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handoutMasterIdLst>
    <p:handoutMasterId r:id="rId36"/>
  </p:handoutMasterIdLst>
  <p:sldIdLst>
    <p:sldId id="256" r:id="rId2"/>
    <p:sldId id="268" r:id="rId3"/>
    <p:sldId id="269" r:id="rId4"/>
    <p:sldId id="273" r:id="rId5"/>
    <p:sldId id="270" r:id="rId6"/>
    <p:sldId id="274" r:id="rId7"/>
    <p:sldId id="275" r:id="rId8"/>
    <p:sldId id="276" r:id="rId9"/>
    <p:sldId id="277" r:id="rId10"/>
    <p:sldId id="278" r:id="rId11"/>
    <p:sldId id="285" r:id="rId12"/>
    <p:sldId id="290" r:id="rId13"/>
    <p:sldId id="293" r:id="rId14"/>
    <p:sldId id="286" r:id="rId15"/>
    <p:sldId id="303" r:id="rId16"/>
    <p:sldId id="287" r:id="rId17"/>
    <p:sldId id="288" r:id="rId18"/>
    <p:sldId id="289" r:id="rId19"/>
    <p:sldId id="279" r:id="rId20"/>
    <p:sldId id="280" r:id="rId21"/>
    <p:sldId id="283" r:id="rId22"/>
    <p:sldId id="284" r:id="rId23"/>
    <p:sldId id="304" r:id="rId24"/>
    <p:sldId id="306" r:id="rId25"/>
    <p:sldId id="305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 showGuides="1">
      <p:cViewPr varScale="1">
        <p:scale>
          <a:sx n="65" d="100"/>
          <a:sy n="65" d="100"/>
        </p:scale>
        <p:origin x="87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66369DD9-9BED-4CBD-B17C-B3E339D1518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6E49078B-2830-4C45-B10E-2504AC1EE1B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868BCC58-97C8-4916-8302-2D4943FB9C3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869EA634-5348-42BE-8FA1-E93FA356DB5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55DA882-4C13-4FCC-B563-5C20CB1603BF}" type="slidenum">
              <a:rPr lang="es-ES" altLang="es-AR"/>
              <a:pPr>
                <a:defRPr/>
              </a:pPr>
              <a:t>‹Nº›</a:t>
            </a:fld>
            <a:endParaRPr lang="es-ES" alt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4807EC7F-DE68-4C83-9300-9036889C1ADB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16">
              <a:extLst>
                <a:ext uri="{FF2B5EF4-FFF2-40B4-BE49-F238E27FC236}">
                  <a16:creationId xmlns:a16="http://schemas.microsoft.com/office/drawing/2014/main" id="{AE045AD4-688E-4406-9E31-D244ED28C9F8}"/>
                </a:ext>
              </a:extLst>
            </p:cNvPr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">
              <a:extLst>
                <a:ext uri="{FF2B5EF4-FFF2-40B4-BE49-F238E27FC236}">
                  <a16:creationId xmlns:a16="http://schemas.microsoft.com/office/drawing/2014/main" id="{ECDA5F2D-8455-4B4D-AFAA-014688006E11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BE4B5CEE-5955-42CD-9EE0-EBE6FC7DCCA3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>
              <a:extLst>
                <a:ext uri="{FF2B5EF4-FFF2-40B4-BE49-F238E27FC236}">
                  <a16:creationId xmlns:a16="http://schemas.microsoft.com/office/drawing/2014/main" id="{988D1D23-355C-43C3-8EDB-C1AD85B9B769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>
              <a:extLst>
                <a:ext uri="{FF2B5EF4-FFF2-40B4-BE49-F238E27FC236}">
                  <a16:creationId xmlns:a16="http://schemas.microsoft.com/office/drawing/2014/main" id="{7577B1F8-B915-4B6C-9534-4631ED587E5E}"/>
                </a:ext>
              </a:extLst>
            </p:cNvPr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>
              <a:extLst>
                <a:ext uri="{FF2B5EF4-FFF2-40B4-BE49-F238E27FC236}">
                  <a16:creationId xmlns:a16="http://schemas.microsoft.com/office/drawing/2014/main" id="{09815AE8-29DF-482B-A12D-BDE27FB83CA7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>
              <a:extLst>
                <a:ext uri="{FF2B5EF4-FFF2-40B4-BE49-F238E27FC236}">
                  <a16:creationId xmlns:a16="http://schemas.microsoft.com/office/drawing/2014/main" id="{9AFCD1B5-799B-4D9D-920F-D40DBDF77FCA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>
              <a:extLst>
                <a:ext uri="{FF2B5EF4-FFF2-40B4-BE49-F238E27FC236}">
                  <a16:creationId xmlns:a16="http://schemas.microsoft.com/office/drawing/2014/main" id="{01B637ED-808D-4A36-8A5C-2113CB512386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>
              <a:extLst>
                <a:ext uri="{FF2B5EF4-FFF2-40B4-BE49-F238E27FC236}">
                  <a16:creationId xmlns:a16="http://schemas.microsoft.com/office/drawing/2014/main" id="{CAF4652D-A970-46D3-88DE-1E2B73020719}"/>
                </a:ext>
              </a:extLst>
            </p:cNvPr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id="{87DF2420-BEB2-4A06-BB88-091F7F84A45E}"/>
                </a:ext>
              </a:extLst>
            </p:cNvPr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8ED1CB07-B346-4DD9-B585-16B46E9EA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379C460-2D39-4F57-8A1C-00BECA1CE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5AF544D2-0400-4D02-826F-4588C51BE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B4663-56D9-496D-8E5A-6C0CC77F33EB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149369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AC21E-8B29-4746-87A8-5636688CB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E75A3-A96D-4C21-BE16-208BE91D9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B6445-F2B0-4AA0-AE4D-089FE6A03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D0571-0B88-4F15-8DA5-225A48DFE4AE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423764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>
            <a:extLst>
              <a:ext uri="{FF2B5EF4-FFF2-40B4-BE49-F238E27FC236}">
                <a16:creationId xmlns:a16="http://schemas.microsoft.com/office/drawing/2014/main" id="{FBE46BA1-FCE3-47AE-98EF-92932D9FB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s-AR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4">
            <a:extLst>
              <a:ext uri="{FF2B5EF4-FFF2-40B4-BE49-F238E27FC236}">
                <a16:creationId xmlns:a16="http://schemas.microsoft.com/office/drawing/2014/main" id="{769A1FF1-4F70-4E21-BBEB-E800BF7B6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s-AR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AA2D306-5389-4CAA-AD7F-261E28917F6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0A69CAC-A18D-461D-B767-73C750FCF20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716E972-77F2-4E7A-A207-D5CEDBF3AE7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DC87F-AB60-4887-92B9-3366E242F37B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2248425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6CBB2-CC57-4721-A2BF-18D9AF4DA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E60AD-24DA-4FA0-9686-C0B1C3112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DBE3A-3F5D-4523-9A92-E672635B1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40481-C76C-4B70-A082-9BBA1F8CFBB5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1092124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>
            <a:extLst>
              <a:ext uri="{FF2B5EF4-FFF2-40B4-BE49-F238E27FC236}">
                <a16:creationId xmlns:a16="http://schemas.microsoft.com/office/drawing/2014/main" id="{77787D4A-7BA4-41A2-AB7B-49FCB509D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s-AR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4">
            <a:extLst>
              <a:ext uri="{FF2B5EF4-FFF2-40B4-BE49-F238E27FC236}">
                <a16:creationId xmlns:a16="http://schemas.microsoft.com/office/drawing/2014/main" id="{F58CAE64-6EEB-4713-A8B8-58EC1DE59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s-AR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462B5F6-892D-4411-BD87-8390E640072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447E1DD-D0EE-4516-AE91-D4BBFFE0DAC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723063A-8E3B-4592-8EE8-ECFC3EA989E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A3BD0-9E51-44FD-A62E-AAFBCCA9C9B0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1502302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9856A3F-CE6F-4591-A656-6AE35A34FD7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7B59E2-0E2D-440C-8F07-BB4FE79E787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3F2BB45-3C71-4561-A3FF-6807DD717B6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17BDE-5BDF-4D8B-9470-87F2BEFC0743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2251732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8E962-6C62-43A7-A20B-4FF73C8E9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E1AD-D6F8-414A-99B9-FA7DFD41D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9F183-ADC9-4C91-92FC-D4F32ED5C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10595-17A9-4CAF-89EA-5CD304F7F035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3852714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F1EDD-09B4-44EE-8A0B-E049B227D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B6AB4-B277-4786-B170-1EC3FAB3A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AE1A9-A343-493B-A36A-BEAB146DE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63F5C-6ED5-4F0A-A96D-F72DAF0F6A03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3411167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69710E-003C-4172-9AA9-8192ACCBB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59062-7582-429A-9112-F31F690C0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92633-EFFD-4A4D-A8C8-590B2AD92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74E16-654A-4104-8A4A-79A53197CFA3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74149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36145-BD7A-462E-ACA8-FDFDB1CD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72E97-CA46-4CC3-90BF-E95033046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90F46-D9B5-4C5C-87CA-4F21F65B5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0B3DE-C641-4077-8995-78EC15920443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2704410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2AEBE2E-8A87-465F-BD92-DBA614B04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E6DE412-D985-417F-8932-82559EA70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919741-A0E4-434E-A46A-008E2666F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3B03E-D113-4627-8288-8D05A28E715A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1544771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2476F69-968B-4AD3-A538-7B45ED75D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FA85CF9-19CF-4A4F-BE59-627CB89AE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42DFC25-A2AA-4832-9508-1413BABD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D06FE-6AB3-4860-9937-C8056BB99F9C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51930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F47A668-84A7-4103-91D4-B751921F0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FC4CDEF-7630-4141-8AE6-FEE192D59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155434C-D768-4B39-B8DF-93075AFE9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CB906-B51F-487F-BA18-7B0666490DB8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3557853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55C2C3F-9B0A-46F7-993A-57511F591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7C2A9A8-67CE-401E-9229-D51E7B1E9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F7BAA6F-5A54-4CB1-A2A0-50A7BB54C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49EB0-25CD-4B76-B752-11633F2EAE46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4079015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D59F572-642B-4323-AE76-2364D63C4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9DF6760-B9DB-4B42-8691-1ADB5C559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B9D1138-5B98-48AA-B2E2-D0B795B37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3907-E2D9-429B-835E-1DFB501C97D0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419062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232E0E9-6FDA-4540-AF71-9F75BF93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5380DB5-4268-4AA5-9CEB-4E9AE4FFA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E53867-9C3B-4A06-B527-CB6CE77FE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D1EBE-96AB-4CFE-897A-D7EDAC8DE89D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  <p:extLst>
      <p:ext uri="{BB962C8B-B14F-4D97-AF65-F5344CB8AC3E}">
        <p14:creationId xmlns:p14="http://schemas.microsoft.com/office/powerpoint/2010/main" val="3384634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>
            <a:extLst>
              <a:ext uri="{FF2B5EF4-FFF2-40B4-BE49-F238E27FC236}">
                <a16:creationId xmlns:a16="http://schemas.microsoft.com/office/drawing/2014/main" id="{E2D72F23-49F0-4E9E-BE9D-A29DE240D627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E0E7F7-4F1C-4649-8E8F-0A81ECABFADE}"/>
                </a:ext>
              </a:extLst>
            </p:cNvPr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9B4AB3A-AA9E-40AE-A8A1-36D3DAECCCC6}"/>
                </a:ext>
              </a:extLst>
            </p:cNvPr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82E9D9A-01B8-4D62-9D8A-A378B15553AD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F1770051-4DF2-40AC-9A53-9BAA76337621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8D53F7B9-B032-4DC4-A5C1-8E3EFBB8C40D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52FDC1B-A123-482D-B39C-BB0B3533F0D6}"/>
                </a:ext>
              </a:extLst>
            </p:cNvPr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530545C5-A05A-4D32-9D5A-C4E6E1B2DBE4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4E0EE2E3-35DC-49D0-9B20-7810748D4831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2482EA2-2A6D-427E-8D06-A7D40483CE40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658E5B10-8CE9-4E40-8DC9-BCA90D3AD005}"/>
                </a:ext>
              </a:extLst>
            </p:cNvPr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F1D0E9A-7907-45CD-801E-2C8F1A9C6BE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modificar el estilo de título del patrón</a:t>
            </a:r>
            <a:endParaRPr lang="en-US" altLang="es-AR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6B627DFA-C541-409D-B35D-703AC096B85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modificar el estilo de texto del patrón</a:t>
            </a:r>
          </a:p>
          <a:p>
            <a:pPr lvl="1"/>
            <a:r>
              <a:rPr lang="es-ES" altLang="es-AR"/>
              <a:t>Segundo nivel</a:t>
            </a:r>
          </a:p>
          <a:p>
            <a:pPr lvl="2"/>
            <a:r>
              <a:rPr lang="es-ES" altLang="es-AR"/>
              <a:t>Tercer nivel</a:t>
            </a:r>
          </a:p>
          <a:p>
            <a:pPr lvl="3"/>
            <a:r>
              <a:rPr lang="es-ES" altLang="es-AR"/>
              <a:t>Cuarto nivel</a:t>
            </a:r>
          </a:p>
          <a:p>
            <a:pPr lvl="4"/>
            <a:r>
              <a:rPr lang="es-ES" altLang="es-AR"/>
              <a:t>Quinto nivel</a:t>
            </a:r>
            <a:endParaRPr lang="en-US" altLang="es-A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3846A-C710-4684-A388-71F416FD6D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FE186-0392-4FEE-B573-001ECD0FC8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62C8D-0F33-429F-B471-63FFD60D50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873C61A-2E76-436E-82D4-E4E8997CF396}" type="slidenum">
              <a:rPr lang="en-US" altLang="es-AR"/>
              <a:pPr>
                <a:defRPr/>
              </a:pPr>
              <a:t>‹Nº›</a:t>
            </a:fld>
            <a:endParaRPr lang="en-US" alt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30" r:id="rId11"/>
    <p:sldLayoutId id="2147483925" r:id="rId12"/>
    <p:sldLayoutId id="2147483931" r:id="rId13"/>
    <p:sldLayoutId id="2147483926" r:id="rId14"/>
    <p:sldLayoutId id="2147483927" r:id="rId15"/>
    <p:sldLayoutId id="2147483928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C9A83A3-174B-49F9-9E6F-2B43E0A7F1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1" y="609600"/>
            <a:ext cx="4970512" cy="67501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b="1" dirty="0">
                <a:solidFill>
                  <a:schemeClr val="tx1"/>
                </a:solidFill>
                <a:latin typeface="Arial" panose="020B0604020202020204" pitchFamily="34" charset="0"/>
              </a:rPr>
              <a:t>HIERBAS AROMÁTICAS</a:t>
            </a:r>
            <a:br>
              <a:rPr lang="es-ES" b="1" dirty="0">
                <a:solidFill>
                  <a:schemeClr val="tx1"/>
                </a:solidFill>
              </a:rPr>
            </a:br>
            <a:br>
              <a:rPr lang="es-ES" dirty="0"/>
            </a:br>
            <a:endParaRPr lang="es-ES" dirty="0"/>
          </a:p>
        </p:txBody>
      </p:sp>
      <p:pic>
        <p:nvPicPr>
          <p:cNvPr id="6147" name="3 Marcador de contenido">
            <a:extLst>
              <a:ext uri="{FF2B5EF4-FFF2-40B4-BE49-F238E27FC236}">
                <a16:creationId xmlns:a16="http://schemas.microsoft.com/office/drawing/2014/main" id="{A4C6E5D4-60DD-48CE-A614-74566A181FA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56639" y="1556792"/>
            <a:ext cx="4182086" cy="3385096"/>
          </a:xfrm>
        </p:spPr>
      </p:pic>
      <p:pic>
        <p:nvPicPr>
          <p:cNvPr id="6148" name="4 Marcador de contenido">
            <a:extLst>
              <a:ext uri="{FF2B5EF4-FFF2-40B4-BE49-F238E27FC236}">
                <a16:creationId xmlns:a16="http://schemas.microsoft.com/office/drawing/2014/main" id="{6C316D91-9168-4FA3-8E2C-2E0650E5B98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92725" y="1844675"/>
            <a:ext cx="3589338" cy="3816350"/>
          </a:xfr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C0DCEA55-1A0E-4A6D-A8FE-CDB4C32D0356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19223" y="272091"/>
            <a:ext cx="675017" cy="6750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7FE441D-DE44-48EB-A8FF-99463DE09908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9562" y="6199239"/>
            <a:ext cx="5773393" cy="4372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Título">
            <a:extLst>
              <a:ext uri="{FF2B5EF4-FFF2-40B4-BE49-F238E27FC236}">
                <a16:creationId xmlns:a16="http://schemas.microsoft.com/office/drawing/2014/main" id="{8F801275-9994-4A6F-8892-A23E0FA1A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pPr eaLnBrk="1" hangingPunct="1"/>
            <a:r>
              <a:rPr lang="es-MX" altLang="es-AR"/>
              <a:t>SECANDO…</a:t>
            </a:r>
          </a:p>
        </p:txBody>
      </p:sp>
      <p:pic>
        <p:nvPicPr>
          <p:cNvPr id="15363" name="4 Marcador de contenido">
            <a:extLst>
              <a:ext uri="{FF2B5EF4-FFF2-40B4-BE49-F238E27FC236}">
                <a16:creationId xmlns:a16="http://schemas.microsoft.com/office/drawing/2014/main" id="{BDAF246B-6759-4617-87C2-1ABFEB7A8A6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0825" y="1844675"/>
            <a:ext cx="3783013" cy="3960813"/>
          </a:xfrm>
        </p:spPr>
      </p:pic>
      <p:sp>
        <p:nvSpPr>
          <p:cNvPr id="4" name="3 Marcador de contenido">
            <a:extLst>
              <a:ext uri="{FF2B5EF4-FFF2-40B4-BE49-F238E27FC236}">
                <a16:creationId xmlns:a16="http://schemas.microsoft.com/office/drawing/2014/main" id="{B57A60DA-00A6-42E4-A815-CBBCDE741F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8738" y="2160588"/>
            <a:ext cx="3089275" cy="3881437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Manojos pequeños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Cabeza abajo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Lugar seco, ventilado y sombrío</a:t>
            </a:r>
          </a:p>
          <a:p>
            <a:pPr marL="0" indent="0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endParaRPr 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66AB7D7-C1DD-4C33-BF07-559DFEF9983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8E7DD2EC-6709-4EA0-A511-22132D10FA8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>
            <a:extLst>
              <a:ext uri="{FF2B5EF4-FFF2-40B4-BE49-F238E27FC236}">
                <a16:creationId xmlns:a16="http://schemas.microsoft.com/office/drawing/2014/main" id="{093BED9F-6DDF-457A-98E6-D7873C019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pPr eaLnBrk="1" hangingPunct="1"/>
            <a:r>
              <a:rPr lang="es-MX" altLang="es-AR" u="sng"/>
              <a:t>MÉTODOS/TRATAMIENTOS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16317BCE-F111-497A-9B53-1CD44E1184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160588"/>
            <a:ext cx="3087688" cy="3881437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DESHIDRATA-CIÓN:</a:t>
            </a:r>
          </a:p>
          <a:p>
            <a:pPr marL="0" indent="0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 la eliminación del agua por acción de una fuente artificial de calor</a:t>
            </a:r>
          </a:p>
        </p:txBody>
      </p:sp>
      <p:sp>
        <p:nvSpPr>
          <p:cNvPr id="4" name="3 Marcador de contenido">
            <a:extLst>
              <a:ext uri="{FF2B5EF4-FFF2-40B4-BE49-F238E27FC236}">
                <a16:creationId xmlns:a16="http://schemas.microsoft.com/office/drawing/2014/main" id="{11407845-2206-4FF3-A2F0-D689C1F954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8738" y="2160588"/>
            <a:ext cx="3089275" cy="3881437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SECADO O DESECADO:</a:t>
            </a:r>
          </a:p>
          <a:p>
            <a:pPr marL="0" indent="0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 la eliminación del agua por acción natural del sol, viento, temperatura.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E259D31-4536-499C-BBEE-EAD5B422BDA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97C7C966-8891-4ACB-A7F1-855277F2E33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>
            <a:extLst>
              <a:ext uri="{FF2B5EF4-FFF2-40B4-BE49-F238E27FC236}">
                <a16:creationId xmlns:a16="http://schemas.microsoft.com/office/drawing/2014/main" id="{34A096EC-5A0D-4753-B270-B694A3B32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pPr eaLnBrk="1" hangingPunct="1"/>
            <a:r>
              <a:rPr lang="es-MX" altLang="es-AR"/>
              <a:t>Factor clave AGUA</a:t>
            </a:r>
          </a:p>
        </p:txBody>
      </p:sp>
      <p:sp>
        <p:nvSpPr>
          <p:cNvPr id="17411" name="2 Marcador de contenido">
            <a:extLst>
              <a:ext uri="{FF2B5EF4-FFF2-40B4-BE49-F238E27FC236}">
                <a16:creationId xmlns:a16="http://schemas.microsoft.com/office/drawing/2014/main" id="{3E028E70-9869-42B3-A112-A7FA1E85F1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160588"/>
            <a:ext cx="3087688" cy="3881437"/>
          </a:xfrm>
        </p:spPr>
        <p:txBody>
          <a:bodyPr/>
          <a:lstStyle/>
          <a:p>
            <a:pPr eaLnBrk="1" hangingPunct="1"/>
            <a:r>
              <a:rPr lang="es-MX" altLang="es-AR" sz="2400"/>
              <a:t>Para el secado o la deshidratación es clave la ACTIVIDAD DE AGUA o AW. Este valor difiere en cada hortaliza, hierba o fruta.</a:t>
            </a:r>
          </a:p>
        </p:txBody>
      </p:sp>
      <p:sp>
        <p:nvSpPr>
          <p:cNvPr id="17412" name="3 Marcador de contenido">
            <a:extLst>
              <a:ext uri="{FF2B5EF4-FFF2-40B4-BE49-F238E27FC236}">
                <a16:creationId xmlns:a16="http://schemas.microsoft.com/office/drawing/2014/main" id="{64A35F58-867E-4581-8002-F3ED537391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8738" y="2160588"/>
            <a:ext cx="3089275" cy="3881437"/>
          </a:xfrm>
        </p:spPr>
        <p:txBody>
          <a:bodyPr/>
          <a:lstStyle/>
          <a:p>
            <a:pPr eaLnBrk="1" hangingPunct="1"/>
            <a:r>
              <a:rPr lang="es-MX" altLang="es-AR" sz="2400"/>
              <a:t>AW: es el valor que nos determina la ESTABILIDAD del alimento. (la degradación del producto ocurre a muy baja velocidad)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6FEE311-6512-474A-AF35-3B3D9E39E41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3C4C9506-7143-40CC-A435-FACA8355F15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A24CCDFF-D775-441E-8B0A-7275A66DC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00338"/>
            <a:ext cx="6348413" cy="18272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b="1" u="sng" dirty="0"/>
              <a:t>Cuanto más rápido es el proceso de secado más alta la calidad del producto.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E0CA67C-D925-4D4D-B07B-6BE771A669B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30A19AEA-04AD-4A9E-9E5A-A6BDEA83DD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Título">
            <a:extLst>
              <a:ext uri="{FF2B5EF4-FFF2-40B4-BE49-F238E27FC236}">
                <a16:creationId xmlns:a16="http://schemas.microsoft.com/office/drawing/2014/main" id="{DA9B0889-FEC5-4441-8B36-7E6103464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pPr eaLnBrk="1" hangingPunct="1"/>
            <a:r>
              <a:rPr lang="es-MX" altLang="es-AR"/>
              <a:t>SECADEROS</a:t>
            </a:r>
          </a:p>
        </p:txBody>
      </p:sp>
      <p:pic>
        <p:nvPicPr>
          <p:cNvPr id="19459" name="4 Marcador de contenido">
            <a:extLst>
              <a:ext uri="{FF2B5EF4-FFF2-40B4-BE49-F238E27FC236}">
                <a16:creationId xmlns:a16="http://schemas.microsoft.com/office/drawing/2014/main" id="{BD3C7E56-EBA8-425C-B6BB-4943A5FDB7F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5288" y="1700213"/>
            <a:ext cx="3668712" cy="4395787"/>
          </a:xfrm>
        </p:spPr>
      </p:pic>
      <p:pic>
        <p:nvPicPr>
          <p:cNvPr id="19460" name="5 Marcador de contenido">
            <a:extLst>
              <a:ext uri="{FF2B5EF4-FFF2-40B4-BE49-F238E27FC236}">
                <a16:creationId xmlns:a16="http://schemas.microsoft.com/office/drawing/2014/main" id="{55C962CB-D4A3-4723-A024-3806F604DF6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88024" y="1208088"/>
            <a:ext cx="3303588" cy="4887912"/>
          </a:xfr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8045C37F-5238-4809-814D-47B9372A626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B10D34F9-7EA1-46B9-95C6-FE696ABEB60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>
            <a:extLst>
              <a:ext uri="{FF2B5EF4-FFF2-40B4-BE49-F238E27FC236}">
                <a16:creationId xmlns:a16="http://schemas.microsoft.com/office/drawing/2014/main" id="{D836ADA2-DB15-4F6A-ABAB-7C9EAB44C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1844675"/>
            <a:ext cx="3097212" cy="2387600"/>
          </a:xfrm>
        </p:spPr>
        <p:txBody>
          <a:bodyPr/>
          <a:lstStyle/>
          <a:p>
            <a:pPr algn="ctr"/>
            <a:r>
              <a:rPr lang="es-AR" altLang="es-AR" b="1"/>
              <a:t>RECICLANDO CAJONES DE LA FÁBRICA</a:t>
            </a:r>
          </a:p>
        </p:txBody>
      </p:sp>
      <p:pic>
        <p:nvPicPr>
          <p:cNvPr id="20483" name="Marcador de contenido 4">
            <a:extLst>
              <a:ext uri="{FF2B5EF4-FFF2-40B4-BE49-F238E27FC236}">
                <a16:creationId xmlns:a16="http://schemas.microsoft.com/office/drawing/2014/main" id="{E9D33343-5207-4A6E-8C36-8DDA20982D5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860032" y="1065857"/>
            <a:ext cx="3007840" cy="4726285"/>
          </a:xfr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C1E5109A-9EA7-4997-89F4-F52EF52E3C2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2E17A3A-96EE-4D17-A049-C8314741701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Título">
            <a:extLst>
              <a:ext uri="{FF2B5EF4-FFF2-40B4-BE49-F238E27FC236}">
                <a16:creationId xmlns:a16="http://schemas.microsoft.com/office/drawing/2014/main" id="{7E8B341C-CCF7-4133-95C7-590E6D5AF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pPr eaLnBrk="1" hangingPunct="1"/>
            <a:r>
              <a:rPr lang="es-MX" altLang="es-AR"/>
              <a:t>Deshidratador casero solar</a:t>
            </a:r>
          </a:p>
        </p:txBody>
      </p:sp>
      <p:pic>
        <p:nvPicPr>
          <p:cNvPr id="21507" name="4 Marcador de contenido">
            <a:extLst>
              <a:ext uri="{FF2B5EF4-FFF2-40B4-BE49-F238E27FC236}">
                <a16:creationId xmlns:a16="http://schemas.microsoft.com/office/drawing/2014/main" id="{FD2B2004-5C49-469B-A480-3904D42C6BB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5650" y="1844675"/>
            <a:ext cx="3311525" cy="3816350"/>
          </a:xfrm>
        </p:spPr>
      </p:pic>
      <p:pic>
        <p:nvPicPr>
          <p:cNvPr id="21508" name="5 Marcador de contenido">
            <a:extLst>
              <a:ext uri="{FF2B5EF4-FFF2-40B4-BE49-F238E27FC236}">
                <a16:creationId xmlns:a16="http://schemas.microsoft.com/office/drawing/2014/main" id="{E707C695-7795-40B0-9EC4-EEA046338F7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932363" y="1700213"/>
            <a:ext cx="3743325" cy="3960812"/>
          </a:xfr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381C809B-843F-4CB7-9A9C-7C867EEC9DA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53E074E-6F4E-4540-BDAA-45E6302E1070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Título">
            <a:extLst>
              <a:ext uri="{FF2B5EF4-FFF2-40B4-BE49-F238E27FC236}">
                <a16:creationId xmlns:a16="http://schemas.microsoft.com/office/drawing/2014/main" id="{2F872125-3BD8-4ADB-93B6-73C3712BB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pPr eaLnBrk="1" hangingPunct="1"/>
            <a:r>
              <a:rPr lang="es-MX" altLang="es-AR"/>
              <a:t>Deshidratadores comerciales</a:t>
            </a:r>
          </a:p>
        </p:txBody>
      </p:sp>
      <p:pic>
        <p:nvPicPr>
          <p:cNvPr id="22531" name="4 Marcador de contenido">
            <a:extLst>
              <a:ext uri="{FF2B5EF4-FFF2-40B4-BE49-F238E27FC236}">
                <a16:creationId xmlns:a16="http://schemas.microsoft.com/office/drawing/2014/main" id="{2A145EFE-5EAB-4247-B3A3-BF8E1C2F745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3850" y="1989138"/>
            <a:ext cx="3600450" cy="4032250"/>
          </a:xfrm>
        </p:spPr>
      </p:pic>
      <p:pic>
        <p:nvPicPr>
          <p:cNvPr id="22532" name="5 Marcador de contenido">
            <a:extLst>
              <a:ext uri="{FF2B5EF4-FFF2-40B4-BE49-F238E27FC236}">
                <a16:creationId xmlns:a16="http://schemas.microsoft.com/office/drawing/2014/main" id="{8488A297-E1CE-4BB3-A323-A894B4D9CAC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0" y="1773238"/>
            <a:ext cx="4032250" cy="3956050"/>
          </a:xfr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8AB3804-EBB6-49C8-B9C9-729C4C627DF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F15FC61D-4F87-4864-9E1F-E8A4DF8BE278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Título">
            <a:extLst>
              <a:ext uri="{FF2B5EF4-FFF2-40B4-BE49-F238E27FC236}">
                <a16:creationId xmlns:a16="http://schemas.microsoft.com/office/drawing/2014/main" id="{7D11F16D-F50C-4833-BA0A-690DD92E7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pPr eaLnBrk="1" hangingPunct="1"/>
            <a:r>
              <a:rPr lang="es-MX" altLang="es-AR"/>
              <a:t>Fermentador para ajo negro</a:t>
            </a:r>
          </a:p>
        </p:txBody>
      </p:sp>
      <p:pic>
        <p:nvPicPr>
          <p:cNvPr id="23555" name="4 Marcador de contenido">
            <a:extLst>
              <a:ext uri="{FF2B5EF4-FFF2-40B4-BE49-F238E27FC236}">
                <a16:creationId xmlns:a16="http://schemas.microsoft.com/office/drawing/2014/main" id="{2917C50E-9EF8-4E97-8F0B-CE20D7A77F6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9388" y="3213100"/>
            <a:ext cx="3381375" cy="3381375"/>
          </a:xfrm>
        </p:spPr>
      </p:pic>
      <p:pic>
        <p:nvPicPr>
          <p:cNvPr id="23556" name="5 Marcador de contenido">
            <a:extLst>
              <a:ext uri="{FF2B5EF4-FFF2-40B4-BE49-F238E27FC236}">
                <a16:creationId xmlns:a16="http://schemas.microsoft.com/office/drawing/2014/main" id="{B160E75C-0569-4EFA-8622-E7B4555AB79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455988" y="1773239"/>
            <a:ext cx="5688012" cy="2519858"/>
          </a:xfr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19476250-FE39-41F0-A27E-E3D797B13CC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FBBA742-0005-401D-8BAD-412BC9C0F0A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Título">
            <a:extLst>
              <a:ext uri="{FF2B5EF4-FFF2-40B4-BE49-F238E27FC236}">
                <a16:creationId xmlns:a16="http://schemas.microsoft.com/office/drawing/2014/main" id="{CE7ED51C-AECD-4F55-8E55-2AEBFEBD3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pPr eaLnBrk="1" hangingPunct="1"/>
            <a:r>
              <a:rPr lang="es-MX" altLang="es-AR"/>
              <a:t>ALMACENANDO…</a:t>
            </a:r>
          </a:p>
        </p:txBody>
      </p:sp>
      <p:pic>
        <p:nvPicPr>
          <p:cNvPr id="24579" name="4 Marcador de contenido">
            <a:extLst>
              <a:ext uri="{FF2B5EF4-FFF2-40B4-BE49-F238E27FC236}">
                <a16:creationId xmlns:a16="http://schemas.microsoft.com/office/drawing/2014/main" id="{7C8D30A9-7CD3-47C4-BB8D-58CD61C31A1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44603" y="2605629"/>
            <a:ext cx="3782911" cy="3027015"/>
          </a:xfrm>
        </p:spPr>
      </p:pic>
      <p:pic>
        <p:nvPicPr>
          <p:cNvPr id="24580" name="5 Marcador de contenido">
            <a:extLst>
              <a:ext uri="{FF2B5EF4-FFF2-40B4-BE49-F238E27FC236}">
                <a16:creationId xmlns:a16="http://schemas.microsoft.com/office/drawing/2014/main" id="{69A5DDC5-F1BD-4CA3-A7C5-6476063ABF9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916487" y="1268760"/>
            <a:ext cx="3471551" cy="3027015"/>
          </a:xfr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17223EC1-4862-4173-83AF-20AE4B9F9AB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827B52EA-3FCD-485A-9384-5CAA6622738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>
            <a:extLst>
              <a:ext uri="{FF2B5EF4-FFF2-40B4-BE49-F238E27FC236}">
                <a16:creationId xmlns:a16="http://schemas.microsoft.com/office/drawing/2014/main" id="{F4014E01-26B9-47AF-8505-905D3B707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AR"/>
              <a:t>¿Qué son?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9F81BC-8B4E-4C03-B454-D2865025C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Toda planta que desprende un aroma más o menos intenso.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Se incluyen además aquellas que poseen un sabor más o menos intenso.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Esta propiedad radica en la presencia de compuestos químicos volátiles llamados aceites esenciales.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0DCEA55-1A0E-4A6D-A8FE-CDB4C32D035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9383" y="272091"/>
            <a:ext cx="675017" cy="6750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7FE441D-DE44-48EB-A8FF-99463DE0990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2205" y="6270281"/>
            <a:ext cx="4541172" cy="3439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Título">
            <a:extLst>
              <a:ext uri="{FF2B5EF4-FFF2-40B4-BE49-F238E27FC236}">
                <a16:creationId xmlns:a16="http://schemas.microsoft.com/office/drawing/2014/main" id="{487E99EB-4087-499F-B712-C3AB82076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pPr eaLnBrk="1" hangingPunct="1"/>
            <a:r>
              <a:rPr lang="es-MX" altLang="es-AR" b="1"/>
              <a:t>MODOS DE USO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AE019707-E89C-43EF-B948-C9705E6ADB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160588"/>
            <a:ext cx="3087688" cy="3881437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Infusiones:</a:t>
            </a:r>
          </a:p>
          <a:p>
            <a:pPr marL="0" indent="0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Dentro de la taza se colocan las hierbas. Se vierte agua a punto hervor y se deja reposar 10/15 min. Colar.</a:t>
            </a:r>
          </a:p>
        </p:txBody>
      </p:sp>
      <p:sp>
        <p:nvSpPr>
          <p:cNvPr id="4" name="3 Marcador de contenido">
            <a:extLst>
              <a:ext uri="{FF2B5EF4-FFF2-40B4-BE49-F238E27FC236}">
                <a16:creationId xmlns:a16="http://schemas.microsoft.com/office/drawing/2014/main" id="{C7267580-FB89-4206-846F-575AFE7DD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8738" y="2160588"/>
            <a:ext cx="3089275" cy="3881437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Decocciones:</a:t>
            </a:r>
          </a:p>
          <a:p>
            <a:pPr marL="0" indent="0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coloca hierbas y agua a hervir en un jarro por 10/15 minutos. Dejar entibiar y colar</a:t>
            </a:r>
            <a:r>
              <a:rPr lang="es-MX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2883DD0-F5FA-4B16-8C4A-837D9D2B565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DCAB981C-6248-4785-AFCD-48C5B4BE087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Título">
            <a:extLst>
              <a:ext uri="{FF2B5EF4-FFF2-40B4-BE49-F238E27FC236}">
                <a16:creationId xmlns:a16="http://schemas.microsoft.com/office/drawing/2014/main" id="{FADC7EEC-6312-4D03-895F-5D93FA844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pPr eaLnBrk="1" hangingPunct="1"/>
            <a:r>
              <a:rPr lang="es-MX" altLang="es-AR" b="1"/>
              <a:t>MODOS DE USO</a:t>
            </a:r>
          </a:p>
        </p:txBody>
      </p:sp>
      <p:sp>
        <p:nvSpPr>
          <p:cNvPr id="26627" name="2 Marcador de contenido">
            <a:extLst>
              <a:ext uri="{FF2B5EF4-FFF2-40B4-BE49-F238E27FC236}">
                <a16:creationId xmlns:a16="http://schemas.microsoft.com/office/drawing/2014/main" id="{87195D55-4DA5-4981-9952-CB97F24D5A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160588"/>
            <a:ext cx="3087688" cy="3881437"/>
          </a:xfrm>
        </p:spPr>
        <p:txBody>
          <a:bodyPr/>
          <a:lstStyle/>
          <a:p>
            <a:pPr eaLnBrk="1" hangingPunct="1"/>
            <a:r>
              <a:rPr lang="es-MX" altLang="es-AR" sz="2800" b="1" u="sng"/>
              <a:t>Tinturas madre</a:t>
            </a:r>
          </a:p>
        </p:txBody>
      </p:sp>
      <p:sp>
        <p:nvSpPr>
          <p:cNvPr id="26628" name="3 Marcador de contenido">
            <a:extLst>
              <a:ext uri="{FF2B5EF4-FFF2-40B4-BE49-F238E27FC236}">
                <a16:creationId xmlns:a16="http://schemas.microsoft.com/office/drawing/2014/main" id="{194BA9A1-E385-4512-B72A-36B9FA5AC0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8738" y="2160588"/>
            <a:ext cx="4303712" cy="3881437"/>
          </a:xfrm>
        </p:spPr>
        <p:txBody>
          <a:bodyPr/>
          <a:lstStyle/>
          <a:p>
            <a:pPr eaLnBrk="1" hangingPunct="1"/>
            <a:r>
              <a:rPr lang="es-MX" altLang="es-AR" sz="2800" b="1" u="sng"/>
              <a:t>Aceites esenciales</a:t>
            </a:r>
          </a:p>
        </p:txBody>
      </p:sp>
      <p:pic>
        <p:nvPicPr>
          <p:cNvPr id="26629" name="4 Imagen">
            <a:extLst>
              <a:ext uri="{FF2B5EF4-FFF2-40B4-BE49-F238E27FC236}">
                <a16:creationId xmlns:a16="http://schemas.microsoft.com/office/drawing/2014/main" id="{5A0F95DC-74F2-4711-A3DA-3D22445B8C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732" y="2932113"/>
            <a:ext cx="3810000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5 Imagen">
            <a:extLst>
              <a:ext uri="{FF2B5EF4-FFF2-40B4-BE49-F238E27FC236}">
                <a16:creationId xmlns:a16="http://schemas.microsoft.com/office/drawing/2014/main" id="{46A14F7D-B71F-49DF-A992-72425BACB5E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2932113"/>
            <a:ext cx="4211637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5BBBED5-65A3-4B1E-8C25-B565D1E93EF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EB1A220D-AF00-45E7-A0D0-EEE345A93B7A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Título">
            <a:extLst>
              <a:ext uri="{FF2B5EF4-FFF2-40B4-BE49-F238E27FC236}">
                <a16:creationId xmlns:a16="http://schemas.microsoft.com/office/drawing/2014/main" id="{2292C253-6DA4-4B74-8FBF-0EBEA5ABE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pPr eaLnBrk="1" hangingPunct="1"/>
            <a:r>
              <a:rPr lang="es-MX" altLang="es-AR" b="1"/>
              <a:t>MODOS DE USO</a:t>
            </a:r>
          </a:p>
        </p:txBody>
      </p:sp>
      <p:sp>
        <p:nvSpPr>
          <p:cNvPr id="28675" name="2 Marcador de contenido">
            <a:extLst>
              <a:ext uri="{FF2B5EF4-FFF2-40B4-BE49-F238E27FC236}">
                <a16:creationId xmlns:a16="http://schemas.microsoft.com/office/drawing/2014/main" id="{E99AE980-B137-446C-9446-0809EB0C56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160588"/>
            <a:ext cx="3087688" cy="3881437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s-MX" altLang="es-AR" sz="2800" dirty="0"/>
              <a:t>Cataplasmas y </a:t>
            </a:r>
            <a:r>
              <a:rPr lang="es-MX" altLang="es-AR" sz="2800" dirty="0" err="1"/>
              <a:t>unguentos</a:t>
            </a:r>
            <a:endParaRPr lang="es-MX" altLang="es-AR" sz="2800" dirty="0"/>
          </a:p>
          <a:p>
            <a:pPr eaLnBrk="1" hangingPunct="1">
              <a:defRPr/>
            </a:pPr>
            <a:r>
              <a:rPr lang="es-MX" altLang="es-AR" sz="2800" dirty="0"/>
              <a:t>Cremas</a:t>
            </a:r>
          </a:p>
          <a:p>
            <a:pPr eaLnBrk="1" hangingPunct="1">
              <a:defRPr/>
            </a:pPr>
            <a:r>
              <a:rPr lang="es-MX" altLang="es-AR" sz="2800" dirty="0"/>
              <a:t>Aceites corporales aromatizados</a:t>
            </a:r>
          </a:p>
          <a:p>
            <a:pPr eaLnBrk="1" hangingPunct="1">
              <a:defRPr/>
            </a:pPr>
            <a:r>
              <a:rPr lang="es-MX" altLang="es-AR" sz="2800" dirty="0"/>
              <a:t>Almohadillas aromatizadas</a:t>
            </a:r>
          </a:p>
        </p:txBody>
      </p:sp>
      <p:sp>
        <p:nvSpPr>
          <p:cNvPr id="28676" name="3 Marcador de contenido">
            <a:extLst>
              <a:ext uri="{FF2B5EF4-FFF2-40B4-BE49-F238E27FC236}">
                <a16:creationId xmlns:a16="http://schemas.microsoft.com/office/drawing/2014/main" id="{63EA3DCE-11B3-4A01-9F69-96E2C5FAC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8738" y="2160588"/>
            <a:ext cx="3089275" cy="3881437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s-MX" altLang="es-AR" sz="2800" dirty="0"/>
              <a:t>Inhalaciones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s-MX" altLang="es-AR" sz="2800" dirty="0"/>
              <a:t>Aceites comestibles aromatizados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68C1124-059C-440E-8C99-D74FF220B1F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B2E8663A-74FC-468A-A600-DC41B0A5684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Título">
            <a:extLst>
              <a:ext uri="{FF2B5EF4-FFF2-40B4-BE49-F238E27FC236}">
                <a16:creationId xmlns:a16="http://schemas.microsoft.com/office/drawing/2014/main" id="{944F3B93-8707-450A-8D01-3503F01F5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pPr eaLnBrk="1" hangingPunct="1"/>
            <a:r>
              <a:rPr lang="es-MX" altLang="es-AR" b="1"/>
              <a:t>MODOS DE USO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9922A51F-3BAD-4B65-A04E-4C533F58DD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9359" y="1700808"/>
            <a:ext cx="3087688" cy="3881437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Macerado:</a:t>
            </a:r>
          </a:p>
          <a:p>
            <a:pPr marL="0" indent="0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 colocan las hierbas en agua a temperatura ambiente y se deja infundirse. Colar.</a:t>
            </a:r>
          </a:p>
        </p:txBody>
      </p:sp>
      <p:sp>
        <p:nvSpPr>
          <p:cNvPr id="4" name="3 Marcador de contenido">
            <a:extLst>
              <a:ext uri="{FF2B5EF4-FFF2-40B4-BE49-F238E27FC236}">
                <a16:creationId xmlns:a16="http://schemas.microsoft.com/office/drawing/2014/main" id="{C33C2C9F-CDAE-4611-9BFB-077B8B87C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67944" y="1700808"/>
            <a:ext cx="3440112" cy="38814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Hierbas frescas:</a:t>
            </a:r>
          </a:p>
          <a:p>
            <a:pPr marL="0" indent="0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Directo de la huerta. Lavar (lavandina? Bicarbonato?)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s-MX" sz="28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Hierbas secas:</a:t>
            </a:r>
          </a:p>
          <a:p>
            <a:pPr marL="0" indent="0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Sabor más concentrado que frescas.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3573DFC-4854-40F0-A6F6-7486598677E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0A6EF6B-6662-46D0-A7D9-95368C7CA37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Título">
            <a:extLst>
              <a:ext uri="{FF2B5EF4-FFF2-40B4-BE49-F238E27FC236}">
                <a16:creationId xmlns:a16="http://schemas.microsoft.com/office/drawing/2014/main" id="{544A3FD1-0FF1-4563-804C-D2FB134A2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pPr eaLnBrk="1" hangingPunct="1"/>
            <a:r>
              <a:rPr lang="es-MX" altLang="es-AR" b="1"/>
              <a:t>Tips o consejos:</a:t>
            </a:r>
          </a:p>
        </p:txBody>
      </p:sp>
      <p:sp>
        <p:nvSpPr>
          <p:cNvPr id="25603" name="2 Marcador de contenido">
            <a:extLst>
              <a:ext uri="{FF2B5EF4-FFF2-40B4-BE49-F238E27FC236}">
                <a16:creationId xmlns:a16="http://schemas.microsoft.com/office/drawing/2014/main" id="{39A794F3-AE9F-4487-80C5-F7E9D6A116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160588"/>
            <a:ext cx="3087688" cy="3881437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s-MX" altLang="es-AR" sz="2800"/>
              <a:t>No utilizar coladores o utensillos de metal. Si de tela.</a:t>
            </a:r>
          </a:p>
          <a:p>
            <a:pPr eaLnBrk="1" hangingPunct="1">
              <a:defRPr/>
            </a:pPr>
            <a:r>
              <a:rPr lang="es-MX" altLang="es-AR" sz="2800"/>
              <a:t>No dejar reposar más de 20 minutos, se acidifica.</a:t>
            </a:r>
          </a:p>
        </p:txBody>
      </p:sp>
      <p:sp>
        <p:nvSpPr>
          <p:cNvPr id="25604" name="3 Marcador de contenido">
            <a:extLst>
              <a:ext uri="{FF2B5EF4-FFF2-40B4-BE49-F238E27FC236}">
                <a16:creationId xmlns:a16="http://schemas.microsoft.com/office/drawing/2014/main" id="{24441AA9-F6E1-440B-AB42-C9B3FECBC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8738" y="2160588"/>
            <a:ext cx="3367087" cy="3881437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s-MX" altLang="es-AR" sz="2800"/>
              <a:t>No guardar tisanas con azúcar o miel ya que fermentarán.</a:t>
            </a:r>
          </a:p>
          <a:p>
            <a:pPr eaLnBrk="1" hangingPunct="1">
              <a:defRPr/>
            </a:pPr>
            <a:r>
              <a:rPr lang="es-MX" altLang="es-AR" sz="2800"/>
              <a:t>No sobrepasarse con las concentraciones.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F2ADA7E-7B3F-43EB-BDEF-641B2D44EF2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B3A7FD5B-690D-46FC-B520-FAD4DF9DE4B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4">
            <a:extLst>
              <a:ext uri="{FF2B5EF4-FFF2-40B4-BE49-F238E27FC236}">
                <a16:creationId xmlns:a16="http://schemas.microsoft.com/office/drawing/2014/main" id="{93339C51-B032-4E94-A381-5EE292E31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00338"/>
            <a:ext cx="6348413" cy="1827212"/>
          </a:xfrm>
        </p:spPr>
        <p:txBody>
          <a:bodyPr/>
          <a:lstStyle/>
          <a:p>
            <a:pPr algn="ctr"/>
            <a:r>
              <a:rPr lang="es-AR" altLang="es-AR" b="1"/>
              <a:t>PROPIEDADES MEDICINALES Y USOS CULINARIOS DE ALGUNAS AROMÁTICAS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312C20C2-2D3A-4885-82D1-4424BB6F7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4527550"/>
            <a:ext cx="6348413" cy="860425"/>
          </a:xfrm>
        </p:spPr>
        <p:txBody>
          <a:bodyPr/>
          <a:lstStyle/>
          <a:p>
            <a:pPr>
              <a:defRPr/>
            </a:pPr>
            <a:endParaRPr lang="es-AR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38D63D0-F4DF-45CF-AD26-EF593413789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EDBB69C6-7769-4A00-AFD3-4654524D78D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7 Título">
            <a:extLst>
              <a:ext uri="{FF2B5EF4-FFF2-40B4-BE49-F238E27FC236}">
                <a16:creationId xmlns:a16="http://schemas.microsoft.com/office/drawing/2014/main" id="{8D0206AA-7984-424B-B9C5-CFEDE4D47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altLang="es-AR" b="1"/>
              <a:t>ORÉGANO</a:t>
            </a:r>
          </a:p>
        </p:txBody>
      </p:sp>
      <p:sp>
        <p:nvSpPr>
          <p:cNvPr id="9" name="8 Marcador de contenido">
            <a:extLst>
              <a:ext uri="{FF2B5EF4-FFF2-40B4-BE49-F238E27FC236}">
                <a16:creationId xmlns:a16="http://schemas.microsoft.com/office/drawing/2014/main" id="{F3E33C93-6712-4602-A070-CB757A03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3238"/>
            <a:ext cx="6348413" cy="4268787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Perenne. Propagación por división de matas y por esquejes (otoño). Partes útiles: hojas y flores. Cosecha en verano/otoño. Condimento (ensaladas, salsas, carnes, panificados). </a:t>
            </a:r>
          </a:p>
          <a:p>
            <a:pPr marL="0" indent="0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s-E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Uso medicinal: </a:t>
            </a: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digestivo, carminativo, expectorante, sudorífica, antiparasitario</a:t>
            </a: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7C4D648-911A-47E3-A32C-6150EC38488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25E1188-7284-4F8C-85A2-E5F7EF233EE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Título">
            <a:extLst>
              <a:ext uri="{FF2B5EF4-FFF2-40B4-BE49-F238E27FC236}">
                <a16:creationId xmlns:a16="http://schemas.microsoft.com/office/drawing/2014/main" id="{CE40E9F0-A5B1-443E-AE54-6C441D79E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altLang="es-AR" b="1"/>
              <a:t>TOMILLO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E8D69F16-F28B-4E87-80AF-B584B543F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313"/>
            <a:ext cx="7772400" cy="4611687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Perenne. Propagación por división de matas y por esquejes (otoño). Partes útiles: hojas y flores. Cosecha en verano/otoño. Condimento.</a:t>
            </a:r>
          </a:p>
          <a:p>
            <a:pPr marL="0" indent="0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s-E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Uso medicinal: </a:t>
            </a: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digestivo, antiácida, carminativo, antiparasitario, antiséptico, expectorante, activador de la circulación, atenúa dolor de cabeza, su inhalación es sedante.</a:t>
            </a: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08DDCE7-F318-4990-8793-AD63B3C8C8B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E931393-8245-46C4-9093-B5DE4590D81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Título">
            <a:extLst>
              <a:ext uri="{FF2B5EF4-FFF2-40B4-BE49-F238E27FC236}">
                <a16:creationId xmlns:a16="http://schemas.microsoft.com/office/drawing/2014/main" id="{D2704439-AF1E-49C2-B607-6D1D8D0A8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altLang="es-AR" b="1"/>
              <a:t>SALVIA</a:t>
            </a:r>
          </a:p>
        </p:txBody>
      </p:sp>
      <p:sp>
        <p:nvSpPr>
          <p:cNvPr id="33795" name="2 Marcador de contenido">
            <a:extLst>
              <a:ext uri="{FF2B5EF4-FFF2-40B4-BE49-F238E27FC236}">
                <a16:creationId xmlns:a16="http://schemas.microsoft.com/office/drawing/2014/main" id="{FA480F35-2159-492D-BA2A-E98B8872B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8775"/>
            <a:ext cx="7772400" cy="4103688"/>
          </a:xfrm>
        </p:spPr>
        <p:txBody>
          <a:bodyPr/>
          <a:lstStyle/>
          <a:p>
            <a:pPr marL="0" indent="0" eaLnBrk="1" hangingPunct="1">
              <a:buFont typeface="Monotype Sorts" pitchFamily="2" charset="2"/>
              <a:buNone/>
            </a:pPr>
            <a:r>
              <a:rPr lang="es-ES" altLang="es-AR" sz="2800"/>
              <a:t>Perenne. (Puede no resistir el invierno por exceso de humedad). Propagación por semilla (primavera). Partes útiles: hojas y flores. Cosecha en verano/otoño. Condimento (salsas y carnes).</a:t>
            </a:r>
          </a:p>
          <a:p>
            <a:pPr marL="0" indent="0" eaLnBrk="1" hangingPunct="1">
              <a:buFont typeface="Monotype Sorts" pitchFamily="2" charset="2"/>
              <a:buNone/>
            </a:pPr>
            <a:r>
              <a:rPr lang="es-ES" altLang="es-AR" sz="2800" b="1"/>
              <a:t>Uso medicinal: </a:t>
            </a:r>
            <a:r>
              <a:rPr lang="es-ES" altLang="es-AR" sz="2800"/>
              <a:t>regulador de la menstruación, digestiva, diurética, estimulante nervioso, contra el cansancio.</a:t>
            </a:r>
            <a:endParaRPr lang="es-MX" altLang="es-AR" sz="280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7DB96A5-D891-4B44-B16E-B858130E8C6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16DFA8A-7AE0-4E42-B393-2CB7D52AD36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Título">
            <a:extLst>
              <a:ext uri="{FF2B5EF4-FFF2-40B4-BE49-F238E27FC236}">
                <a16:creationId xmlns:a16="http://schemas.microsoft.com/office/drawing/2014/main" id="{BC438885-78BD-45BB-AD93-7A3312AC5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884238"/>
          </a:xfrm>
        </p:spPr>
        <p:txBody>
          <a:bodyPr/>
          <a:lstStyle/>
          <a:p>
            <a:pPr eaLnBrk="1" hangingPunct="1"/>
            <a:r>
              <a:rPr lang="es-MX" altLang="es-AR" b="1"/>
              <a:t>ROMERO</a:t>
            </a:r>
          </a:p>
        </p:txBody>
      </p:sp>
      <p:sp>
        <p:nvSpPr>
          <p:cNvPr id="34819" name="2 Marcador de contenido">
            <a:extLst>
              <a:ext uri="{FF2B5EF4-FFF2-40B4-BE49-F238E27FC236}">
                <a16:creationId xmlns:a16="http://schemas.microsoft.com/office/drawing/2014/main" id="{6FEA1FB4-3448-4E45-A2FB-3E70D5160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 marL="0" indent="0" eaLnBrk="1" hangingPunct="1">
              <a:buFont typeface="Monotype Sorts" pitchFamily="2" charset="2"/>
              <a:buNone/>
            </a:pPr>
            <a:r>
              <a:rPr lang="es-ES" altLang="es-AR" sz="2800"/>
              <a:t>Perenne. Propagación por semilla y por esquejes. Partes útiles: hojas. Cosecha todo el año. Condimento.</a:t>
            </a:r>
          </a:p>
          <a:p>
            <a:pPr marL="0" indent="0" eaLnBrk="1" hangingPunct="1">
              <a:buFont typeface="Monotype Sorts" pitchFamily="2" charset="2"/>
              <a:buNone/>
            </a:pPr>
            <a:r>
              <a:rPr lang="es-ES" altLang="es-AR" sz="2800"/>
              <a:t> </a:t>
            </a:r>
            <a:r>
              <a:rPr lang="es-ES" altLang="es-AR" sz="2800" b="1"/>
              <a:t>Uso medicinal: </a:t>
            </a:r>
            <a:r>
              <a:rPr lang="es-ES" altLang="es-AR" sz="2800"/>
              <a:t>antiséptico, ayuda a la memoria, repelente insectos, digestivo hepático, diurético y vermífugo, estimula sistema circulatorio, vasodilatador, desinflamante para articulaciones, descongestivo gripal.</a:t>
            </a:r>
            <a:endParaRPr lang="es-MX" altLang="es-AR" sz="2800"/>
          </a:p>
          <a:p>
            <a:pPr marL="0" indent="0" eaLnBrk="1" hangingPunct="1">
              <a:buFont typeface="Monotype Sorts" pitchFamily="2" charset="2"/>
              <a:buNone/>
            </a:pPr>
            <a:endParaRPr lang="es-MX" altLang="es-AR" sz="280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2B9DFB6-BD89-450A-A372-A2656ACA2EE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6AFE89E-1517-462A-A3D7-1685582E86F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>
            <a:extLst>
              <a:ext uri="{FF2B5EF4-FFF2-40B4-BE49-F238E27FC236}">
                <a16:creationId xmlns:a16="http://schemas.microsoft.com/office/drawing/2014/main" id="{72C45277-A10F-4E74-8898-AC3D923D5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AR"/>
              <a:t>Aceites esenciales presentes en: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CC03F8-635D-4D12-97D2-CF35DC276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es-E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Flores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Hojas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Tallos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Raíces, rizomas y bulbos.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Semillas.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Frutos.</a:t>
            </a:r>
          </a:p>
          <a:p>
            <a:pPr marL="0" indent="0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endParaRPr lang="es-E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4C73EB2-6722-414B-9950-EFAFB23529F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19223" y="272091"/>
            <a:ext cx="675017" cy="6750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C6CA282-F161-4111-B11A-EE5EC7C4E05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9562" y="6199239"/>
            <a:ext cx="5773393" cy="4372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Título">
            <a:extLst>
              <a:ext uri="{FF2B5EF4-FFF2-40B4-BE49-F238E27FC236}">
                <a16:creationId xmlns:a16="http://schemas.microsoft.com/office/drawing/2014/main" id="{29C42EDF-E37C-4040-8DDD-185C712B9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884238"/>
          </a:xfrm>
        </p:spPr>
        <p:txBody>
          <a:bodyPr/>
          <a:lstStyle/>
          <a:p>
            <a:pPr eaLnBrk="1" hangingPunct="1"/>
            <a:r>
              <a:rPr lang="es-MX" altLang="es-AR" b="1"/>
              <a:t>MENTAS</a:t>
            </a:r>
          </a:p>
        </p:txBody>
      </p:sp>
      <p:sp>
        <p:nvSpPr>
          <p:cNvPr id="35843" name="2 Marcador de contenido">
            <a:extLst>
              <a:ext uri="{FF2B5EF4-FFF2-40B4-BE49-F238E27FC236}">
                <a16:creationId xmlns:a16="http://schemas.microsoft.com/office/drawing/2014/main" id="{09880C58-359E-4F0C-8527-00DA27657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 marL="0" indent="0" eaLnBrk="1" hangingPunct="1">
              <a:buFont typeface="Monotype Sorts" pitchFamily="2" charset="2"/>
              <a:buNone/>
            </a:pPr>
            <a:r>
              <a:rPr lang="es-ES" altLang="es-AR" sz="2800"/>
              <a:t>Perenne. Propagación por división de matas y por esquejes (otoño). Partes útiles: hojas y flores. Cosecha en verano/otoño. Condimentos (bebidas frías y alcohólicas, ensaladas, carnes, etc)</a:t>
            </a:r>
          </a:p>
          <a:p>
            <a:pPr marL="0" indent="0" eaLnBrk="1" hangingPunct="1">
              <a:buFont typeface="Monotype Sorts" pitchFamily="2" charset="2"/>
              <a:buNone/>
            </a:pPr>
            <a:r>
              <a:rPr lang="es-ES" altLang="es-AR" sz="2800"/>
              <a:t> </a:t>
            </a:r>
            <a:r>
              <a:rPr lang="es-ES" altLang="es-AR" sz="2800" b="1"/>
              <a:t>Uso medicinal: </a:t>
            </a:r>
            <a:r>
              <a:rPr lang="es-ES" altLang="es-AR" sz="2800"/>
              <a:t>digestiva, estimula secreción biliar, carminativa, antiácida, estimulante y excitante, ayuda contra el insomnio, antiviral como por ejemplo contra las herpes.</a:t>
            </a:r>
            <a:endParaRPr lang="es-MX" altLang="es-AR" sz="2800"/>
          </a:p>
          <a:p>
            <a:pPr marL="0" indent="0" eaLnBrk="1" hangingPunct="1">
              <a:buFont typeface="Monotype Sorts" pitchFamily="2" charset="2"/>
              <a:buNone/>
            </a:pPr>
            <a:endParaRPr lang="es-MX" altLang="es-AR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ECAE93A-537A-4F7D-8E78-07B18A87702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EDABCBAC-43CA-4D35-8431-E1D170912FE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Título">
            <a:extLst>
              <a:ext uri="{FF2B5EF4-FFF2-40B4-BE49-F238E27FC236}">
                <a16:creationId xmlns:a16="http://schemas.microsoft.com/office/drawing/2014/main" id="{3130D03B-3655-42BA-BDC8-12445231C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739775"/>
          </a:xfrm>
        </p:spPr>
        <p:txBody>
          <a:bodyPr/>
          <a:lstStyle/>
          <a:p>
            <a:pPr eaLnBrk="1" hangingPunct="1"/>
            <a:r>
              <a:rPr lang="es-MX" altLang="es-AR" b="1"/>
              <a:t>PEREJIL</a:t>
            </a:r>
          </a:p>
        </p:txBody>
      </p:sp>
      <p:sp>
        <p:nvSpPr>
          <p:cNvPr id="36867" name="2 Marcador de contenido">
            <a:extLst>
              <a:ext uri="{FF2B5EF4-FFF2-40B4-BE49-F238E27FC236}">
                <a16:creationId xmlns:a16="http://schemas.microsoft.com/office/drawing/2014/main" id="{AC7DAD77-5255-4FEE-99F1-5DD6E4A98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8775"/>
            <a:ext cx="7772400" cy="4467225"/>
          </a:xfrm>
        </p:spPr>
        <p:txBody>
          <a:bodyPr/>
          <a:lstStyle/>
          <a:p>
            <a:pPr marL="0" indent="0" eaLnBrk="1" hangingPunct="1">
              <a:buFont typeface="Monotype Sorts" pitchFamily="2" charset="2"/>
              <a:buNone/>
            </a:pPr>
            <a:r>
              <a:rPr lang="es-ES" altLang="es-AR" sz="2800"/>
              <a:t>Bienal, tratada como anual. Siembra directa (primavera). Partes útiles: varas y hojas. Cosecha verano/otoño. Condimento (ensaladas, carnes, salsas)</a:t>
            </a:r>
          </a:p>
          <a:p>
            <a:pPr marL="0" indent="0" eaLnBrk="1" hangingPunct="1">
              <a:buFont typeface="Monotype Sorts" pitchFamily="2" charset="2"/>
              <a:buNone/>
            </a:pPr>
            <a:r>
              <a:rPr lang="es-ES" altLang="es-AR" sz="2800" b="1"/>
              <a:t>Uso medicinal: </a:t>
            </a:r>
            <a:r>
              <a:rPr lang="es-ES" altLang="es-AR" sz="2800"/>
              <a:t>diurético, desinfectante intestinal, regulador de la menstruación, antiinflamatorio, antialérgico, antipirético, baja presión arterial). Alto contenido de hierro.</a:t>
            </a:r>
            <a:endParaRPr lang="es-MX" altLang="es-AR" sz="2800"/>
          </a:p>
          <a:p>
            <a:pPr marL="0" indent="0" eaLnBrk="1" hangingPunct="1">
              <a:buFont typeface="Monotype Sorts" pitchFamily="2" charset="2"/>
              <a:buNone/>
            </a:pPr>
            <a:endParaRPr lang="es-MX" altLang="es-AR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92D832F-2672-4A36-AB61-84791A9CAE7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E2EFF670-8203-45D8-BB3D-6DC0A27C835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Título">
            <a:extLst>
              <a:ext uri="{FF2B5EF4-FFF2-40B4-BE49-F238E27FC236}">
                <a16:creationId xmlns:a16="http://schemas.microsoft.com/office/drawing/2014/main" id="{45574C70-9994-4715-9DCC-317681C5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altLang="es-AR" b="1"/>
              <a:t>CILANTRO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42D51C92-8200-4B2C-9445-84E2442BF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Anual. Siembra directa (primavera). Partes útiles: varas, hojas y semillas. Cosecha en  verano/otoño. Condimento (ensaladas, carnes, pescados y mariscos, verduras cocidas). </a:t>
            </a:r>
          </a:p>
          <a:p>
            <a:pPr marL="0" indent="0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s-E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Uso medicinal: </a:t>
            </a: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digestiva, carminativa, regulador sistema nervioso, afrodisíaco, antiinflamatorio</a:t>
            </a: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endParaRPr 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FC500CA-8E0F-48BC-B89E-EF5A623C2EC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FF1FF04-D9B2-4688-BE73-66785E4D3EA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Título">
            <a:extLst>
              <a:ext uri="{FF2B5EF4-FFF2-40B4-BE49-F238E27FC236}">
                <a16:creationId xmlns:a16="http://schemas.microsoft.com/office/drawing/2014/main" id="{1D1252E8-0C03-4B63-8059-FE62085F2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altLang="es-AR" b="1"/>
              <a:t>ENELDO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CF5D6B19-7E1E-4104-9918-67294C8A6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Anual. Siembra directa (primavera). Partes útiles: ramas, hojas y semillas. Cosecha en verano/otoño. Condimento (pescados, ensaladas y envasados).  </a:t>
            </a:r>
          </a:p>
          <a:p>
            <a:pPr marL="0" indent="0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s-E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Uso medicinal: </a:t>
            </a:r>
            <a:r>
              <a:rPr lang="es-E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digestivo, carminativo, dolores menstruales, antiséptico, antihemorroidal, hipotensor, afrodisíaco.</a:t>
            </a: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endParaRPr 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2A0089D-1C3E-4DC3-A290-296ED5ACBED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D011D381-F49C-4933-A616-416107E4A7D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2 Marcador de contenido">
            <a:extLst>
              <a:ext uri="{FF2B5EF4-FFF2-40B4-BE49-F238E27FC236}">
                <a16:creationId xmlns:a16="http://schemas.microsoft.com/office/drawing/2014/main" id="{22DA970E-6357-4D46-A8F6-BCA7B0CF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Monotype Sorts" pitchFamily="2" charset="2"/>
              <a:buNone/>
            </a:pPr>
            <a:r>
              <a:rPr lang="es-MX" altLang="es-AR" sz="6000"/>
              <a:t>GRACIAS!!!!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3325A3C-9099-4F60-9FD3-87EDA4BDFBB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0483D06-ED26-4F0A-B11B-D6A4EAAB945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1 Imagen">
            <a:extLst>
              <a:ext uri="{FF2B5EF4-FFF2-40B4-BE49-F238E27FC236}">
                <a16:creationId xmlns:a16="http://schemas.microsoft.com/office/drawing/2014/main" id="{0819BD5C-20D0-4D63-B178-CA40175E18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47815" y="657213"/>
            <a:ext cx="3322637" cy="248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2 Imagen">
            <a:extLst>
              <a:ext uri="{FF2B5EF4-FFF2-40B4-BE49-F238E27FC236}">
                <a16:creationId xmlns:a16="http://schemas.microsoft.com/office/drawing/2014/main" id="{1F823B07-2924-4EFD-AB30-0348652B404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9061" y="473856"/>
            <a:ext cx="3667125" cy="285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3 Imagen">
            <a:extLst>
              <a:ext uri="{FF2B5EF4-FFF2-40B4-BE49-F238E27FC236}">
                <a16:creationId xmlns:a16="http://schemas.microsoft.com/office/drawing/2014/main" id="{3FD89C12-ACE9-4719-9ECB-E30EA3D0E6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899" y="3645024"/>
            <a:ext cx="3616393" cy="2623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4 Imagen">
            <a:extLst>
              <a:ext uri="{FF2B5EF4-FFF2-40B4-BE49-F238E27FC236}">
                <a16:creationId xmlns:a16="http://schemas.microsoft.com/office/drawing/2014/main" id="{1984A1AA-A47F-453C-921F-4B1CDF549D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3823" y="3713175"/>
            <a:ext cx="4062327" cy="248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D6CC831D-BD9C-4AC0-B150-7FD32CF1E599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80916" y="188622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4EF99B4-F23E-42A3-AFBC-0E2ED64D5837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3728" y="6443868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>
            <a:extLst>
              <a:ext uri="{FF2B5EF4-FFF2-40B4-BE49-F238E27FC236}">
                <a16:creationId xmlns:a16="http://schemas.microsoft.com/office/drawing/2014/main" id="{85D49719-A92F-4313-8CD8-5EE091734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pPr eaLnBrk="1" hangingPunct="1"/>
            <a:r>
              <a:rPr lang="es-ES" altLang="es-AR"/>
              <a:t>FUNCIÓN EN LA HUERTA</a:t>
            </a:r>
          </a:p>
        </p:txBody>
      </p:sp>
      <p:sp>
        <p:nvSpPr>
          <p:cNvPr id="7171" name="Marcador de contenido 2">
            <a:extLst>
              <a:ext uri="{FF2B5EF4-FFF2-40B4-BE49-F238E27FC236}">
                <a16:creationId xmlns:a16="http://schemas.microsoft.com/office/drawing/2014/main" id="{C5439D5D-8206-4614-BA8C-BAE0D86C41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313" y="2160588"/>
            <a:ext cx="3228975" cy="3881437"/>
          </a:xfrm>
        </p:spPr>
        <p:txBody>
          <a:bodyPr rtlCol="0"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altLang="es-MX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Biodiversidad</a:t>
            </a:r>
          </a:p>
          <a:p>
            <a:pPr algn="ctr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altLang="es-MX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Asociaciones benéficas con hortalizas</a:t>
            </a:r>
          </a:p>
          <a:p>
            <a:pPr algn="ctr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altLang="es-MX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Amortiguadores de colonias de plagas</a:t>
            </a:r>
          </a:p>
        </p:txBody>
      </p:sp>
      <p:sp>
        <p:nvSpPr>
          <p:cNvPr id="7172" name="Marcador de contenido 3">
            <a:extLst>
              <a:ext uri="{FF2B5EF4-FFF2-40B4-BE49-F238E27FC236}">
                <a16:creationId xmlns:a16="http://schemas.microsoft.com/office/drawing/2014/main" id="{E9D47675-7CCD-482A-AE77-AB9FAF163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8738" y="2160588"/>
            <a:ext cx="3089275" cy="3881437"/>
          </a:xfrm>
        </p:spPr>
        <p:txBody>
          <a:bodyPr rtlCol="0">
            <a:normAutofit fontScale="92500"/>
          </a:bodyPr>
          <a:lstStyle/>
          <a:p>
            <a:pPr algn="ctr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altLang="es-MX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Material para preparados control plagas</a:t>
            </a:r>
          </a:p>
          <a:p>
            <a:pPr algn="ctr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altLang="es-MX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Belleza visual y olfativa</a:t>
            </a:r>
          </a:p>
          <a:p>
            <a:pPr algn="ctr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altLang="es-MX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Uso culinario</a:t>
            </a:r>
          </a:p>
          <a:p>
            <a:pPr algn="ctr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ES" altLang="es-MX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Uso medicinal</a:t>
            </a:r>
          </a:p>
          <a:p>
            <a:pPr algn="ctr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s-ES" alt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A046A2F-E96A-4DDF-A0F7-4C815F746F4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80916" y="188622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ADB573F-E725-4F9D-9A63-091FEF80FDA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>
            <a:extLst>
              <a:ext uri="{FF2B5EF4-FFF2-40B4-BE49-F238E27FC236}">
                <a16:creationId xmlns:a16="http://schemas.microsoft.com/office/drawing/2014/main" id="{5F56292B-B0FB-4DAE-832E-540985AE7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pPr eaLnBrk="1" hangingPunct="1"/>
            <a:r>
              <a:rPr lang="es-MX" altLang="es-AR"/>
              <a:t>Aromáticas a cielo abierto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CAEE9CF7-946A-4041-B9E1-3BDAD08F15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160588"/>
            <a:ext cx="3087688" cy="3881437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Orégano (?)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Tomillo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Mentas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Nepeta</a:t>
            </a: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Ciboulette</a:t>
            </a:r>
            <a:endParaRPr lang="es-MX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Lavanda</a:t>
            </a:r>
          </a:p>
          <a:p>
            <a:pPr marL="0" indent="0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endParaRPr lang="es-MX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68" name="3 Marcador de contenido">
            <a:extLst>
              <a:ext uri="{FF2B5EF4-FFF2-40B4-BE49-F238E27FC236}">
                <a16:creationId xmlns:a16="http://schemas.microsoft.com/office/drawing/2014/main" id="{4885044D-38EC-4F01-9261-D2E7460F8F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8738" y="2160588"/>
            <a:ext cx="3089275" cy="3881437"/>
          </a:xfrm>
        </p:spPr>
        <p:txBody>
          <a:bodyPr/>
          <a:lstStyle/>
          <a:p>
            <a:pPr eaLnBrk="1" hangingPunct="1"/>
            <a:r>
              <a:rPr lang="es-MX" altLang="es-AR" sz="2800"/>
              <a:t>Perejil </a:t>
            </a:r>
          </a:p>
          <a:p>
            <a:pPr eaLnBrk="1" hangingPunct="1"/>
            <a:r>
              <a:rPr lang="es-MX" altLang="es-AR" sz="2800"/>
              <a:t>Cilantro (?)</a:t>
            </a:r>
          </a:p>
          <a:p>
            <a:pPr eaLnBrk="1" hangingPunct="1"/>
            <a:r>
              <a:rPr lang="es-MX" altLang="es-AR" sz="2800"/>
              <a:t>Eneldo (?)</a:t>
            </a:r>
          </a:p>
          <a:p>
            <a:pPr eaLnBrk="1" hangingPunct="1"/>
            <a:r>
              <a:rPr lang="es-MX" altLang="es-AR" sz="2800"/>
              <a:t>Hinojo</a:t>
            </a:r>
          </a:p>
          <a:p>
            <a:pPr eaLnBrk="1" hangingPunct="1"/>
            <a:r>
              <a:rPr lang="es-MX" altLang="es-AR" sz="2800"/>
              <a:t>Cebolla egipcia</a:t>
            </a:r>
          </a:p>
          <a:p>
            <a:pPr eaLnBrk="1" hangingPunct="1"/>
            <a:r>
              <a:rPr lang="es-MX" altLang="es-AR" sz="2800"/>
              <a:t>Levístico</a:t>
            </a:r>
          </a:p>
          <a:p>
            <a:pPr eaLnBrk="1" hangingPunct="1"/>
            <a:endParaRPr lang="es-MX" altLang="es-AR"/>
          </a:p>
          <a:p>
            <a:pPr eaLnBrk="1" hangingPunct="1"/>
            <a:endParaRPr lang="es-MX" altLang="es-AR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24ABF15-1F41-4D39-9998-7F3455E37BD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35B1C9D2-0869-47C8-84A2-285A6451339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>
            <a:extLst>
              <a:ext uri="{FF2B5EF4-FFF2-40B4-BE49-F238E27FC236}">
                <a16:creationId xmlns:a16="http://schemas.microsoft.com/office/drawing/2014/main" id="{259A0748-97F7-4B89-AED9-0C6502D41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pPr eaLnBrk="1" hangingPunct="1"/>
            <a:r>
              <a:rPr lang="es-MX" altLang="es-AR"/>
              <a:t>Aromáticas bajo cubierta</a:t>
            </a:r>
          </a:p>
        </p:txBody>
      </p:sp>
      <p:sp>
        <p:nvSpPr>
          <p:cNvPr id="12291" name="2 Marcador de contenido">
            <a:extLst>
              <a:ext uri="{FF2B5EF4-FFF2-40B4-BE49-F238E27FC236}">
                <a16:creationId xmlns:a16="http://schemas.microsoft.com/office/drawing/2014/main" id="{17A4F705-3F94-4294-B9CD-1C4B69B796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160588"/>
            <a:ext cx="3087688" cy="3881437"/>
          </a:xfrm>
        </p:spPr>
        <p:txBody>
          <a:bodyPr/>
          <a:lstStyle/>
          <a:p>
            <a:pPr eaLnBrk="1" hangingPunct="1"/>
            <a:r>
              <a:rPr lang="es-MX" altLang="es-AR" sz="4000"/>
              <a:t>Romero (?)</a:t>
            </a:r>
          </a:p>
          <a:p>
            <a:pPr eaLnBrk="1" hangingPunct="1"/>
            <a:r>
              <a:rPr lang="es-MX" altLang="es-AR" sz="4000"/>
              <a:t>Salvia (?)</a:t>
            </a:r>
          </a:p>
          <a:p>
            <a:pPr eaLnBrk="1" hangingPunct="1"/>
            <a:r>
              <a:rPr lang="es-MX" altLang="es-AR" sz="4000"/>
              <a:t>Albahaca</a:t>
            </a:r>
          </a:p>
          <a:p>
            <a:pPr eaLnBrk="1" hangingPunct="1"/>
            <a:r>
              <a:rPr lang="es-MX" altLang="es-AR" sz="4000"/>
              <a:t>Melisa</a:t>
            </a:r>
          </a:p>
          <a:p>
            <a:pPr eaLnBrk="1" hangingPunct="1"/>
            <a:r>
              <a:rPr lang="es-MX" altLang="es-AR" sz="4000"/>
              <a:t>Laurel (?)</a:t>
            </a:r>
          </a:p>
          <a:p>
            <a:pPr eaLnBrk="1" hangingPunct="1"/>
            <a:endParaRPr lang="es-MX" altLang="es-AR"/>
          </a:p>
        </p:txBody>
      </p:sp>
      <p:sp>
        <p:nvSpPr>
          <p:cNvPr id="12292" name="3 Marcador de contenido">
            <a:extLst>
              <a:ext uri="{FF2B5EF4-FFF2-40B4-BE49-F238E27FC236}">
                <a16:creationId xmlns:a16="http://schemas.microsoft.com/office/drawing/2014/main" id="{B349A698-6B90-415C-8BFC-2284FDE86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8738" y="2160588"/>
            <a:ext cx="3871912" cy="3881437"/>
          </a:xfrm>
        </p:spPr>
        <p:txBody>
          <a:bodyPr/>
          <a:lstStyle/>
          <a:p>
            <a:pPr eaLnBrk="1" hangingPunct="1"/>
            <a:r>
              <a:rPr lang="es-MX" altLang="es-AR" sz="3600"/>
              <a:t>Reparo</a:t>
            </a:r>
          </a:p>
          <a:p>
            <a:pPr eaLnBrk="1" hangingPunct="1"/>
            <a:r>
              <a:rPr lang="es-MX" altLang="es-AR" sz="3600"/>
              <a:t>Evitar encharcamiento y sobrerriego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997EF63-7458-4AFB-9C7B-80424E0B55C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FBD82C6C-56EC-4766-91AB-FF20DB36ED5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>
            <a:extLst>
              <a:ext uri="{FF2B5EF4-FFF2-40B4-BE49-F238E27FC236}">
                <a16:creationId xmlns:a16="http://schemas.microsoft.com/office/drawing/2014/main" id="{1A1521B1-BF31-4761-844F-766DF32F7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pPr eaLnBrk="1" hangingPunct="1"/>
            <a:r>
              <a:rPr lang="es-MX" altLang="es-AR"/>
              <a:t>COSECHANDO…</a:t>
            </a:r>
          </a:p>
        </p:txBody>
      </p:sp>
      <p:pic>
        <p:nvPicPr>
          <p:cNvPr id="13315" name="4 Marcador de contenido">
            <a:extLst>
              <a:ext uri="{FF2B5EF4-FFF2-40B4-BE49-F238E27FC236}">
                <a16:creationId xmlns:a16="http://schemas.microsoft.com/office/drawing/2014/main" id="{C846071E-8163-4CF3-AAB4-64C43745C43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85800" y="1916113"/>
            <a:ext cx="7847013" cy="3816350"/>
          </a:xfr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8735EB93-417B-4E17-9070-EEACC3CBE4D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D19DA596-2AA4-43D4-A285-EFD3CFB9525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>
            <a:extLst>
              <a:ext uri="{FF2B5EF4-FFF2-40B4-BE49-F238E27FC236}">
                <a16:creationId xmlns:a16="http://schemas.microsoft.com/office/drawing/2014/main" id="{622299D6-4615-4B0D-8AF9-BC6D1D689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6348413" cy="1320800"/>
          </a:xfrm>
        </p:spPr>
        <p:txBody>
          <a:bodyPr/>
          <a:lstStyle/>
          <a:p>
            <a:pPr eaLnBrk="1" hangingPunct="1"/>
            <a:r>
              <a:rPr lang="es-MX" altLang="es-AR"/>
              <a:t>Dos tipos de cosecha</a:t>
            </a: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30B33548-CFE2-46AC-9A44-FA8912F598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160588"/>
            <a:ext cx="3087688" cy="3881437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Cosecha continua:</a:t>
            </a:r>
          </a:p>
          <a:p>
            <a:pPr marL="0" indent="0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Corte de hojas más viejas y externas escalonado a lo largo de la temporada P/V</a:t>
            </a:r>
          </a:p>
        </p:txBody>
      </p:sp>
      <p:sp>
        <p:nvSpPr>
          <p:cNvPr id="4" name="3 Marcador de contenido">
            <a:extLst>
              <a:ext uri="{FF2B5EF4-FFF2-40B4-BE49-F238E27FC236}">
                <a16:creationId xmlns:a16="http://schemas.microsoft.com/office/drawing/2014/main" id="{3C77439E-C001-4FE2-9735-8CE566474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8738" y="2160588"/>
            <a:ext cx="3089275" cy="3881437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s-MX" sz="28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Cosecha otoño:</a:t>
            </a:r>
          </a:p>
          <a:p>
            <a:pPr marL="0" indent="0" eaLnBrk="1" fontAlgn="auto" hangingPunct="1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es-MX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Previo a las 1° heladas fuertes se corta toda la parte aérea (salvo en romero, laurel)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F2C5F14-68F4-49C1-A336-7921C89EA41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8424" y="324366"/>
            <a:ext cx="570468" cy="5704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DBE8B6E5-7457-44AE-8497-ECAC9C16D8C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32406" y="6248400"/>
            <a:ext cx="4879187" cy="3695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549</TotalTime>
  <Words>940</Words>
  <Application>Microsoft Office PowerPoint</Application>
  <PresentationFormat>Presentación en pantalla (4:3)</PresentationFormat>
  <Paragraphs>119</Paragraphs>
  <Slides>34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2" baseType="lpstr">
      <vt:lpstr>Times New Roman</vt:lpstr>
      <vt:lpstr>Arial</vt:lpstr>
      <vt:lpstr>Trebuchet MS</vt:lpstr>
      <vt:lpstr>Wingdings 3</vt:lpstr>
      <vt:lpstr>Calibri</vt:lpstr>
      <vt:lpstr>Monotype Sorts</vt:lpstr>
      <vt:lpstr>Wingdings</vt:lpstr>
      <vt:lpstr>Faceta</vt:lpstr>
      <vt:lpstr>HIERBAS AROMÁTICAS  </vt:lpstr>
      <vt:lpstr>¿Qué son?</vt:lpstr>
      <vt:lpstr>Aceites esenciales presentes en:</vt:lpstr>
      <vt:lpstr>Presentación de PowerPoint</vt:lpstr>
      <vt:lpstr>FUNCIÓN EN LA HUERTA</vt:lpstr>
      <vt:lpstr>Aromáticas a cielo abierto</vt:lpstr>
      <vt:lpstr>Aromáticas bajo cubierta</vt:lpstr>
      <vt:lpstr>COSECHANDO…</vt:lpstr>
      <vt:lpstr>Dos tipos de cosecha</vt:lpstr>
      <vt:lpstr>SECANDO…</vt:lpstr>
      <vt:lpstr>MÉTODOS/TRATAMIENTOS</vt:lpstr>
      <vt:lpstr>Factor clave AGUA</vt:lpstr>
      <vt:lpstr>Cuanto más rápido es el proceso de secado más alta la calidad del producto.</vt:lpstr>
      <vt:lpstr>SECADEROS</vt:lpstr>
      <vt:lpstr>RECICLANDO CAJONES DE LA FÁBRICA</vt:lpstr>
      <vt:lpstr>Deshidratador casero solar</vt:lpstr>
      <vt:lpstr>Deshidratadores comerciales</vt:lpstr>
      <vt:lpstr>Fermentador para ajo negro</vt:lpstr>
      <vt:lpstr>ALMACENANDO…</vt:lpstr>
      <vt:lpstr>MODOS DE USO</vt:lpstr>
      <vt:lpstr>MODOS DE USO</vt:lpstr>
      <vt:lpstr>MODOS DE USO</vt:lpstr>
      <vt:lpstr>MODOS DE USO</vt:lpstr>
      <vt:lpstr>Tips o consejos:</vt:lpstr>
      <vt:lpstr>PROPIEDADES MEDICINALES Y USOS CULINARIOS DE ALGUNAS AROMÁTICAS</vt:lpstr>
      <vt:lpstr>ORÉGANO</vt:lpstr>
      <vt:lpstr>TOMILLO</vt:lpstr>
      <vt:lpstr>SALVIA</vt:lpstr>
      <vt:lpstr>ROMERO</vt:lpstr>
      <vt:lpstr>MENTAS</vt:lpstr>
      <vt:lpstr>PEREJIL</vt:lpstr>
      <vt:lpstr>CILANTRO</vt:lpstr>
      <vt:lpstr>ENELDO</vt:lpstr>
      <vt:lpstr>Presentación de PowerPoint</vt:lpstr>
    </vt:vector>
  </TitlesOfParts>
  <Company>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Dirección Nacional</dc:title>
  <dc:creator>x</dc:creator>
  <cp:lastModifiedBy>Usuario</cp:lastModifiedBy>
  <cp:revision>53</cp:revision>
  <cp:lastPrinted>1601-01-01T00:00:00Z</cp:lastPrinted>
  <dcterms:created xsi:type="dcterms:W3CDTF">2003-10-01T11:51:54Z</dcterms:created>
  <dcterms:modified xsi:type="dcterms:W3CDTF">2022-11-28T12:17:05Z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