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53" r:id="rId5"/>
    <p:sldMasterId id="2147483767" r:id="rId6"/>
    <p:sldMasterId id="2147483712" r:id="rId7"/>
  </p:sldMasterIdLst>
  <p:notesMasterIdLst>
    <p:notesMasterId r:id="rId33"/>
  </p:notesMasterIdLst>
  <p:handoutMasterIdLst>
    <p:handoutMasterId r:id="rId34"/>
  </p:handoutMasterIdLst>
  <p:sldIdLst>
    <p:sldId id="290" r:id="rId8"/>
    <p:sldId id="292" r:id="rId9"/>
    <p:sldId id="291" r:id="rId10"/>
    <p:sldId id="293" r:id="rId11"/>
    <p:sldId id="314" r:id="rId12"/>
    <p:sldId id="298" r:id="rId13"/>
    <p:sldId id="300" r:id="rId14"/>
    <p:sldId id="301" r:id="rId15"/>
    <p:sldId id="302" r:id="rId16"/>
    <p:sldId id="315" r:id="rId17"/>
    <p:sldId id="295" r:id="rId18"/>
    <p:sldId id="303" r:id="rId19"/>
    <p:sldId id="304" r:id="rId20"/>
    <p:sldId id="296" r:id="rId21"/>
    <p:sldId id="306" r:id="rId22"/>
    <p:sldId id="307" r:id="rId23"/>
    <p:sldId id="308" r:id="rId24"/>
    <p:sldId id="309" r:id="rId25"/>
    <p:sldId id="311" r:id="rId26"/>
    <p:sldId id="297" r:id="rId27"/>
    <p:sldId id="294" r:id="rId28"/>
    <p:sldId id="313" r:id="rId29"/>
    <p:sldId id="305" r:id="rId30"/>
    <p:sldId id="312" r:id="rId31"/>
    <p:sldId id="289" r:id="rId32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006180"/>
    <a:srgbClr val="6E6E6E"/>
    <a:srgbClr val="696969"/>
    <a:srgbClr val="646464"/>
    <a:srgbClr val="00ABCA"/>
    <a:srgbClr val="09B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92" autoAdjust="0"/>
  </p:normalViewPr>
  <p:slideViewPr>
    <p:cSldViewPr snapToGrid="0" showGuides="1">
      <p:cViewPr varScale="1">
        <p:scale>
          <a:sx n="67" d="100"/>
          <a:sy n="67" d="100"/>
        </p:scale>
        <p:origin x="1482" y="72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-195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21ADCD45-27AF-437E-BAC6-111A18923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17E5001-47F5-4230-8B73-AAABF4DA1F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C34415C-B843-41D4-A7E3-5B0E460AAB76}" type="datetimeFigureOut">
              <a:rPr lang="es-ES"/>
              <a:pPr>
                <a:defRPr/>
              </a:pPr>
              <a:t>28/11/2022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32CAA680-3DC8-47FF-BD5A-3A65A1A66A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D899C766-2239-4F22-9338-5A13650EE3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5885AC-29DD-4AF1-8EB5-C3ED969FE75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D40F9C9-DA97-4053-83FB-BB4EF5C88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D7984C1-6A7D-42AC-B0D6-FFCF5D4C47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1C8CA5-2F23-43AD-8371-7CD59CAC79F3}" type="datetimeFigureOut">
              <a:rPr lang="es-ES"/>
              <a:pPr>
                <a:defRPr/>
              </a:pPr>
              <a:t>28/11/2022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842C13C-569B-41DB-872C-F19B1CCB2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A3EC677-D5C5-427D-8B97-CD47AB053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E18733A-F3E3-44F4-BACD-CDC47F3DB0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86BC077-F552-4B68-9F78-DEEABD637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96C352-7E3D-422C-A3B8-81AC92D4F6E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atula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3 Conector recto">
            <a:extLst>
              <a:ext uri="{FF2B5EF4-FFF2-40B4-BE49-F238E27FC236}">
                <a16:creationId xmlns:a16="http://schemas.microsoft.com/office/drawing/2014/main" id="{985D6295-A1C6-4B8E-9EB3-6D3A5A674D4F}"/>
              </a:ext>
            </a:extLst>
          </p:cNvPr>
          <p:cNvCxnSpPr/>
          <p:nvPr userDrawn="1"/>
        </p:nvCxnSpPr>
        <p:spPr>
          <a:xfrm flipV="1">
            <a:off x="3165475" y="3302000"/>
            <a:ext cx="2813050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CuadroTexto">
            <a:extLst>
              <a:ext uri="{FF2B5EF4-FFF2-40B4-BE49-F238E27FC236}">
                <a16:creationId xmlns:a16="http://schemas.microsoft.com/office/drawing/2014/main" id="{9FEDCE6B-BBD0-48AB-AC98-471C0C7D60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67325" y="352425"/>
            <a:ext cx="17907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067550" y="3543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1 Marcador de título"/>
          <p:cNvSpPr>
            <a:spLocks noGrp="1"/>
          </p:cNvSpPr>
          <p:nvPr>
            <p:ph type="title"/>
          </p:nvPr>
        </p:nvSpPr>
        <p:spPr bwMode="auto">
          <a:xfrm>
            <a:off x="4029075" y="2424113"/>
            <a:ext cx="4464050" cy="2170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s-ES" alt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149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atula con foto -puede cambiar foto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>
            <a:extLst>
              <a:ext uri="{FF2B5EF4-FFF2-40B4-BE49-F238E27FC236}">
                <a16:creationId xmlns:a16="http://schemas.microsoft.com/office/drawing/2014/main" id="{DE750ABE-B5F0-4C40-90D1-CF9BA10996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86400" y="1597025"/>
            <a:ext cx="17907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286625" y="15989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0588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7" name="16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0" y="2336800"/>
            <a:ext cx="9144000" cy="3733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09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atula con foto 2 -puede cambiar foto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>
            <a:extLst>
              <a:ext uri="{FF2B5EF4-FFF2-40B4-BE49-F238E27FC236}">
                <a16:creationId xmlns:a16="http://schemas.microsoft.com/office/drawing/2014/main" id="{70A9D5CB-5838-43A4-93EE-9737918A1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86400" y="1597025"/>
            <a:ext cx="17907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286625" y="15989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0588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7" name="16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0" y="2336800"/>
            <a:ext cx="9144000" cy="3733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2553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412999" y="1332384"/>
            <a:ext cx="8281058" cy="4357216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46811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4640132" y="1354365"/>
            <a:ext cx="4040208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420914" y="1354365"/>
            <a:ext cx="3765990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907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3301216" y="1333500"/>
            <a:ext cx="2505264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421218" y="1333500"/>
            <a:ext cx="2505264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6"/>
          </p:nvPr>
        </p:nvSpPr>
        <p:spPr>
          <a:xfrm>
            <a:off x="6181536" y="1333500"/>
            <a:ext cx="2505264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295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Texto e imagen - Texto y tabla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3321958" y="1323975"/>
            <a:ext cx="5343780" cy="4381500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381000" y="1323975"/>
            <a:ext cx="2585700" cy="4381500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3705" y="130626"/>
            <a:ext cx="8316590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696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 con foto 2 -puede cambiar foto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>
            <a:extLst>
              <a:ext uri="{FF2B5EF4-FFF2-40B4-BE49-F238E27FC236}">
                <a16:creationId xmlns:a16="http://schemas.microsoft.com/office/drawing/2014/main" id="{F2324620-D3EA-4BC6-8E47-81BEF954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86400" y="1597025"/>
            <a:ext cx="17907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7286625" y="1598999"/>
            <a:ext cx="14097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058862"/>
          </a:xfrm>
          <a:prstGeom prst="rect">
            <a:avLst/>
          </a:prstGeom>
        </p:spPr>
        <p:txBody>
          <a:bodyPr tIns="0" bIns="0" anchor="ctr"/>
          <a:lstStyle>
            <a:lvl1pPr algn="l">
              <a:defRPr sz="32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7" name="16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0" y="2336800"/>
            <a:ext cx="9144000" cy="3733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01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schvetz.natalia\Mis documentos\Natalia\Grafica\DISENOS\CVIS-GRAL-PL- Plantilla ppt portada.jpg">
            <a:extLst>
              <a:ext uri="{FF2B5EF4-FFF2-40B4-BE49-F238E27FC236}">
                <a16:creationId xmlns:a16="http://schemas.microsoft.com/office/drawing/2014/main" id="{72324176-C6DC-4FD6-BEC7-3C8192295D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>
            <a:extLst>
              <a:ext uri="{FF2B5EF4-FFF2-40B4-BE49-F238E27FC236}">
                <a16:creationId xmlns:a16="http://schemas.microsoft.com/office/drawing/2014/main" id="{18C38210-F342-4294-A035-2D3ED778A5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29075" y="2386013"/>
            <a:ext cx="44640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6E6E6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6E6E6E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6E6E6E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6E6E6E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6E6E6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schvetz.natalia\Mis documentos\Natalia\Grafica\DISENOS\CVIS-GRAL-PL- Plantilla ppt portada foto.jpg">
            <a:extLst>
              <a:ext uri="{FF2B5EF4-FFF2-40B4-BE49-F238E27FC236}">
                <a16:creationId xmlns:a16="http://schemas.microsoft.com/office/drawing/2014/main" id="{673BC892-3F80-4D45-9DD4-FB8EC268D0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chvetz.natalia\Mis documentos\Natalia\Grafica\DISENOS\CVIS-GRAL-PL- Plantilla ppt portada foto 2.jpg">
            <a:extLst>
              <a:ext uri="{FF2B5EF4-FFF2-40B4-BE49-F238E27FC236}">
                <a16:creationId xmlns:a16="http://schemas.microsoft.com/office/drawing/2014/main" id="{EB767D91-4E12-4BB1-A8C4-6877D33A2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>
            <a:extLst>
              <a:ext uri="{FF2B5EF4-FFF2-40B4-BE49-F238E27FC236}">
                <a16:creationId xmlns:a16="http://schemas.microsoft.com/office/drawing/2014/main" id="{211B52F3-B286-43B3-BBE1-7BA868A4E5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287338"/>
            <a:ext cx="8496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000" rIns="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4099" name="2 Marcador de texto">
            <a:extLst>
              <a:ext uri="{FF2B5EF4-FFF2-40B4-BE49-F238E27FC236}">
                <a16:creationId xmlns:a16="http://schemas.microsoft.com/office/drawing/2014/main" id="{5422E69E-25D0-41DC-A833-1349615A5D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1535113"/>
            <a:ext cx="84963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17861EE-C0FE-4200-A5DA-E5481D216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0425" y="6524625"/>
            <a:ext cx="2895600" cy="3333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4101" name="Picture 7" descr="d:\schvetz.natalia\Mis documentos\Natalia\Grafica\DISENOS\CVIS-GRAL-PL- Plantilla ppt interior.jpg">
            <a:extLst>
              <a:ext uri="{FF2B5EF4-FFF2-40B4-BE49-F238E27FC236}">
                <a16:creationId xmlns:a16="http://schemas.microsoft.com/office/drawing/2014/main" id="{47E3F903-6236-4E70-A800-F5C94661B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8.wmf"/><Relationship Id="rId7" Type="http://schemas.openxmlformats.org/officeDocument/2006/relationships/image" Target="../media/image32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wmf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11" Type="http://schemas.openxmlformats.org/officeDocument/2006/relationships/image" Target="../media/image6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>
            <a:extLst>
              <a:ext uri="{FF2B5EF4-FFF2-40B4-BE49-F238E27FC236}">
                <a16:creationId xmlns:a16="http://schemas.microsoft.com/office/drawing/2014/main" id="{2F4CF81D-E533-4E1A-970B-591889F5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11125"/>
            <a:ext cx="8315325" cy="612775"/>
          </a:xfrm>
        </p:spPr>
        <p:txBody>
          <a:bodyPr/>
          <a:lstStyle/>
          <a:p>
            <a:pPr algn="ctr"/>
            <a:r>
              <a:rPr lang="es-AR" altLang="es-AR" sz="4400" b="1">
                <a:solidFill>
                  <a:schemeClr val="bg1"/>
                </a:solidFill>
              </a:rPr>
              <a:t>Propagación </a:t>
            </a:r>
          </a:p>
        </p:txBody>
      </p:sp>
      <p:pic>
        <p:nvPicPr>
          <p:cNvPr id="15364" name="11 Imagen" descr="presentacion foto.png">
            <a:extLst>
              <a:ext uri="{FF2B5EF4-FFF2-40B4-BE49-F238E27FC236}">
                <a16:creationId xmlns:a16="http://schemas.microsoft.com/office/drawing/2014/main" id="{C87B11DC-A660-4B2F-A41B-7DDEF6F76E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464" y="2417085"/>
            <a:ext cx="4277071" cy="17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41ABC8-F71D-4358-8B4E-528246114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15 nov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DCEA55-1A0E-4A6D-A8FE-CDB4C32D03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FE441D-DE44-48EB-A8FF-99463DE099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Marcador de contenido 7">
            <a:extLst>
              <a:ext uri="{FF2B5EF4-FFF2-40B4-BE49-F238E27FC236}">
                <a16:creationId xmlns:a16="http://schemas.microsoft.com/office/drawing/2014/main" id="{D0E61AEC-ECF6-43E0-BA2D-B5ACF54BAA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5880" y="2127249"/>
            <a:ext cx="2607187" cy="2357787"/>
          </a:xfrm>
        </p:spPr>
      </p:pic>
      <p:pic>
        <p:nvPicPr>
          <p:cNvPr id="24579" name="Marcador de contenido 6">
            <a:extLst>
              <a:ext uri="{FF2B5EF4-FFF2-40B4-BE49-F238E27FC236}">
                <a16:creationId xmlns:a16="http://schemas.microsoft.com/office/drawing/2014/main" id="{536F7E47-859D-41CC-9B44-EA5A1264E03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934" y="2127249"/>
            <a:ext cx="2656176" cy="2357787"/>
          </a:xfrm>
        </p:spPr>
      </p:pic>
      <p:sp>
        <p:nvSpPr>
          <p:cNvPr id="24580" name="Título 3">
            <a:extLst>
              <a:ext uri="{FF2B5EF4-FFF2-40B4-BE49-F238E27FC236}">
                <a16:creationId xmlns:a16="http://schemas.microsoft.com/office/drawing/2014/main" id="{D44B5F2B-1AD9-4EF9-847F-355EB8C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ES" altLang="es-ES"/>
              <a:t>TIPOS DE DORMICIÓN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414C15-BF3F-4698-A3AE-7552C6947F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3F26D0-F5F9-4F72-83C3-0ED74A2A0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contenido">
            <a:extLst>
              <a:ext uri="{FF2B5EF4-FFF2-40B4-BE49-F238E27FC236}">
                <a16:creationId xmlns:a16="http://schemas.microsoft.com/office/drawing/2014/main" id="{C0206374-56E4-4A29-9A4F-1C043F580C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68488" y="1108075"/>
            <a:ext cx="4040187" cy="4332288"/>
          </a:xfrm>
        </p:spPr>
        <p:txBody>
          <a:bodyPr/>
          <a:lstStyle/>
          <a:p>
            <a:pPr algn="ctr"/>
            <a:r>
              <a:rPr lang="es-AR" altLang="es-ES" b="1"/>
              <a:t>Estratificación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Se colocan las semillas en una capa de arena húmeda por un periodo de algunos meses.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AR" altLang="es-ES" sz="2400"/>
              <a:t>+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AR" altLang="es-ES"/>
              <a:t>Temperaturas de 5°C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AR" altLang="es-ES"/>
              <a:t>Temperaturas 20-25 °C</a:t>
            </a:r>
          </a:p>
          <a:p>
            <a:pPr algn="ctr">
              <a:buFont typeface="Wingdings" panose="05000000000000000000" pitchFamily="2" charset="2"/>
              <a:buNone/>
            </a:pPr>
            <a:endParaRPr lang="es-AR" altLang="es-ES"/>
          </a:p>
          <a:p>
            <a:pPr algn="ctr">
              <a:buFont typeface="Wingdings" panose="05000000000000000000" pitchFamily="2" charset="2"/>
              <a:buNone/>
            </a:pPr>
            <a:endParaRPr lang="es-AR" altLang="es-ES" sz="2400"/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</p:txBody>
      </p:sp>
      <p:sp>
        <p:nvSpPr>
          <p:cNvPr id="25603" name="3 Título">
            <a:extLst>
              <a:ext uri="{FF2B5EF4-FFF2-40B4-BE49-F238E27FC236}">
                <a16:creationId xmlns:a16="http://schemas.microsoft.com/office/drawing/2014/main" id="{AA64ED4E-AB22-4E83-BD59-06E72C11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315325" cy="612775"/>
          </a:xfrm>
        </p:spPr>
        <p:txBody>
          <a:bodyPr/>
          <a:lstStyle/>
          <a:p>
            <a:r>
              <a:rPr lang="es-AR" altLang="es-ES"/>
              <a:t>Tratamientos pre-germinativos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41B8D425-0065-4CF9-9AB3-1D279A90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454" y="3686175"/>
            <a:ext cx="3402254" cy="175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0BF137-CC06-46D8-9F50-A59A1C6B57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A2DA286-AC13-4006-BE55-AF0C9F9E75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>
            <a:extLst>
              <a:ext uri="{FF2B5EF4-FFF2-40B4-BE49-F238E27FC236}">
                <a16:creationId xmlns:a16="http://schemas.microsoft.com/office/drawing/2014/main" id="{C03C2555-3077-431E-9A4C-DB9C46D096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9263" y="1195388"/>
            <a:ext cx="3919537" cy="4725987"/>
          </a:xfrm>
        </p:spPr>
        <p:txBody>
          <a:bodyPr/>
          <a:lstStyle/>
          <a:p>
            <a:r>
              <a:rPr lang="es-AR" altLang="es-ES" b="1"/>
              <a:t>Escarificación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Rompimiento artificial de la membrana 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 typeface="Wingdings" panose="05000000000000000000" pitchFamily="2" charset="2"/>
              <a:buNone/>
            </a:pPr>
            <a:r>
              <a:rPr lang="es-AR" altLang="es-ES" u="sng"/>
              <a:t> Escarificación física o mecánica</a:t>
            </a:r>
            <a:r>
              <a:rPr lang="es-AR" altLang="es-ES"/>
              <a:t>:</a:t>
            </a:r>
          </a:p>
          <a:p>
            <a:pPr>
              <a:buFontTx/>
              <a:buChar char="-"/>
            </a:pPr>
            <a:r>
              <a:rPr lang="es-AR" altLang="es-ES"/>
              <a:t>Remoción completa de la membrana.</a:t>
            </a:r>
          </a:p>
          <a:p>
            <a:pPr>
              <a:buFontTx/>
              <a:buChar char="-"/>
            </a:pPr>
            <a:r>
              <a:rPr lang="es-AR" altLang="es-ES"/>
              <a:t>Desgaste manual de la zona basal o distal con lija o piedra esmeril.</a:t>
            </a:r>
          </a:p>
          <a:p>
            <a:pPr>
              <a:buFontTx/>
              <a:buChar char="-"/>
            </a:pPr>
            <a:endParaRPr lang="es-AR" altLang="es-ES"/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 algn="ctr">
              <a:buFont typeface="Wingdings" panose="05000000000000000000" pitchFamily="2" charset="2"/>
              <a:buNone/>
            </a:pPr>
            <a:endParaRPr lang="es-AR" altLang="es-ES"/>
          </a:p>
          <a:p>
            <a:endParaRPr lang="es-AR" altLang="es-ES"/>
          </a:p>
        </p:txBody>
      </p:sp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9C5BCBF0-DE69-41C1-A754-DAFBB4B9AAB6}"/>
              </a:ext>
            </a:extLst>
          </p:cNvPr>
          <p:cNvCxnSpPr/>
          <p:nvPr/>
        </p:nvCxnSpPr>
        <p:spPr>
          <a:xfrm rot="5400000">
            <a:off x="1740694" y="2497931"/>
            <a:ext cx="422275" cy="42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Flecha abajo">
            <a:extLst>
              <a:ext uri="{FF2B5EF4-FFF2-40B4-BE49-F238E27FC236}">
                <a16:creationId xmlns:a16="http://schemas.microsoft.com/office/drawing/2014/main" id="{CCF26327-111A-42B5-B9F9-DE4030CCE347}"/>
              </a:ext>
            </a:extLst>
          </p:cNvPr>
          <p:cNvSpPr/>
          <p:nvPr/>
        </p:nvSpPr>
        <p:spPr>
          <a:xfrm>
            <a:off x="4295775" y="4891088"/>
            <a:ext cx="304800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B932A58D-D58B-465F-BDBB-48844BCB80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22800" y="1362075"/>
            <a:ext cx="4259263" cy="47259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 algn="ctr"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 typeface="Wingdings" panose="05000000000000000000" pitchFamily="2" charset="2"/>
              <a:buNone/>
            </a:pPr>
            <a:r>
              <a:rPr lang="es-AR" altLang="es-ES" u="sng"/>
              <a:t>Escarificación química</a:t>
            </a:r>
            <a:r>
              <a:rPr lang="es-AR" altLang="es-ES"/>
              <a:t>: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-     Ácidos del sistema digestivo de animales. </a:t>
            </a:r>
          </a:p>
          <a:p>
            <a:pPr>
              <a:buFontTx/>
              <a:buChar char="-"/>
            </a:pPr>
            <a:r>
              <a:rPr lang="es-AR" altLang="es-ES"/>
              <a:t>Ácidos fuertes como el ac. Sulfúrico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      dos volúmenes de acido y un volumen de semillas por 10 minutos.</a:t>
            </a:r>
          </a:p>
          <a:p>
            <a:pPr>
              <a:buFontTx/>
              <a:buChar char="-"/>
            </a:pPr>
            <a:r>
              <a:rPr lang="es-AR" altLang="es-ES"/>
              <a:t>Agua: remojo en agua corriente por  un tiempo determinado o Inmersión en agua caliente.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Tx/>
              <a:buChar char="-"/>
            </a:pPr>
            <a:endParaRPr lang="es-AR" altLang="es-ES"/>
          </a:p>
        </p:txBody>
      </p:sp>
      <p:cxnSp>
        <p:nvCxnSpPr>
          <p:cNvPr id="15" name="14 Conector recto de flecha">
            <a:extLst>
              <a:ext uri="{FF2B5EF4-FFF2-40B4-BE49-F238E27FC236}">
                <a16:creationId xmlns:a16="http://schemas.microsoft.com/office/drawing/2014/main" id="{1A43993A-8CE1-4580-B524-2F90148E1EA4}"/>
              </a:ext>
            </a:extLst>
          </p:cNvPr>
          <p:cNvCxnSpPr/>
          <p:nvPr/>
        </p:nvCxnSpPr>
        <p:spPr>
          <a:xfrm flipV="1">
            <a:off x="1973263" y="2147888"/>
            <a:ext cx="2671762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>
            <a:extLst>
              <a:ext uri="{FF2B5EF4-FFF2-40B4-BE49-F238E27FC236}">
                <a16:creationId xmlns:a16="http://schemas.microsoft.com/office/drawing/2014/main" id="{BD1CA2B0-922A-459F-98F2-87C641BA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5427663"/>
            <a:ext cx="3165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Permitir la entrada de agua a la semilla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0F1C9A-6E06-49E9-B69D-D9F65E7D9A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3AD7AB-E930-441A-81AE-558336BC2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contenido">
            <a:extLst>
              <a:ext uri="{FF2B5EF4-FFF2-40B4-BE49-F238E27FC236}">
                <a16:creationId xmlns:a16="http://schemas.microsoft.com/office/drawing/2014/main" id="{56493590-6AF9-49FD-9559-FE069EE80C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088" y="1077913"/>
            <a:ext cx="2268537" cy="838200"/>
          </a:xfrm>
        </p:spPr>
        <p:txBody>
          <a:bodyPr/>
          <a:lstStyle/>
          <a:p>
            <a:r>
              <a:rPr lang="es-AR" altLang="es-ES"/>
              <a:t>Crataegus sp.</a:t>
            </a:r>
          </a:p>
        </p:txBody>
      </p:sp>
      <p:sp>
        <p:nvSpPr>
          <p:cNvPr id="27651" name="AutoShape 2" descr="Frutos de Crataegus monogyna, que pueden ser redondos o alargados. - Eh - Diario Rio Negro - rionegro.com.ar">
            <a:extLst>
              <a:ext uri="{FF2B5EF4-FFF2-40B4-BE49-F238E27FC236}">
                <a16:creationId xmlns:a16="http://schemas.microsoft.com/office/drawing/2014/main" id="{3B16AD2D-7715-4559-8DD8-15FA20014B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sp>
        <p:nvSpPr>
          <p:cNvPr id="27652" name="AutoShape 4" descr="Frutos de Crataegus monogyna, que pueden ser redondos o alargados. - Eh - Diario Rio Negro - rionegro.com.ar">
            <a:extLst>
              <a:ext uri="{FF2B5EF4-FFF2-40B4-BE49-F238E27FC236}">
                <a16:creationId xmlns:a16="http://schemas.microsoft.com/office/drawing/2014/main" id="{8F82956F-2752-4F06-AEC9-1486CD982D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1CF637FE-3251-4DEA-A39B-D1022425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1678599"/>
            <a:ext cx="2028824" cy="125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Imagen relacionada">
            <a:extLst>
              <a:ext uri="{FF2B5EF4-FFF2-40B4-BE49-F238E27FC236}">
                <a16:creationId xmlns:a16="http://schemas.microsoft.com/office/drawing/2014/main" id="{76AD8363-E7BD-44F3-9A37-B83203BE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69" y="4071013"/>
            <a:ext cx="1812925" cy="121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1 Marcador de contenido">
            <a:extLst>
              <a:ext uri="{FF2B5EF4-FFF2-40B4-BE49-F238E27FC236}">
                <a16:creationId xmlns:a16="http://schemas.microsoft.com/office/drawing/2014/main" id="{2AA3C310-6750-4270-9C8C-3FC114F599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4038" y="3538538"/>
            <a:ext cx="2268537" cy="838200"/>
          </a:xfrm>
        </p:spPr>
        <p:txBody>
          <a:bodyPr/>
          <a:lstStyle/>
          <a:p>
            <a:r>
              <a:rPr lang="es-AR" altLang="es-ES"/>
              <a:t> Cotoneaster sp.</a:t>
            </a:r>
          </a:p>
        </p:txBody>
      </p:sp>
      <p:sp>
        <p:nvSpPr>
          <p:cNvPr id="27656" name="1 Marcador de contenido">
            <a:extLst>
              <a:ext uri="{FF2B5EF4-FFF2-40B4-BE49-F238E27FC236}">
                <a16:creationId xmlns:a16="http://schemas.microsoft.com/office/drawing/2014/main" id="{396EDC93-637A-4854-8084-3E50A6B15A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81413" y="2892425"/>
            <a:ext cx="3517900" cy="19700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AR" altLang="es-ES"/>
              <a:t>Pronunciada dormancia: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-     Sustancias inhibidoras</a:t>
            </a:r>
          </a:p>
          <a:p>
            <a:pPr>
              <a:buFontTx/>
              <a:buChar char="-"/>
            </a:pPr>
            <a:r>
              <a:rPr lang="es-AR" altLang="es-ES"/>
              <a:t>Impermeabilidad de la membrana</a:t>
            </a:r>
          </a:p>
          <a:p>
            <a:pPr>
              <a:buFontTx/>
              <a:buChar char="-"/>
            </a:pPr>
            <a:r>
              <a:rPr lang="es-AR" altLang="es-ES"/>
              <a:t>Embriones inmaduros</a:t>
            </a:r>
          </a:p>
        </p:txBody>
      </p:sp>
      <p:cxnSp>
        <p:nvCxnSpPr>
          <p:cNvPr id="12" name="11 Conector recto de flecha">
            <a:extLst>
              <a:ext uri="{FF2B5EF4-FFF2-40B4-BE49-F238E27FC236}">
                <a16:creationId xmlns:a16="http://schemas.microsoft.com/office/drawing/2014/main" id="{9D0CC130-12A8-4279-9D94-A8D56633C214}"/>
              </a:ext>
            </a:extLst>
          </p:cNvPr>
          <p:cNvCxnSpPr/>
          <p:nvPr/>
        </p:nvCxnSpPr>
        <p:spPr>
          <a:xfrm flipV="1">
            <a:off x="6589713" y="2974975"/>
            <a:ext cx="550862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1 Marcador de contenido">
            <a:extLst>
              <a:ext uri="{FF2B5EF4-FFF2-40B4-BE49-F238E27FC236}">
                <a16:creationId xmlns:a16="http://schemas.microsoft.com/office/drawing/2014/main" id="{D9CFF428-7D5C-4CB0-A849-5D7E2B0A21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8613" y="2508250"/>
            <a:ext cx="2465387" cy="4968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AR" altLang="es-ES"/>
              <a:t>Lavado de las semillas</a:t>
            </a:r>
          </a:p>
        </p:txBody>
      </p:sp>
      <p:sp>
        <p:nvSpPr>
          <p:cNvPr id="27659" name="1 Marcador de contenido">
            <a:extLst>
              <a:ext uri="{FF2B5EF4-FFF2-40B4-BE49-F238E27FC236}">
                <a16:creationId xmlns:a16="http://schemas.microsoft.com/office/drawing/2014/main" id="{DB6F2E95-B0F4-47AF-8C8D-569A5B8E7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4838" y="3633788"/>
            <a:ext cx="2465387" cy="4953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AR" altLang="es-ES"/>
              <a:t>Ac. Sulfúrico 90 min.</a:t>
            </a:r>
          </a:p>
        </p:txBody>
      </p:sp>
      <p:cxnSp>
        <p:nvCxnSpPr>
          <p:cNvPr id="15" name="14 Conector recto de flecha">
            <a:extLst>
              <a:ext uri="{FF2B5EF4-FFF2-40B4-BE49-F238E27FC236}">
                <a16:creationId xmlns:a16="http://schemas.microsoft.com/office/drawing/2014/main" id="{67F677C5-7546-418D-A9EF-1A8872F06495}"/>
              </a:ext>
            </a:extLst>
          </p:cNvPr>
          <p:cNvCxnSpPr/>
          <p:nvPr/>
        </p:nvCxnSpPr>
        <p:spPr>
          <a:xfrm flipV="1">
            <a:off x="6473825" y="3832225"/>
            <a:ext cx="4778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id="{7E82C292-389B-4764-B988-09C504D12CCB}"/>
              </a:ext>
            </a:extLst>
          </p:cNvPr>
          <p:cNvCxnSpPr/>
          <p:nvPr/>
        </p:nvCxnSpPr>
        <p:spPr>
          <a:xfrm>
            <a:off x="6494463" y="4419600"/>
            <a:ext cx="530225" cy="239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2" name="1 Marcador de contenido">
            <a:extLst>
              <a:ext uri="{FF2B5EF4-FFF2-40B4-BE49-F238E27FC236}">
                <a16:creationId xmlns:a16="http://schemas.microsoft.com/office/drawing/2014/main" id="{4335BEA5-42D2-47C4-ADC3-33E496AB8D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8613" y="4786313"/>
            <a:ext cx="2465387" cy="4968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AR" altLang="es-ES"/>
              <a:t>Heladera a 5°C por 4 meses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D2E9163-8F3D-4C07-9E2A-F140AB3E33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2740A30-03DB-475F-BDF0-6622235275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>
            <a:extLst>
              <a:ext uri="{FF2B5EF4-FFF2-40B4-BE49-F238E27FC236}">
                <a16:creationId xmlns:a16="http://schemas.microsoft.com/office/drawing/2014/main" id="{5AE82456-373C-444E-9F14-19A8A702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AR" altLang="es-ES"/>
              <a:t>Cosecha, Acondicionamiento y almacenamiento</a:t>
            </a:r>
          </a:p>
        </p:txBody>
      </p:sp>
      <p:sp>
        <p:nvSpPr>
          <p:cNvPr id="28675" name="16384 Marcador de contenido">
            <a:extLst>
              <a:ext uri="{FF2B5EF4-FFF2-40B4-BE49-F238E27FC236}">
                <a16:creationId xmlns:a16="http://schemas.microsoft.com/office/drawing/2014/main" id="{090C5F2E-43FE-4BA2-9382-EB39DAFE5A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750" y="1882775"/>
            <a:ext cx="3448050" cy="25288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s-ES" altLang="es-AR"/>
          </a:p>
          <a:p>
            <a:pPr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AR" sz="1800"/>
              <a:t>Conocemos de dónde provienen, sabemos qué tipo de planta vamos a obtener</a:t>
            </a:r>
          </a:p>
          <a:p>
            <a:pPr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AR" sz="1800"/>
              <a:t>Podemos seleccionar las plantas más lindas, sanas y vigorosas, que den buena producción</a:t>
            </a:r>
          </a:p>
          <a:p>
            <a:pPr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AR" sz="1800"/>
              <a:t>Nos aseguramos de que estén adaptadas a nuestro ambiente  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es-ES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1AC34066-7748-4AA1-B02E-A71DAE67B190}"/>
              </a:ext>
            </a:extLst>
          </p:cNvPr>
          <p:cNvSpPr txBox="1">
            <a:spLocks/>
          </p:cNvSpPr>
          <p:nvPr/>
        </p:nvSpPr>
        <p:spPr bwMode="auto">
          <a:xfrm>
            <a:off x="603250" y="1044575"/>
            <a:ext cx="29813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0000" rIns="0" bIns="54000" anchor="b">
            <a:normAutofit fontScale="97500" lnSpcReduction="10000"/>
          </a:bodyPr>
          <a:lstStyle/>
          <a:p>
            <a:pPr>
              <a:defRPr/>
            </a:pPr>
            <a:r>
              <a:rPr lang="es-ES" altLang="es-AR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Calibri" panose="020F0502020204030204" pitchFamily="34" charset="0"/>
              </a:rPr>
              <a:t>¿Por qué cosechar, acondicionar y conservar para sembrar nuevamente nuestras semillas?</a:t>
            </a:r>
            <a:endParaRPr lang="es-ES" altLang="es-ES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686F9D4E-65AD-418F-944B-F306326B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031875"/>
            <a:ext cx="2674938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AR" altLang="es-AR" sz="2400" dirty="0">
                <a:latin typeface="Calibri" pitchFamily="34" charset="0"/>
                <a:cs typeface="Calibri" pitchFamily="34" charset="0"/>
              </a:rPr>
              <a:t>Cosecha de semillas</a:t>
            </a:r>
          </a:p>
        </p:txBody>
      </p:sp>
      <p:sp>
        <p:nvSpPr>
          <p:cNvPr id="28678" name="16 CuadroTexto">
            <a:extLst>
              <a:ext uri="{FF2B5EF4-FFF2-40B4-BE49-F238E27FC236}">
                <a16:creationId xmlns:a16="http://schemas.microsoft.com/office/drawing/2014/main" id="{BFA262B2-C454-47FF-B166-6458B9A2C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5" y="1511300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Limpieza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54B34287-4A0D-4BAA-8E00-61706E25B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2152650"/>
            <a:ext cx="1077912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AR" altLang="es-AR" sz="2400">
                <a:latin typeface="Calibri" pitchFamily="34" charset="0"/>
                <a:cs typeface="Calibri" pitchFamily="34" charset="0"/>
              </a:rPr>
              <a:t>Secado</a:t>
            </a:r>
          </a:p>
        </p:txBody>
      </p:sp>
      <p:sp>
        <p:nvSpPr>
          <p:cNvPr id="10" name="19 CuadroTexto">
            <a:extLst>
              <a:ext uri="{FF2B5EF4-FFF2-40B4-BE49-F238E27FC236}">
                <a16:creationId xmlns:a16="http://schemas.microsoft.com/office/drawing/2014/main" id="{9FE23459-DB08-4B4D-B8D0-F63F27463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5032375"/>
            <a:ext cx="1741488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altLang="es-AR" sz="2400" dirty="0">
                <a:latin typeface="Calibri" pitchFamily="34" charset="0"/>
                <a:cs typeface="Calibri" pitchFamily="34" charset="0"/>
              </a:rPr>
              <a:t>Almacenado</a:t>
            </a:r>
          </a:p>
        </p:txBody>
      </p:sp>
      <p:sp>
        <p:nvSpPr>
          <p:cNvPr id="11" name="18 CuadroTexto">
            <a:extLst>
              <a:ext uri="{FF2B5EF4-FFF2-40B4-BE49-F238E27FC236}">
                <a16:creationId xmlns:a16="http://schemas.microsoft.com/office/drawing/2014/main" id="{EFBD0B47-45B9-4D17-8466-CE6AE6EE6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6146800"/>
            <a:ext cx="44831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altLang="es-AR" sz="2400" dirty="0">
                <a:latin typeface="Calibri" pitchFamily="34" charset="0"/>
                <a:cs typeface="Calibri" pitchFamily="34" charset="0"/>
              </a:rPr>
              <a:t>Control de la viabilidad - SIEMBRA</a:t>
            </a:r>
          </a:p>
        </p:txBody>
      </p:sp>
      <p:sp>
        <p:nvSpPr>
          <p:cNvPr id="12" name="20 CuadroTexto">
            <a:extLst>
              <a:ext uri="{FF2B5EF4-FFF2-40B4-BE49-F238E27FC236}">
                <a16:creationId xmlns:a16="http://schemas.microsoft.com/office/drawing/2014/main" id="{44F5A6C2-F760-4B0D-A136-4DE3E112A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3851275"/>
            <a:ext cx="1366838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AR" altLang="es-AR" sz="2400">
                <a:latin typeface="Calibri" pitchFamily="34" charset="0"/>
                <a:cs typeface="Calibri" pitchFamily="34" charset="0"/>
              </a:rPr>
              <a:t>Envasado</a:t>
            </a:r>
          </a:p>
        </p:txBody>
      </p:sp>
      <p:sp>
        <p:nvSpPr>
          <p:cNvPr id="28683" name="44 CuadroTexto">
            <a:extLst>
              <a:ext uri="{FF2B5EF4-FFF2-40B4-BE49-F238E27FC236}">
                <a16:creationId xmlns:a16="http://schemas.microsoft.com/office/drawing/2014/main" id="{6B081CD4-89A1-4964-BF37-D8A00CCC8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33738"/>
            <a:ext cx="173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Viabilidad </a:t>
            </a:r>
          </a:p>
        </p:txBody>
      </p:sp>
      <p:sp>
        <p:nvSpPr>
          <p:cNvPr id="28684" name="16 CuadroTexto">
            <a:extLst>
              <a:ext uri="{FF2B5EF4-FFF2-40B4-BE49-F238E27FC236}">
                <a16:creationId xmlns:a16="http://schemas.microsoft.com/office/drawing/2014/main" id="{DAE95CB4-BA5A-4DE5-9AFF-C1D371A2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2540000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de la humedad </a:t>
            </a:r>
          </a:p>
        </p:txBody>
      </p:sp>
      <p:sp>
        <p:nvSpPr>
          <p:cNvPr id="15" name="39 Flecha arriba">
            <a:extLst>
              <a:ext uri="{FF2B5EF4-FFF2-40B4-BE49-F238E27FC236}">
                <a16:creationId xmlns:a16="http://schemas.microsoft.com/office/drawing/2014/main" id="{0D9AD282-FA62-445F-B66B-51AC0717FB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09166" y="2733902"/>
            <a:ext cx="150813" cy="427037"/>
          </a:xfrm>
          <a:prstGeom prst="upArrow">
            <a:avLst>
              <a:gd name="adj1" fmla="val 50000"/>
              <a:gd name="adj2" fmla="val 49539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s-AR" altLang="es-AR"/>
          </a:p>
        </p:txBody>
      </p:sp>
      <p:sp>
        <p:nvSpPr>
          <p:cNvPr id="16" name="39 Flecha arriba">
            <a:extLst>
              <a:ext uri="{FF2B5EF4-FFF2-40B4-BE49-F238E27FC236}">
                <a16:creationId xmlns:a16="http://schemas.microsoft.com/office/drawing/2014/main" id="{DDD0024B-52CC-41E7-83C3-EDFFE51A443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3135" y="1403576"/>
            <a:ext cx="142875" cy="593725"/>
          </a:xfrm>
          <a:prstGeom prst="upArrow">
            <a:avLst>
              <a:gd name="adj1" fmla="val 50000"/>
              <a:gd name="adj2" fmla="val 49886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s-AR" altLang="es-AR"/>
          </a:p>
        </p:txBody>
      </p:sp>
      <p:sp>
        <p:nvSpPr>
          <p:cNvPr id="17" name="40 Flecha arriba">
            <a:extLst>
              <a:ext uri="{FF2B5EF4-FFF2-40B4-BE49-F238E27FC236}">
                <a16:creationId xmlns:a16="http://schemas.microsoft.com/office/drawing/2014/main" id="{00439772-0A4C-46BD-8458-4440303D096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70711" y="4456339"/>
            <a:ext cx="357188" cy="465138"/>
          </a:xfrm>
          <a:prstGeom prst="upArrow">
            <a:avLst>
              <a:gd name="adj1" fmla="val 50000"/>
              <a:gd name="adj2" fmla="val 50039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s-AR" altLang="es-AR"/>
          </a:p>
        </p:txBody>
      </p:sp>
      <p:sp>
        <p:nvSpPr>
          <p:cNvPr id="18" name="40 Flecha arriba">
            <a:extLst>
              <a:ext uri="{FF2B5EF4-FFF2-40B4-BE49-F238E27FC236}">
                <a16:creationId xmlns:a16="http://schemas.microsoft.com/office/drawing/2014/main" id="{8128AE18-0276-4E15-96E2-E46632457A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70711" y="5608864"/>
            <a:ext cx="357188" cy="512763"/>
          </a:xfrm>
          <a:prstGeom prst="upArrow">
            <a:avLst>
              <a:gd name="adj1" fmla="val 50000"/>
              <a:gd name="adj2" fmla="val 49959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s-AR" altLang="es-AR"/>
          </a:p>
        </p:txBody>
      </p:sp>
      <p:sp>
        <p:nvSpPr>
          <p:cNvPr id="19" name="40 Flecha arriba">
            <a:extLst>
              <a:ext uri="{FF2B5EF4-FFF2-40B4-BE49-F238E27FC236}">
                <a16:creationId xmlns:a16="http://schemas.microsoft.com/office/drawing/2014/main" id="{62CA8482-3C09-4676-90F2-4E3F78603E4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64362" y="2752158"/>
            <a:ext cx="357187" cy="960438"/>
          </a:xfrm>
          <a:prstGeom prst="upArrow">
            <a:avLst>
              <a:gd name="adj1" fmla="val 50000"/>
              <a:gd name="adj2" fmla="val 49956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s-AR" altLang="es-AR"/>
          </a:p>
        </p:txBody>
      </p:sp>
      <p:sp>
        <p:nvSpPr>
          <p:cNvPr id="20" name="40 Flecha arriba">
            <a:extLst>
              <a:ext uri="{FF2B5EF4-FFF2-40B4-BE49-F238E27FC236}">
                <a16:creationId xmlns:a16="http://schemas.microsoft.com/office/drawing/2014/main" id="{A8B028F5-7BDA-45E0-86DA-41F1E6B37F9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72298" y="1425802"/>
            <a:ext cx="357187" cy="671512"/>
          </a:xfrm>
          <a:prstGeom prst="upArrow">
            <a:avLst>
              <a:gd name="adj1" fmla="val 50000"/>
              <a:gd name="adj2" fmla="val 50021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s-AR" altLang="es-AR"/>
          </a:p>
        </p:txBody>
      </p:sp>
      <p:sp>
        <p:nvSpPr>
          <p:cNvPr id="21" name="39 Flecha arriba">
            <a:extLst>
              <a:ext uri="{FF2B5EF4-FFF2-40B4-BE49-F238E27FC236}">
                <a16:creationId xmlns:a16="http://schemas.microsoft.com/office/drawing/2014/main" id="{EE1ECB5D-A9AB-4D38-A5B7-F469444C7F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88996" y="3220124"/>
            <a:ext cx="150813" cy="427037"/>
          </a:xfrm>
          <a:prstGeom prst="upArrow">
            <a:avLst>
              <a:gd name="adj1" fmla="val 50000"/>
              <a:gd name="adj2" fmla="val 49539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es-AR" altLang="es-A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7">
            <a:extLst>
              <a:ext uri="{FF2B5EF4-FFF2-40B4-BE49-F238E27FC236}">
                <a16:creationId xmlns:a16="http://schemas.microsoft.com/office/drawing/2014/main" id="{42303207-5FA5-4CA2-A407-A52F11395EC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14338" y="-73025"/>
            <a:ext cx="8315325" cy="1008063"/>
          </a:xfrm>
          <a:noFill/>
          <a:ln>
            <a:noFill/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altLang="es-AR" sz="2800" i="1" dirty="0">
                <a:solidFill>
                  <a:schemeClr val="bg1"/>
                </a:solidFill>
                <a:latin typeface="+mj-lt"/>
                <a:cs typeface="Calibri" pitchFamily="34" charset="0"/>
              </a:rPr>
              <a:t>Cosecha: Etapas del desarrollo y maduración de las semillas</a:t>
            </a:r>
          </a:p>
        </p:txBody>
      </p:sp>
      <p:grpSp>
        <p:nvGrpSpPr>
          <p:cNvPr id="29699" name="Grupo 10">
            <a:extLst>
              <a:ext uri="{FF2B5EF4-FFF2-40B4-BE49-F238E27FC236}">
                <a16:creationId xmlns:a16="http://schemas.microsoft.com/office/drawing/2014/main" id="{66997CAB-E3DF-485E-81F5-B40ADC310DE6}"/>
              </a:ext>
            </a:extLst>
          </p:cNvPr>
          <p:cNvGrpSpPr>
            <a:grpSpLocks/>
          </p:cNvGrpSpPr>
          <p:nvPr/>
        </p:nvGrpSpPr>
        <p:grpSpPr bwMode="auto">
          <a:xfrm>
            <a:off x="1428751" y="1410819"/>
            <a:ext cx="6934074" cy="4298012"/>
            <a:chOff x="557220" y="1341437"/>
            <a:chExt cx="7615181" cy="5390306"/>
          </a:xfrm>
        </p:grpSpPr>
        <p:pic>
          <p:nvPicPr>
            <p:cNvPr id="29700" name="3 Imagen">
              <a:extLst>
                <a:ext uri="{FF2B5EF4-FFF2-40B4-BE49-F238E27FC236}">
                  <a16:creationId xmlns:a16="http://schemas.microsoft.com/office/drawing/2014/main" id="{686679B2-2BCF-4862-9171-673A62B3B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525" y="1341437"/>
              <a:ext cx="7146876" cy="496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71">
              <a:extLst>
                <a:ext uri="{FF2B5EF4-FFF2-40B4-BE49-F238E27FC236}">
                  <a16:creationId xmlns:a16="http://schemas.microsoft.com/office/drawing/2014/main" id="{18816830-3341-47F7-80A0-09430E363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18537" y="3586769"/>
              <a:ext cx="4826750" cy="47523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AR" altLang="es-AR" sz="2400" b="1" dirty="0">
                  <a:solidFill>
                    <a:srgbClr val="006180"/>
                  </a:solidFill>
                  <a:latin typeface="Calibri" pitchFamily="34" charset="0"/>
                  <a:cs typeface="Calibri" pitchFamily="34" charset="0"/>
                </a:rPr>
                <a:t>Germinación (%)</a:t>
              </a:r>
            </a:p>
          </p:txBody>
        </p:sp>
        <p:sp>
          <p:nvSpPr>
            <p:cNvPr id="9" name="Text Box 198">
              <a:extLst>
                <a:ext uri="{FF2B5EF4-FFF2-40B4-BE49-F238E27FC236}">
                  <a16:creationId xmlns:a16="http://schemas.microsoft.com/office/drawing/2014/main" id="{A3008D5E-E017-448C-B452-FBDD88D90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922" y="6225587"/>
              <a:ext cx="7146479" cy="50615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AR" altLang="es-AR" sz="2400" b="1" dirty="0">
                  <a:solidFill>
                    <a:srgbClr val="006180"/>
                  </a:solidFill>
                  <a:latin typeface="Calibri" pitchFamily="34" charset="0"/>
                  <a:cs typeface="Calibri" pitchFamily="34" charset="0"/>
                </a:rPr>
                <a:t>Tiempo (días desde floración)</a:t>
              </a:r>
            </a:p>
          </p:txBody>
        </p:sp>
        <p:sp>
          <p:nvSpPr>
            <p:cNvPr id="29703" name="Rectangle 200">
              <a:extLst>
                <a:ext uri="{FF2B5EF4-FFF2-40B4-BE49-F238E27FC236}">
                  <a16:creationId xmlns:a16="http://schemas.microsoft.com/office/drawing/2014/main" id="{0A359824-E55E-416E-9EBD-941752C47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541" y="1652588"/>
              <a:ext cx="1565606" cy="448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s-AR" altLang="es-AR">
                <a:solidFill>
                  <a:schemeClr val="tx1"/>
                </a:solidFill>
              </a:endParaRPr>
            </a:p>
          </p:txBody>
        </p:sp>
        <p:sp>
          <p:nvSpPr>
            <p:cNvPr id="29704" name="Text Box 215">
              <a:extLst>
                <a:ext uri="{FF2B5EF4-FFF2-40B4-BE49-F238E27FC236}">
                  <a16:creationId xmlns:a16="http://schemas.microsoft.com/office/drawing/2014/main" id="{48A4B276-7071-4565-A20B-D18645DA0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891" y="4572649"/>
              <a:ext cx="2048667" cy="1112579"/>
            </a:xfrm>
            <a:prstGeom prst="rect">
              <a:avLst/>
            </a:prstGeom>
            <a:solidFill>
              <a:srgbClr val="FF33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es-AR" altLang="es-AR" b="1" dirty="0">
                  <a:solidFill>
                    <a:srgbClr val="0061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Dispersión  y envejecimiento</a:t>
              </a:r>
            </a:p>
          </p:txBody>
        </p:sp>
        <p:sp>
          <p:nvSpPr>
            <p:cNvPr id="29705" name="Text Box 216">
              <a:extLst>
                <a:ext uri="{FF2B5EF4-FFF2-40B4-BE49-F238E27FC236}">
                  <a16:creationId xmlns:a16="http://schemas.microsoft.com/office/drawing/2014/main" id="{F3D78800-0DA9-491D-B44F-DE01308B6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187" y="4812016"/>
              <a:ext cx="1445709" cy="1112579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b="1">
                  <a:solidFill>
                    <a:srgbClr val="0061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Semillas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b="1">
                  <a:solidFill>
                    <a:srgbClr val="0061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inmaduras</a:t>
              </a:r>
              <a:endParaRPr lang="es-AR" altLang="es-AR">
                <a:solidFill>
                  <a:srgbClr val="00618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06" name="Text Box 216">
              <a:extLst>
                <a:ext uri="{FF2B5EF4-FFF2-40B4-BE49-F238E27FC236}">
                  <a16:creationId xmlns:a16="http://schemas.microsoft.com/office/drawing/2014/main" id="{3F6DE9A9-82A1-44BD-986D-3CBA0FF8F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649" y="3907124"/>
              <a:ext cx="1760220" cy="1112579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es-AR" altLang="es-AR" b="1">
                  <a:solidFill>
                    <a:srgbClr val="0061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Formación de las semillas</a:t>
              </a:r>
              <a:endParaRPr lang="es-AR" altLang="es-AR">
                <a:solidFill>
                  <a:srgbClr val="00618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07" name="Text Box 216">
              <a:extLst>
                <a:ext uri="{FF2B5EF4-FFF2-40B4-BE49-F238E27FC236}">
                  <a16:creationId xmlns:a16="http://schemas.microsoft.com/office/drawing/2014/main" id="{FA427D6E-8775-46FD-B089-FBB4EC8A8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336" y="3134136"/>
              <a:ext cx="1445709" cy="1112579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Semillas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s-AR" altLang="es-AR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maduras</a:t>
              </a:r>
              <a:endParaRPr lang="es-AR" altLang="es-A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202">
              <a:extLst>
                <a:ext uri="{FF2B5EF4-FFF2-40B4-BE49-F238E27FC236}">
                  <a16:creationId xmlns:a16="http://schemas.microsoft.com/office/drawing/2014/main" id="{80A46ABE-AFD1-4DFB-91EC-5F957E636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260" y="3319100"/>
              <a:ext cx="2581943" cy="90969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AR" sz="2400" i="1" dirty="0">
                  <a:solidFill>
                    <a:srgbClr val="006180"/>
                  </a:solidFill>
                  <a:latin typeface="Calibri" pitchFamily="34" charset="0"/>
                  <a:cs typeface="Calibri" pitchFamily="34" charset="0"/>
                </a:rPr>
                <a:t>Momento óptimo para cosechar</a:t>
              </a:r>
            </a:p>
          </p:txBody>
        </p:sp>
        <p:sp>
          <p:nvSpPr>
            <p:cNvPr id="16" name="14 Flecha abajo">
              <a:extLst>
                <a:ext uri="{FF2B5EF4-FFF2-40B4-BE49-F238E27FC236}">
                  <a16:creationId xmlns:a16="http://schemas.microsoft.com/office/drawing/2014/main" id="{39489DA5-FA3D-4DAC-AA9D-BFBC97C63B90}"/>
                </a:ext>
              </a:extLst>
            </p:cNvPr>
            <p:cNvSpPr/>
            <p:nvPr/>
          </p:nvSpPr>
          <p:spPr bwMode="auto">
            <a:xfrm rot="10800000">
              <a:off x="5252405" y="2061536"/>
              <a:ext cx="597717" cy="1255825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endParaRPr lang="es-AR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92A84409-ED84-4CE9-AB73-25E911317F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Título">
            <a:extLst>
              <a:ext uri="{FF2B5EF4-FFF2-40B4-BE49-F238E27FC236}">
                <a16:creationId xmlns:a16="http://schemas.microsoft.com/office/drawing/2014/main" id="{27416578-A856-4CB5-8AAB-3226344D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AR" altLang="es-ES"/>
              <a:t>Cosecha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9F17FF25-68FA-481A-A16D-61D32DFB00AD}"/>
              </a:ext>
            </a:extLst>
          </p:cNvPr>
          <p:cNvSpPr txBox="1">
            <a:spLocks noGrp="1" noChangeArrowheads="1"/>
          </p:cNvSpPr>
          <p:nvPr>
            <p:ph sz="quarter" idx="15"/>
          </p:nvPr>
        </p:nvSpPr>
        <p:spPr bwMode="ltGray">
          <a:xfrm>
            <a:off x="420688" y="1354138"/>
            <a:ext cx="7591425" cy="3746500"/>
          </a:xfrm>
          <a:ln w="50800"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à"/>
              <a:defRPr/>
            </a:pPr>
            <a:r>
              <a:rPr lang="es-ES_tradnl" i="1" dirty="0">
                <a:latin typeface="+mj-lt"/>
                <a:cs typeface="Calibri" pitchFamily="34" charset="0"/>
              </a:rPr>
              <a:t>Cambios de color del  FRUTO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s-ES_tradnl" b="1" dirty="0">
              <a:latin typeface="+mj-lt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_tradnl" b="1" dirty="0">
              <a:latin typeface="+mj-lt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_tradnl" b="1" dirty="0">
              <a:latin typeface="+mj-lt"/>
              <a:cs typeface="Calibri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s-ES_tradnl" b="1" dirty="0">
                <a:latin typeface="+mj-lt"/>
                <a:cs typeface="Calibri" pitchFamily="34" charset="0"/>
              </a:rPr>
              <a:t>		    	  </a:t>
            </a:r>
          </a:p>
          <a:p>
            <a:pPr>
              <a:spcBef>
                <a:spcPct val="50000"/>
              </a:spcBef>
              <a:defRPr/>
            </a:pPr>
            <a:endParaRPr lang="es-ES_tradnl" b="1" dirty="0">
              <a:latin typeface="+mj-lt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_tradnl" b="1" dirty="0">
              <a:latin typeface="+mj-lt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_tradnl" b="1" dirty="0">
              <a:latin typeface="+mj-lt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_tradnl" b="1" dirty="0">
              <a:latin typeface="+mj-lt"/>
              <a:cs typeface="Calibri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59360C69-8B0D-49BA-9C8A-A71D07153BD8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341313" y="2330450"/>
            <a:ext cx="6756400" cy="1062038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altLang="es-AR" b="1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s-ES_tradnl" altLang="es-AR" b="1" dirty="0">
                <a:latin typeface="+mj-lt"/>
                <a:ea typeface="Calibri" pitchFamily="34" charset="0"/>
                <a:cs typeface="Calibri" pitchFamily="34" charset="0"/>
                <a:sym typeface="Wingdings" pitchFamily="2" charset="2"/>
              </a:rPr>
              <a:t>    </a:t>
            </a:r>
            <a:r>
              <a:rPr lang="es-ES_tradnl" altLang="es-AR" i="1" dirty="0">
                <a:latin typeface="+mj-lt"/>
                <a:ea typeface="Calibri" pitchFamily="34" charset="0"/>
                <a:cs typeface="Calibri" pitchFamily="34" charset="0"/>
              </a:rPr>
              <a:t>Cambios de color de las SEMILLAS</a:t>
            </a:r>
            <a:endParaRPr lang="es-ES_tradnl" altLang="es-AR" dirty="0">
              <a:latin typeface="+mj-lt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_tradnl" altLang="es-AR" b="1" dirty="0">
                <a:latin typeface="+mj-lt"/>
                <a:ea typeface="Calibri" pitchFamily="34" charset="0"/>
                <a:cs typeface="Calibri" pitchFamily="34" charset="0"/>
              </a:rPr>
              <a:t>Verde a amarillo-verdoso y luego a beige/marrón/negro/blanco…</a:t>
            </a:r>
          </a:p>
        </p:txBody>
      </p:sp>
      <p:pic>
        <p:nvPicPr>
          <p:cNvPr id="7" name="12 Imagen">
            <a:extLst>
              <a:ext uri="{FF2B5EF4-FFF2-40B4-BE49-F238E27FC236}">
                <a16:creationId xmlns:a16="http://schemas.microsoft.com/office/drawing/2014/main" id="{278F4213-C7E7-4587-B1A2-17E5D6D48A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022" y="3215561"/>
            <a:ext cx="1748958" cy="103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4D7D3B73-E8AE-47B0-9EAC-54A37B89E498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19100" y="3921125"/>
            <a:ext cx="5976938" cy="1200150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  <a:defRPr/>
            </a:pPr>
            <a:r>
              <a:rPr lang="es-ES_tradnl" altLang="es-AR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s-ES_tradnl" altLang="es-AR" i="1" dirty="0">
                <a:latin typeface="+mj-lt"/>
                <a:ea typeface="Calibri" pitchFamily="34" charset="0"/>
                <a:cs typeface="Calibri" pitchFamily="34" charset="0"/>
              </a:rPr>
              <a:t>Cuando se DESPRENDEN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altLang="es-AR" b="1" dirty="0">
                <a:latin typeface="+mj-lt"/>
                <a:ea typeface="Calibri" pitchFamily="34" charset="0"/>
                <a:cs typeface="Calibri" pitchFamily="34" charset="0"/>
              </a:rPr>
              <a:t>Las semillas del fruto o el fruto de la planta</a:t>
            </a:r>
          </a:p>
          <a:p>
            <a:pPr eaLnBrk="1" hangingPunct="1">
              <a:spcBef>
                <a:spcPct val="50000"/>
              </a:spcBef>
              <a:defRPr/>
            </a:pPr>
            <a:endParaRPr lang="es-ES_tradnl" altLang="es-AR" b="1" dirty="0">
              <a:latin typeface="+mj-lt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11 Imagen">
            <a:extLst>
              <a:ext uri="{FF2B5EF4-FFF2-40B4-BE49-F238E27FC236}">
                <a16:creationId xmlns:a16="http://schemas.microsoft.com/office/drawing/2014/main" id="{57E1F110-57F9-4649-9260-6EBE14A522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025" y="4680679"/>
            <a:ext cx="1009876" cy="10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2" descr="Resultado de imagen para cambio color vaina lupino">
            <a:extLst>
              <a:ext uri="{FF2B5EF4-FFF2-40B4-BE49-F238E27FC236}">
                <a16:creationId xmlns:a16="http://schemas.microsoft.com/office/drawing/2014/main" id="{362FBE1E-03C8-4FAC-9C41-3F04CC2BDFE2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6260" y="1451849"/>
            <a:ext cx="984140" cy="1054813"/>
          </a:xfrm>
          <a:noFill/>
        </p:spPr>
      </p:pic>
      <p:pic>
        <p:nvPicPr>
          <p:cNvPr id="30729" name="Picture 4" descr="Resultado de imagen para cambio color vaina lupino">
            <a:extLst>
              <a:ext uri="{FF2B5EF4-FFF2-40B4-BE49-F238E27FC236}">
                <a16:creationId xmlns:a16="http://schemas.microsoft.com/office/drawing/2014/main" id="{59A67C8F-E191-407A-9F08-C5BCC957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289" y="1451849"/>
            <a:ext cx="1196692" cy="10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27EDCF-4056-44A6-BB3F-CC17E34471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C91663-F5BA-4F94-B84E-E40BD4ED65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8271C3DE-45D2-4249-99AC-1601B6D6F8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0263" y="1354138"/>
            <a:ext cx="4040187" cy="446087"/>
          </a:xfrm>
        </p:spPr>
        <p:txBody>
          <a:bodyPr/>
          <a:lstStyle/>
          <a:p>
            <a:r>
              <a:rPr lang="es-AR" altLang="es-ES"/>
              <a:t>Secado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6D0C29D-7350-4936-B1B7-0D9643F09B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0688" y="1354138"/>
            <a:ext cx="3765550" cy="4332287"/>
          </a:xfrm>
        </p:spPr>
        <p:txBody>
          <a:bodyPr/>
          <a:lstStyle/>
          <a:p>
            <a:pPr>
              <a:defRPr/>
            </a:pPr>
            <a:r>
              <a:rPr lang="es-AR" dirty="0">
                <a:latin typeface="+mj-lt"/>
              </a:rPr>
              <a:t>Limpieza</a:t>
            </a:r>
          </a:p>
          <a:p>
            <a:pPr eaLnBrk="1" hangingPunct="1">
              <a:spcBef>
                <a:spcPts val="0"/>
              </a:spcBef>
              <a:buFontTx/>
              <a:buChar char="•"/>
              <a:defRPr/>
            </a:pPr>
            <a:r>
              <a:rPr lang="es-ES_tradnl" altLang="es-AR" dirty="0">
                <a:latin typeface="+mj-lt"/>
                <a:cs typeface="Calibri" pitchFamily="34" charset="0"/>
              </a:rPr>
              <a:t>Separar las semillas de los frutos lo antes posible. </a:t>
            </a:r>
          </a:p>
          <a:p>
            <a:pPr marL="182563" indent="-182563" eaLnBrk="1" hangingPunct="1">
              <a:spcBef>
                <a:spcPts val="0"/>
              </a:spcBef>
              <a:buFontTx/>
              <a:buChar char="•"/>
              <a:defRPr/>
            </a:pPr>
            <a:r>
              <a:rPr lang="es-ES_tradnl" altLang="es-AR" dirty="0">
                <a:latin typeface="+mj-lt"/>
                <a:cs typeface="Calibri" pitchFamily="34" charset="0"/>
              </a:rPr>
              <a:t>   Eliminar restos vegetales    </a:t>
            </a:r>
          </a:p>
          <a:p>
            <a:pPr marL="182563" indent="-182563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_tradnl" altLang="es-AR" dirty="0">
                <a:latin typeface="+mj-lt"/>
                <a:cs typeface="Calibri" pitchFamily="34" charset="0"/>
              </a:rPr>
              <a:t>      (flores, hojas, tallos) y no   </a:t>
            </a:r>
          </a:p>
          <a:p>
            <a:pPr marL="182563" indent="-182563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_tradnl" altLang="es-AR" dirty="0">
                <a:latin typeface="+mj-lt"/>
                <a:cs typeface="Calibri" pitchFamily="34" charset="0"/>
              </a:rPr>
              <a:t>      vegetales (insectos, tierra).</a:t>
            </a:r>
          </a:p>
          <a:p>
            <a:pPr eaLnBrk="1" hangingPunct="1">
              <a:spcBef>
                <a:spcPts val="0"/>
              </a:spcBef>
              <a:buFontTx/>
              <a:buChar char="•"/>
              <a:defRPr/>
            </a:pPr>
            <a:r>
              <a:rPr lang="es-ES_tradnl" altLang="es-AR" dirty="0">
                <a:latin typeface="+mj-lt"/>
                <a:cs typeface="Calibri" pitchFamily="34" charset="0"/>
              </a:rPr>
              <a:t>Eliminar semillas vacías,   malformadas, dañadas, atacadas por hongos o insectos.</a:t>
            </a:r>
          </a:p>
          <a:p>
            <a:pPr>
              <a:defRPr/>
            </a:pPr>
            <a:endParaRPr lang="es-AR" dirty="0"/>
          </a:p>
        </p:txBody>
      </p:sp>
      <p:sp>
        <p:nvSpPr>
          <p:cNvPr id="31748" name="3 Título">
            <a:extLst>
              <a:ext uri="{FF2B5EF4-FFF2-40B4-BE49-F238E27FC236}">
                <a16:creationId xmlns:a16="http://schemas.microsoft.com/office/drawing/2014/main" id="{8B4A28E5-15AD-4DB4-9053-215AB29E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AR" altLang="es-ES"/>
              <a:t>Acondicionamiento</a:t>
            </a:r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id="{58A1DA27-F6EA-4D32-AAAF-F0B74F08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301524" y="4410748"/>
            <a:ext cx="1627414" cy="126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0">
            <a:extLst>
              <a:ext uri="{FF2B5EF4-FFF2-40B4-BE49-F238E27FC236}">
                <a16:creationId xmlns:a16="http://schemas.microsoft.com/office/drawing/2014/main" id="{B157B293-D6D2-4BBE-81B0-91134663154C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295775" y="1770063"/>
            <a:ext cx="4848225" cy="2030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  <a:defRPr/>
            </a:pP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</a:rPr>
              <a:t>Agua en las semillas: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</a:rPr>
              <a:t>	 si es demasiada </a:t>
            </a: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</a:rPr>
              <a:t> se pudren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</a:rPr>
              <a:t>   	 si es bastante </a:t>
            </a: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</a:rPr>
              <a:t> pueden germinar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</a:rPr>
              <a:t>   	</a:t>
            </a:r>
            <a:r>
              <a:rPr lang="es-ES" altLang="es-AR" i="1" dirty="0">
                <a:solidFill>
                  <a:srgbClr val="006180"/>
                </a:solidFill>
                <a:latin typeface="+mj-lt"/>
                <a:ea typeface="Calibri" pitchFamily="34" charset="0"/>
                <a:cs typeface="Calibri" pitchFamily="34" charset="0"/>
              </a:rPr>
              <a:t> si es poca </a:t>
            </a:r>
            <a:r>
              <a:rPr lang="es-ES" altLang="es-AR" i="1" dirty="0">
                <a:solidFill>
                  <a:srgbClr val="006180"/>
                </a:solidFill>
                <a:latin typeface="+mj-lt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s-ES" altLang="es-AR" i="1" dirty="0">
                <a:solidFill>
                  <a:srgbClr val="006180"/>
                </a:solidFill>
                <a:latin typeface="+mj-lt"/>
                <a:ea typeface="Calibri" pitchFamily="34" charset="0"/>
                <a:cs typeface="Calibri" pitchFamily="34" charset="0"/>
              </a:rPr>
              <a:t> se conservan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</a:rPr>
              <a:t>   	 si es nula </a:t>
            </a: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s-ES" altLang="es-AR" dirty="0">
                <a:latin typeface="+mj-lt"/>
                <a:ea typeface="Calibri" pitchFamily="34" charset="0"/>
                <a:cs typeface="Calibri" pitchFamily="34" charset="0"/>
              </a:rPr>
              <a:t>se mueren.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E8F1411-8DD7-4BC1-A895-A3CF2C17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100513"/>
            <a:ext cx="5168900" cy="1477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_tradnl" altLang="es-AR" sz="1800" u="sng" dirty="0">
                <a:latin typeface="+mj-lt"/>
                <a:cs typeface="Calibri" pitchFamily="34" charset="0"/>
              </a:rPr>
              <a:t>Semillas ortodoxas: se pueden secar y siguen vivas…</a:t>
            </a:r>
            <a:endParaRPr lang="es-MX" altLang="es-AR" sz="1800" i="1" dirty="0">
              <a:latin typeface="+mj-lt"/>
              <a:cs typeface="Arial" pitchFamily="34" charset="0"/>
            </a:endParaRPr>
          </a:p>
          <a:p>
            <a:pPr marL="185738" indent="-185738" eaLnBrk="1" hangingPunct="1">
              <a:buFont typeface="Arial" panose="020B0604020202020204" pitchFamily="34" charset="0"/>
              <a:buChar char="•"/>
              <a:defRPr/>
            </a:pPr>
            <a:r>
              <a:rPr lang="es-MX" altLang="es-AR" sz="1800" b="1" dirty="0">
                <a:latin typeface="+mj-lt"/>
                <a:cs typeface="Arial" pitchFamily="34" charset="0"/>
              </a:rPr>
              <a:t>toleran ser secadas hasta contenidos de humedad </a:t>
            </a:r>
            <a:r>
              <a:rPr lang="es-AR" altLang="es-AR" sz="1800" b="1" dirty="0">
                <a:latin typeface="+mj-lt"/>
                <a:cs typeface="Arial" pitchFamily="34" charset="0"/>
              </a:rPr>
              <a:t>= </a:t>
            </a:r>
            <a:r>
              <a:rPr lang="es-MX" altLang="es-AR" sz="1800" b="1" dirty="0">
                <a:latin typeface="+mj-lt"/>
                <a:cs typeface="Arial" pitchFamily="34" charset="0"/>
              </a:rPr>
              <a:t>5%</a:t>
            </a:r>
          </a:p>
          <a:p>
            <a:pPr marL="185738" indent="-185738" eaLnBrk="1" hangingPunct="1">
              <a:buFont typeface="Arial" panose="020B0604020202020204" pitchFamily="34" charset="0"/>
              <a:buChar char="•"/>
              <a:defRPr/>
            </a:pPr>
            <a:r>
              <a:rPr lang="es-MX" altLang="es-AR" sz="1800" b="1" dirty="0">
                <a:latin typeface="+mj-lt"/>
                <a:cs typeface="Arial" pitchFamily="34" charset="0"/>
              </a:rPr>
              <a:t>almacenadas a temperaturas &lt; 0º C</a:t>
            </a: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BB8B7E01-F491-479B-8981-36733F721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5672138"/>
            <a:ext cx="378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altLang="es-AR" i="1" dirty="0">
                <a:latin typeface="+mj-lt"/>
                <a:cs typeface="Arial" charset="0"/>
              </a:rPr>
              <a:t> </a:t>
            </a:r>
            <a:r>
              <a:rPr lang="es-MX" altLang="es-AR" i="1" dirty="0">
                <a:solidFill>
                  <a:srgbClr val="C00000"/>
                </a:solidFill>
                <a:latin typeface="+mj-lt"/>
                <a:cs typeface="Arial" charset="0"/>
              </a:rPr>
              <a:t>95 % de las especies vegetales</a:t>
            </a:r>
            <a:endParaRPr lang="es-AR" altLang="es-AR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E7B1BB-0044-4CD1-8752-0D7DA45FCB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5ADA4B-F77E-4C8A-9E17-321A5052AE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Título">
            <a:extLst>
              <a:ext uri="{FF2B5EF4-FFF2-40B4-BE49-F238E27FC236}">
                <a16:creationId xmlns:a16="http://schemas.microsoft.com/office/drawing/2014/main" id="{869A3FA0-0247-428A-8FD3-0C63C344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AR" altLang="es-ES"/>
              <a:t>Formas de secado</a:t>
            </a:r>
          </a:p>
        </p:txBody>
      </p:sp>
      <p:sp>
        <p:nvSpPr>
          <p:cNvPr id="28675" name="Text Box 8">
            <a:extLst>
              <a:ext uri="{FF2B5EF4-FFF2-40B4-BE49-F238E27FC236}">
                <a16:creationId xmlns:a16="http://schemas.microsoft.com/office/drawing/2014/main" id="{02D7D2A3-CD31-43E1-B816-3B2056703DEB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 bwMode="ltGray">
          <a:xfrm>
            <a:off x="333375" y="1035050"/>
            <a:ext cx="5602288" cy="422275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s-ES_tradnl" altLang="es-AR" b="1" dirty="0">
                <a:latin typeface="+mj-lt"/>
                <a:ea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s-ES_tradnl" altLang="es-AR" i="1" dirty="0">
                <a:latin typeface="+mj-lt"/>
                <a:ea typeface="Calibri" pitchFamily="34" charset="0"/>
                <a:cs typeface="Calibri" pitchFamily="34" charset="0"/>
              </a:rPr>
              <a:t>En condiciones ambientales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2EE415-2A82-420C-B211-DB63C9C1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908968" y="4225925"/>
            <a:ext cx="1181770" cy="752474"/>
          </a:xfrm>
          <a:prstGeom prst="rect">
            <a:avLst/>
          </a:prstGeom>
          <a:ln w="38100" cap="sq">
            <a:solidFill>
              <a:srgbClr val="8D5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99B138E-5748-4819-8C02-EA9FF639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 rot="5400000">
            <a:off x="2483815" y="3169495"/>
            <a:ext cx="1525590" cy="1107976"/>
          </a:xfrm>
          <a:prstGeom prst="rect">
            <a:avLst/>
          </a:prstGeom>
          <a:ln w="38100" cap="sq">
            <a:solidFill>
              <a:srgbClr val="8D5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54EFA4F-F0A2-434F-9896-4CBBD6CE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028969" y="3008589"/>
            <a:ext cx="941768" cy="767798"/>
          </a:xfrm>
          <a:prstGeom prst="rect">
            <a:avLst/>
          </a:prstGeom>
          <a:ln w="38100" cap="sq">
            <a:solidFill>
              <a:srgbClr val="8D5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97C8FB25-ABC5-422A-AF5A-FB1E118A3099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377825" y="1449388"/>
            <a:ext cx="4208463" cy="922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s-ES_tradnl" altLang="es-AR" dirty="0">
                <a:latin typeface="+mj-lt"/>
                <a:ea typeface="Calibri" pitchFamily="34" charset="0"/>
                <a:cs typeface="Calibri" pitchFamily="34" charset="0"/>
              </a:rPr>
              <a:t>Siempre en ambientes secos y con buena aireación (ojo con el sol pleno y con el viento!)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0D6E1DF-A60F-4F47-AEB9-4F2818FAFCBB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848225" y="1035050"/>
            <a:ext cx="4005263" cy="369888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altLang="es-AR" b="1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s-ES_tradnl" altLang="es-AR" b="1" dirty="0">
                <a:latin typeface="+mj-lt"/>
                <a:ea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s-ES_tradnl" altLang="es-AR" i="1" dirty="0">
                <a:latin typeface="+mj-lt"/>
                <a:ea typeface="Calibri" pitchFamily="34" charset="0"/>
                <a:cs typeface="Calibri" pitchFamily="34" charset="0"/>
              </a:rPr>
              <a:t>Con desecantes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F1999D3-13C5-4972-804B-DFD8F5D76582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935538" y="1495425"/>
            <a:ext cx="4078287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_tradnl" altLang="es-AR" dirty="0">
                <a:latin typeface="+mj-lt"/>
                <a:ea typeface="Calibri" pitchFamily="34" charset="0"/>
                <a:cs typeface="Calibri" pitchFamily="34" charset="0"/>
              </a:rPr>
              <a:t>Carbón vegetal, arroz o maíz secos.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69172-33A8-4CB8-B4A6-0160A155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645399" y="2131010"/>
            <a:ext cx="1154029" cy="76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0735B-4F6F-4FEC-A179-9BD3FB71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657226" y="3273873"/>
            <a:ext cx="1101725" cy="86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B501B25-92FA-4350-81E2-831C46CA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627938" y="4383088"/>
            <a:ext cx="1154028" cy="86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E0E0F2D8-90B4-45FA-A233-FBF288FEC612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868863" y="4225925"/>
            <a:ext cx="2387600" cy="1477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_tradnl" altLang="es-AR" dirty="0">
                <a:latin typeface="+mj-lt"/>
                <a:ea typeface="Calibri" pitchFamily="34" charset="0"/>
                <a:cs typeface="Calibri" pitchFamily="34" charset="0"/>
              </a:rPr>
              <a:t>En recipientes herméticos y en ambientes frescos (15-20ºC) por 30 días aproximadamente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9D0A009E-9156-4C33-8EDE-129ACFDA8A9E}"/>
              </a:ext>
            </a:extLst>
          </p:cNvPr>
          <p:cNvSpPr/>
          <p:nvPr/>
        </p:nvSpPr>
        <p:spPr>
          <a:xfrm>
            <a:off x="4935538" y="2249488"/>
            <a:ext cx="24955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_tradnl" altLang="es-AR" dirty="0">
                <a:latin typeface="+mj-lt"/>
                <a:ea typeface="Calibri" pitchFamily="34" charset="0"/>
                <a:cs typeface="Calibri" pitchFamily="34" charset="0"/>
              </a:rPr>
              <a:t>Secarlos a horno suave un par de horas, enfriar antes de usar!</a:t>
            </a:r>
          </a:p>
        </p:txBody>
      </p:sp>
      <p:sp>
        <p:nvSpPr>
          <p:cNvPr id="15" name="14 Flecha abajo">
            <a:extLst>
              <a:ext uri="{FF2B5EF4-FFF2-40B4-BE49-F238E27FC236}">
                <a16:creationId xmlns:a16="http://schemas.microsoft.com/office/drawing/2014/main" id="{A1600ACC-FDA3-4C92-A95E-C97A54309F62}"/>
              </a:ext>
            </a:extLst>
          </p:cNvPr>
          <p:cNvSpPr/>
          <p:nvPr/>
        </p:nvSpPr>
        <p:spPr>
          <a:xfrm>
            <a:off x="6386513" y="3541713"/>
            <a:ext cx="638175" cy="565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123AABE-80AC-41B3-9267-E837D09E69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613BAF5-4692-46B6-A274-900CB18660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Título">
            <a:extLst>
              <a:ext uri="{FF2B5EF4-FFF2-40B4-BE49-F238E27FC236}">
                <a16:creationId xmlns:a16="http://schemas.microsoft.com/office/drawing/2014/main" id="{A7DAF86A-0B08-400A-A0B1-28ACB7C7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88913"/>
            <a:ext cx="8315325" cy="6127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AR" altLang="es-ES" sz="2000"/>
              <a:t>Almacenamiento:  longevidad (el tiempo que una semilla se mantiene viable) </a:t>
            </a:r>
          </a:p>
        </p:txBody>
      </p:sp>
      <p:pic>
        <p:nvPicPr>
          <p:cNvPr id="33795" name="Imagen 5">
            <a:extLst>
              <a:ext uri="{FF2B5EF4-FFF2-40B4-BE49-F238E27FC236}">
                <a16:creationId xmlns:a16="http://schemas.microsoft.com/office/drawing/2014/main" id="{309F98E4-9840-47E3-9AD3-DA382C077C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425" y="2020277"/>
            <a:ext cx="4714875" cy="281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C1FE48-9F1D-4CAC-9CB9-D76922B19C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contenido">
            <a:extLst>
              <a:ext uri="{FF2B5EF4-FFF2-40B4-BE49-F238E27FC236}">
                <a16:creationId xmlns:a16="http://schemas.microsoft.com/office/drawing/2014/main" id="{F9367348-72F4-4FC8-8DE2-C38081697A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0263" y="1354138"/>
            <a:ext cx="4040187" cy="4332287"/>
          </a:xfrm>
        </p:spPr>
        <p:txBody>
          <a:bodyPr/>
          <a:lstStyle/>
          <a:p>
            <a:r>
              <a:rPr lang="es-AR" altLang="es-ES"/>
              <a:t>Agámica, asexuada o vegetativa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     La multiplicación se realiza sin la formación de semillas y el proceso depende de la capacidad del vegetal de formar nuevas raíces.</a:t>
            </a:r>
          </a:p>
          <a:p>
            <a:endParaRPr lang="es-AR" altLang="es-ES"/>
          </a:p>
        </p:txBody>
      </p:sp>
      <p:sp>
        <p:nvSpPr>
          <p:cNvPr id="16387" name="2 Marcador de contenido">
            <a:extLst>
              <a:ext uri="{FF2B5EF4-FFF2-40B4-BE49-F238E27FC236}">
                <a16:creationId xmlns:a16="http://schemas.microsoft.com/office/drawing/2014/main" id="{87B57884-2D1B-48E3-860A-E0FB684E11B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0688" y="1354138"/>
            <a:ext cx="4035425" cy="4332287"/>
          </a:xfrm>
        </p:spPr>
        <p:txBody>
          <a:bodyPr/>
          <a:lstStyle/>
          <a:p>
            <a:r>
              <a:rPr lang="es-AR" altLang="es-ES" dirty="0" err="1"/>
              <a:t>Gámica</a:t>
            </a:r>
            <a:r>
              <a:rPr lang="es-AR" altLang="es-ES" dirty="0"/>
              <a:t>, sexuada o reproductiva</a:t>
            </a:r>
          </a:p>
          <a:p>
            <a:endParaRPr lang="es-AR" altLang="es-ES" dirty="0"/>
          </a:p>
          <a:p>
            <a:pPr>
              <a:buFont typeface="Wingdings" panose="05000000000000000000" pitchFamily="2" charset="2"/>
              <a:buNone/>
            </a:pPr>
            <a:r>
              <a:rPr lang="es-AR" altLang="es-ES" dirty="0"/>
              <a:t>La multiplicación se realiza con la formación de </a:t>
            </a:r>
            <a:r>
              <a:rPr lang="es-AR" altLang="es-ES" dirty="0" err="1"/>
              <a:t>gametas</a:t>
            </a:r>
            <a:r>
              <a:rPr lang="es-AR" altLang="es-ES" dirty="0"/>
              <a:t> (células sexuales) en el interior de las flores (Angiospermas). </a:t>
            </a:r>
          </a:p>
        </p:txBody>
      </p:sp>
      <p:sp>
        <p:nvSpPr>
          <p:cNvPr id="16388" name="3 Título">
            <a:extLst>
              <a:ext uri="{FF2B5EF4-FFF2-40B4-BE49-F238E27FC236}">
                <a16:creationId xmlns:a16="http://schemas.microsoft.com/office/drawing/2014/main" id="{2027C9F5-721B-4D59-8911-242F66B9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AR" altLang="es-ES"/>
              <a:t>Propagación</a:t>
            </a:r>
          </a:p>
        </p:txBody>
      </p:sp>
      <p:pic>
        <p:nvPicPr>
          <p:cNvPr id="16389" name="Picture 2" descr="Resultado de imagen para varas de semillas  lupinos">
            <a:extLst>
              <a:ext uri="{FF2B5EF4-FFF2-40B4-BE49-F238E27FC236}">
                <a16:creationId xmlns:a16="http://schemas.microsoft.com/office/drawing/2014/main" id="{012B2FBA-181F-4706-910E-A11DA6822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0194" y="3429000"/>
            <a:ext cx="1134444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34E42D61-4FF7-4B40-BCEC-35FA7129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811" y="3611562"/>
            <a:ext cx="1340802" cy="155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BED4A4-A34B-49C3-BF7B-981B620BF4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EC59CF-340D-4AA9-B056-2D7F7A1302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contenido">
            <a:extLst>
              <a:ext uri="{FF2B5EF4-FFF2-40B4-BE49-F238E27FC236}">
                <a16:creationId xmlns:a16="http://schemas.microsoft.com/office/drawing/2014/main" id="{385A9440-A8DC-43C4-B19E-705D38C62F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4975" y="992188"/>
            <a:ext cx="4819650" cy="5248275"/>
          </a:xfrm>
        </p:spPr>
        <p:txBody>
          <a:bodyPr/>
          <a:lstStyle/>
          <a:p>
            <a:r>
              <a:rPr lang="es-AR" altLang="es-ES" sz="2000"/>
              <a:t>Índice de almacenamiento</a:t>
            </a:r>
            <a:r>
              <a:rPr lang="es-AR" altLang="es-ES"/>
              <a:t>: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     Capacidad relativa de las semillas para germinar como mínimo el 50% de un lote. 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 typeface="Arial" panose="020B0604020202020204" pitchFamily="34" charset="0"/>
              <a:buAutoNum type="arabicPeriod"/>
            </a:pPr>
            <a:r>
              <a:rPr lang="es-AR" altLang="es-ES" u="sng"/>
              <a:t>Categoría 1</a:t>
            </a:r>
            <a:r>
              <a:rPr lang="es-AR" altLang="es-ES"/>
              <a:t>, almacenadas por 1 a 2 años: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-    Begonias, Prímulas, Statice</a:t>
            </a:r>
          </a:p>
          <a:p>
            <a:pPr>
              <a:buFontTx/>
              <a:buChar char="-"/>
            </a:pPr>
            <a:endParaRPr lang="es-AR" altLang="es-ES"/>
          </a:p>
          <a:p>
            <a:pPr>
              <a:buFont typeface="Wingdings" panose="05000000000000000000" pitchFamily="2" charset="2"/>
              <a:buAutoNum type="arabicPeriod" startAt="2"/>
            </a:pPr>
            <a:r>
              <a:rPr lang="es-AR" altLang="es-ES" u="sng"/>
              <a:t>Categoría 2</a:t>
            </a:r>
            <a:r>
              <a:rPr lang="es-AR" altLang="es-ES"/>
              <a:t>, almacenadas por 3 a 5 años.</a:t>
            </a:r>
          </a:p>
          <a:p>
            <a:pPr>
              <a:buFontTx/>
              <a:buChar char="-"/>
            </a:pPr>
            <a:r>
              <a:rPr lang="es-AR" altLang="es-ES"/>
              <a:t>Tagetes, Petunias, Cyclamen, Coleus</a:t>
            </a:r>
          </a:p>
          <a:p>
            <a:pPr>
              <a:buFontTx/>
              <a:buChar char="-"/>
            </a:pPr>
            <a:endParaRPr lang="es-AR" altLang="es-ES"/>
          </a:p>
          <a:p>
            <a:pPr>
              <a:buFont typeface="Wingdings" panose="05000000000000000000" pitchFamily="2" charset="2"/>
              <a:buAutoNum type="arabicPeriod" startAt="3"/>
            </a:pPr>
            <a:r>
              <a:rPr lang="es-AR" altLang="es-ES" u="sng"/>
              <a:t>Categoría 3</a:t>
            </a:r>
            <a:r>
              <a:rPr lang="es-AR" altLang="es-ES"/>
              <a:t>, almacenamiento por más de 5 años.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-     Zinnia, crisantemo</a:t>
            </a:r>
          </a:p>
          <a:p>
            <a:pPr>
              <a:buFont typeface="Wingdings" panose="05000000000000000000" pitchFamily="2" charset="2"/>
              <a:buAutoNum type="arabicPeriod" startAt="3"/>
            </a:pPr>
            <a:endParaRPr lang="es-AR" altLang="es-ES"/>
          </a:p>
          <a:p>
            <a:pPr>
              <a:buFont typeface="Wingdings" panose="05000000000000000000" pitchFamily="2" charset="2"/>
              <a:buAutoNum type="arabicPeriod" startAt="3"/>
            </a:pPr>
            <a:endParaRPr lang="es-AR" altLang="es-ES"/>
          </a:p>
          <a:p>
            <a:pPr>
              <a:buFontTx/>
              <a:buChar char="-"/>
            </a:pPr>
            <a:endParaRPr lang="es-AR" altLang="es-ES"/>
          </a:p>
          <a:p>
            <a:pPr>
              <a:buFontTx/>
              <a:buChar char="-"/>
            </a:pPr>
            <a:endParaRPr lang="es-AR" altLang="es-ES"/>
          </a:p>
          <a:p>
            <a:pPr>
              <a:buFontTx/>
              <a:buChar char="-"/>
            </a:pPr>
            <a:endParaRPr lang="es-AR" altLang="es-ES"/>
          </a:p>
          <a:p>
            <a:endParaRPr lang="es-AR" altLang="es-ES"/>
          </a:p>
          <a:p>
            <a:endParaRPr lang="es-AR" altLang="es-ES"/>
          </a:p>
        </p:txBody>
      </p:sp>
      <p:pic>
        <p:nvPicPr>
          <p:cNvPr id="34819" name="Picture 2" descr="Resultado de imagen para begonias">
            <a:extLst>
              <a:ext uri="{FF2B5EF4-FFF2-40B4-BE49-F238E27FC236}">
                <a16:creationId xmlns:a16="http://schemas.microsoft.com/office/drawing/2014/main" id="{1CA090B1-CAA7-4879-87AD-442E751E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67" y="2260103"/>
            <a:ext cx="813186" cy="8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Resultado de imagen para primula">
            <a:extLst>
              <a:ext uri="{FF2B5EF4-FFF2-40B4-BE49-F238E27FC236}">
                <a16:creationId xmlns:a16="http://schemas.microsoft.com/office/drawing/2014/main" id="{CF35F7A2-8133-4629-B911-F71204B3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262" y="2377545"/>
            <a:ext cx="940128" cy="6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Imagen relacionada">
            <a:extLst>
              <a:ext uri="{FF2B5EF4-FFF2-40B4-BE49-F238E27FC236}">
                <a16:creationId xmlns:a16="http://schemas.microsoft.com/office/drawing/2014/main" id="{41F09378-9095-438A-8C62-CF7D65B3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64" y="2260103"/>
            <a:ext cx="940128" cy="82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 descr="Imagen relacionada">
            <a:extLst>
              <a:ext uri="{FF2B5EF4-FFF2-40B4-BE49-F238E27FC236}">
                <a16:creationId xmlns:a16="http://schemas.microsoft.com/office/drawing/2014/main" id="{A94FA375-BA3E-4FE9-B138-3477AEFD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325" y="3449494"/>
            <a:ext cx="789375" cy="8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2" descr="Imagen relacionada">
            <a:extLst>
              <a:ext uri="{FF2B5EF4-FFF2-40B4-BE49-F238E27FC236}">
                <a16:creationId xmlns:a16="http://schemas.microsoft.com/office/drawing/2014/main" id="{4790770D-EFA9-44D1-8F51-B6567426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825" y="3470275"/>
            <a:ext cx="838794" cy="7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4" descr="Resultado de imagen para cyclamen">
            <a:extLst>
              <a:ext uri="{FF2B5EF4-FFF2-40B4-BE49-F238E27FC236}">
                <a16:creationId xmlns:a16="http://schemas.microsoft.com/office/drawing/2014/main" id="{90DD6E5A-23FF-404E-B74A-C2E21DD5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74" y="3492211"/>
            <a:ext cx="765252" cy="7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6" descr="Resultado de imagen para coleus">
            <a:extLst>
              <a:ext uri="{FF2B5EF4-FFF2-40B4-BE49-F238E27FC236}">
                <a16:creationId xmlns:a16="http://schemas.microsoft.com/office/drawing/2014/main" id="{D3DDC8F2-402C-4C4D-82E0-023CC6F4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1" y="3470274"/>
            <a:ext cx="784757" cy="78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8" descr="Imagen relacionada">
            <a:extLst>
              <a:ext uri="{FF2B5EF4-FFF2-40B4-BE49-F238E27FC236}">
                <a16:creationId xmlns:a16="http://schemas.microsoft.com/office/drawing/2014/main" id="{7C85FB81-FFFA-4F15-BC41-5398D61D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430" y="4793961"/>
            <a:ext cx="859369" cy="85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0" descr="Imagen relacionada">
            <a:extLst>
              <a:ext uri="{FF2B5EF4-FFF2-40B4-BE49-F238E27FC236}">
                <a16:creationId xmlns:a16="http://schemas.microsoft.com/office/drawing/2014/main" id="{67F5F8E7-2DDA-41D7-AD5A-33F32427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35" y="4900325"/>
            <a:ext cx="820752" cy="6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F7638E-E294-4634-895C-37F24ECF944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C0D437C-2715-4504-9FC2-D9E9A66F1E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Marcador de contenido">
            <a:extLst>
              <a:ext uri="{FF2B5EF4-FFF2-40B4-BE49-F238E27FC236}">
                <a16:creationId xmlns:a16="http://schemas.microsoft.com/office/drawing/2014/main" id="{66DD6938-0D99-4603-A184-24976A4EC1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6063" y="1238251"/>
            <a:ext cx="3681412" cy="2190750"/>
          </a:xfrm>
        </p:spPr>
        <p:txBody>
          <a:bodyPr/>
          <a:lstStyle/>
          <a:p>
            <a:r>
              <a:rPr lang="es-AR" altLang="es-ES" b="1" dirty="0"/>
              <a:t>Vigor o energía germinativa</a:t>
            </a:r>
            <a:r>
              <a:rPr lang="es-AR" altLang="es-ES" dirty="0"/>
              <a:t>: representa la velocidad de germinación y la rapidez de la semilla para desarrollar una plántula normal.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dirty="0"/>
              <a:t>Porcentaje de 100 semillas que germinan a los 3 días.</a:t>
            </a:r>
          </a:p>
          <a:p>
            <a:endParaRPr lang="es-AR" altLang="es-ES" dirty="0"/>
          </a:p>
          <a:p>
            <a:pPr>
              <a:buFont typeface="Wingdings" panose="05000000000000000000" pitchFamily="2" charset="2"/>
              <a:buNone/>
            </a:pPr>
            <a:endParaRPr lang="es-AR" altLang="es-ES" dirty="0"/>
          </a:p>
        </p:txBody>
      </p:sp>
      <p:sp>
        <p:nvSpPr>
          <p:cNvPr id="35843" name="3 Título">
            <a:extLst>
              <a:ext uri="{FF2B5EF4-FFF2-40B4-BE49-F238E27FC236}">
                <a16:creationId xmlns:a16="http://schemas.microsoft.com/office/drawing/2014/main" id="{83CC1127-8064-4778-9987-BD92DA27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AR" altLang="es-ES"/>
              <a:t>Calidad de la semilla</a:t>
            </a:r>
          </a:p>
        </p:txBody>
      </p:sp>
      <p:pic>
        <p:nvPicPr>
          <p:cNvPr id="35844" name="Picture 7">
            <a:extLst>
              <a:ext uri="{FF2B5EF4-FFF2-40B4-BE49-F238E27FC236}">
                <a16:creationId xmlns:a16="http://schemas.microsoft.com/office/drawing/2014/main" id="{E6B0B76E-106D-4F85-AA21-FE89B300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516" y="1597027"/>
            <a:ext cx="3543300" cy="25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C23746-EAC2-446E-A90A-A8600A37B1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DC9261-C589-407B-96B7-86ED3E4BC9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CuadroTexto">
            <a:extLst>
              <a:ext uri="{FF2B5EF4-FFF2-40B4-BE49-F238E27FC236}">
                <a16:creationId xmlns:a16="http://schemas.microsoft.com/office/drawing/2014/main" id="{D13009C6-E67D-4E6E-94A7-C74E3BAF0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03313"/>
            <a:ext cx="680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AR" altLang="es-ES" sz="1800">
                <a:solidFill>
                  <a:schemeClr val="tx1"/>
                </a:solidFill>
              </a:rPr>
              <a:t> </a:t>
            </a:r>
            <a:r>
              <a:rPr lang="es-AR" altLang="es-ES" sz="1800" b="1">
                <a:solidFill>
                  <a:schemeClr val="tx1"/>
                </a:solidFill>
              </a:rPr>
              <a:t>Viabilidad:</a:t>
            </a:r>
            <a:r>
              <a:rPr lang="es-AR" altLang="es-ES" sz="1800">
                <a:solidFill>
                  <a:schemeClr val="tx1"/>
                </a:solidFill>
              </a:rPr>
              <a:t> capacidad de germinación de un lote de semillas.</a:t>
            </a:r>
          </a:p>
          <a:p>
            <a:pPr>
              <a:spcBef>
                <a:spcPct val="0"/>
              </a:spcBef>
            </a:pPr>
            <a:endParaRPr lang="es-AR" altLang="es-E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- Poder germinativo (%): cantidad de semillas que germinan.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Colocar 10 semillas en una caja de petri o bandejas cerradas con humedad y temperatura por  x días.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F014499-52F9-4807-929A-C5850C19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4813009" y="2873822"/>
            <a:ext cx="1878078" cy="147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1B7CE35-20C4-4503-9713-1561E799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233717" y="2889762"/>
            <a:ext cx="2141308" cy="160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9" name="7 CuadroTexto">
            <a:extLst>
              <a:ext uri="{FF2B5EF4-FFF2-40B4-BE49-F238E27FC236}">
                <a16:creationId xmlns:a16="http://schemas.microsoft.com/office/drawing/2014/main" id="{A056EA64-77BC-4E00-B1D3-84E82D02C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5413375"/>
            <a:ext cx="407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PG (%) =                                     x 100                             </a:t>
            </a:r>
          </a:p>
        </p:txBody>
      </p:sp>
      <p:sp>
        <p:nvSpPr>
          <p:cNvPr id="36870" name="8 CuadroTexto">
            <a:extLst>
              <a:ext uri="{FF2B5EF4-FFF2-40B4-BE49-F238E27FC236}">
                <a16:creationId xmlns:a16="http://schemas.microsoft.com/office/drawing/2014/main" id="{444668AC-2C75-4AB0-AA68-4026538B6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25" y="5218113"/>
            <a:ext cx="264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Semillas germinadas </a:t>
            </a:r>
          </a:p>
        </p:txBody>
      </p:sp>
      <p:sp>
        <p:nvSpPr>
          <p:cNvPr id="36871" name="9 CuadroTexto">
            <a:extLst>
              <a:ext uri="{FF2B5EF4-FFF2-40B4-BE49-F238E27FC236}">
                <a16:creationId xmlns:a16="http://schemas.microsoft.com/office/drawing/2014/main" id="{8C6CBCE2-D649-412B-927E-72179025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5602288"/>
            <a:ext cx="264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Semillas totales </a:t>
            </a:r>
          </a:p>
        </p:txBody>
      </p:sp>
      <p:cxnSp>
        <p:nvCxnSpPr>
          <p:cNvPr id="11" name="10 Conector recto">
            <a:extLst>
              <a:ext uri="{FF2B5EF4-FFF2-40B4-BE49-F238E27FC236}">
                <a16:creationId xmlns:a16="http://schemas.microsoft.com/office/drawing/2014/main" id="{0C6059E5-9F04-4FC8-8206-5A3E3104372E}"/>
              </a:ext>
            </a:extLst>
          </p:cNvPr>
          <p:cNvCxnSpPr/>
          <p:nvPr/>
        </p:nvCxnSpPr>
        <p:spPr>
          <a:xfrm>
            <a:off x="3482975" y="5602288"/>
            <a:ext cx="2206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E7B3C79-4601-4FAC-96D5-250B1B409B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60C697D-F1F3-4DA5-8816-35F034C3CF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Grupo">
            <a:extLst>
              <a:ext uri="{FF2B5EF4-FFF2-40B4-BE49-F238E27FC236}">
                <a16:creationId xmlns:a16="http://schemas.microsoft.com/office/drawing/2014/main" id="{1B58B095-34B9-42BC-9C75-C180A70CD1BB}"/>
              </a:ext>
            </a:extLst>
          </p:cNvPr>
          <p:cNvGrpSpPr>
            <a:grpSpLocks/>
          </p:cNvGrpSpPr>
          <p:nvPr/>
        </p:nvGrpSpPr>
        <p:grpSpPr bwMode="auto">
          <a:xfrm>
            <a:off x="1943099" y="1444083"/>
            <a:ext cx="5743575" cy="3756567"/>
            <a:chOff x="895046" y="1117600"/>
            <a:chExt cx="7320040" cy="4739229"/>
          </a:xfrm>
        </p:grpSpPr>
        <p:pic>
          <p:nvPicPr>
            <p:cNvPr id="37892" name="Picture 1">
              <a:extLst>
                <a:ext uri="{FF2B5EF4-FFF2-40B4-BE49-F238E27FC236}">
                  <a16:creationId xmlns:a16="http://schemas.microsoft.com/office/drawing/2014/main" id="{248D6DA7-BFFD-43E6-AA0E-54BE39F5B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046" y="1117600"/>
              <a:ext cx="7209181" cy="47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CuadroTexto">
              <a:extLst>
                <a:ext uri="{FF2B5EF4-FFF2-40B4-BE49-F238E27FC236}">
                  <a16:creationId xmlns:a16="http://schemas.microsoft.com/office/drawing/2014/main" id="{14E3855E-8357-49F7-A684-C4339E136EB7}"/>
                </a:ext>
              </a:extLst>
            </p:cNvPr>
            <p:cNvSpPr txBox="1"/>
            <p:nvPr/>
          </p:nvSpPr>
          <p:spPr>
            <a:xfrm>
              <a:off x="2728628" y="3206989"/>
              <a:ext cx="1103324" cy="339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Lija distal</a:t>
              </a:r>
            </a:p>
          </p:txBody>
        </p:sp>
        <p:sp>
          <p:nvSpPr>
            <p:cNvPr id="4" name="3 CuadroTexto">
              <a:extLst>
                <a:ext uri="{FF2B5EF4-FFF2-40B4-BE49-F238E27FC236}">
                  <a16:creationId xmlns:a16="http://schemas.microsoft.com/office/drawing/2014/main" id="{C85E35B2-6764-49A1-8536-0ACDE09E3476}"/>
                </a:ext>
              </a:extLst>
            </p:cNvPr>
            <p:cNvSpPr txBox="1"/>
            <p:nvPr/>
          </p:nvSpPr>
          <p:spPr>
            <a:xfrm>
              <a:off x="2720690" y="4593035"/>
              <a:ext cx="1103325" cy="339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Lija basal</a:t>
              </a:r>
            </a:p>
          </p:txBody>
        </p:sp>
        <p:sp>
          <p:nvSpPr>
            <p:cNvPr id="5" name="4 CuadroTexto">
              <a:extLst>
                <a:ext uri="{FF2B5EF4-FFF2-40B4-BE49-F238E27FC236}">
                  <a16:creationId xmlns:a16="http://schemas.microsoft.com/office/drawing/2014/main" id="{1CD5D4EC-15D7-48D4-BE26-E8B6C31B9EEF}"/>
                </a:ext>
              </a:extLst>
            </p:cNvPr>
            <p:cNvSpPr txBox="1"/>
            <p:nvPr/>
          </p:nvSpPr>
          <p:spPr>
            <a:xfrm>
              <a:off x="3824015" y="5159836"/>
              <a:ext cx="1103324" cy="338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24 hrs.</a:t>
              </a:r>
            </a:p>
          </p:txBody>
        </p:sp>
        <p:sp>
          <p:nvSpPr>
            <p:cNvPr id="6" name="5 CuadroTexto">
              <a:extLst>
                <a:ext uri="{FF2B5EF4-FFF2-40B4-BE49-F238E27FC236}">
                  <a16:creationId xmlns:a16="http://schemas.microsoft.com/office/drawing/2014/main" id="{40C99040-A6F0-4DD2-A555-A06C177226D0}"/>
                </a:ext>
              </a:extLst>
            </p:cNvPr>
            <p:cNvSpPr txBox="1"/>
            <p:nvPr/>
          </p:nvSpPr>
          <p:spPr>
            <a:xfrm>
              <a:off x="3773214" y="2009877"/>
              <a:ext cx="1916132" cy="338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Hervor por 30 min.</a:t>
              </a:r>
            </a:p>
          </p:txBody>
        </p:sp>
        <p:sp>
          <p:nvSpPr>
            <p:cNvPr id="7" name="6 CuadroTexto">
              <a:extLst>
                <a:ext uri="{FF2B5EF4-FFF2-40B4-BE49-F238E27FC236}">
                  <a16:creationId xmlns:a16="http://schemas.microsoft.com/office/drawing/2014/main" id="{A119114B-71E7-4C77-AB38-96A85103485A}"/>
                </a:ext>
              </a:extLst>
            </p:cNvPr>
            <p:cNvSpPr txBox="1"/>
            <p:nvPr/>
          </p:nvSpPr>
          <p:spPr>
            <a:xfrm>
              <a:off x="3911328" y="3186349"/>
              <a:ext cx="1430353" cy="338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Agua a 80 °C</a:t>
              </a:r>
            </a:p>
          </p:txBody>
        </p:sp>
        <p:sp>
          <p:nvSpPr>
            <p:cNvPr id="8" name="7 CuadroTexto">
              <a:extLst>
                <a:ext uri="{FF2B5EF4-FFF2-40B4-BE49-F238E27FC236}">
                  <a16:creationId xmlns:a16="http://schemas.microsoft.com/office/drawing/2014/main" id="{E55DE0D3-DA6A-4BB1-A563-06AE4E020497}"/>
                </a:ext>
              </a:extLst>
            </p:cNvPr>
            <p:cNvSpPr txBox="1"/>
            <p:nvPr/>
          </p:nvSpPr>
          <p:spPr>
            <a:xfrm>
              <a:off x="4027217" y="4578745"/>
              <a:ext cx="1357326" cy="339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Remojo 24h</a:t>
              </a:r>
            </a:p>
          </p:txBody>
        </p:sp>
        <p:sp>
          <p:nvSpPr>
            <p:cNvPr id="9" name="8 CuadroTexto">
              <a:extLst>
                <a:ext uri="{FF2B5EF4-FFF2-40B4-BE49-F238E27FC236}">
                  <a16:creationId xmlns:a16="http://schemas.microsoft.com/office/drawing/2014/main" id="{108D3428-C767-4855-8666-C49B6ABD35AC}"/>
                </a:ext>
              </a:extLst>
            </p:cNvPr>
            <p:cNvSpPr txBox="1"/>
            <p:nvPr/>
          </p:nvSpPr>
          <p:spPr>
            <a:xfrm>
              <a:off x="5435344" y="4535878"/>
              <a:ext cx="1103325" cy="8303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15 días arena + heladera</a:t>
              </a:r>
            </a:p>
          </p:txBody>
        </p:sp>
        <p:sp>
          <p:nvSpPr>
            <p:cNvPr id="10" name="9 CuadroTexto">
              <a:extLst>
                <a:ext uri="{FF2B5EF4-FFF2-40B4-BE49-F238E27FC236}">
                  <a16:creationId xmlns:a16="http://schemas.microsoft.com/office/drawing/2014/main" id="{F9940FDC-5B96-4B1B-B3B6-4C31B6627C35}"/>
                </a:ext>
              </a:extLst>
            </p:cNvPr>
            <p:cNvSpPr txBox="1"/>
            <p:nvPr/>
          </p:nvSpPr>
          <p:spPr>
            <a:xfrm>
              <a:off x="5282942" y="3048220"/>
              <a:ext cx="1335102" cy="5842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7 días arena + heladera</a:t>
              </a:r>
            </a:p>
          </p:txBody>
        </p:sp>
        <p:sp>
          <p:nvSpPr>
            <p:cNvPr id="11" name="10 CuadroTexto">
              <a:extLst>
                <a:ext uri="{FF2B5EF4-FFF2-40B4-BE49-F238E27FC236}">
                  <a16:creationId xmlns:a16="http://schemas.microsoft.com/office/drawing/2014/main" id="{13D81809-FEB3-4150-A12E-D066EABD1B73}"/>
                </a:ext>
              </a:extLst>
            </p:cNvPr>
            <p:cNvSpPr txBox="1"/>
            <p:nvPr/>
          </p:nvSpPr>
          <p:spPr>
            <a:xfrm>
              <a:off x="6691070" y="4527939"/>
              <a:ext cx="1103324" cy="5858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15 días heladera</a:t>
              </a:r>
            </a:p>
          </p:txBody>
        </p:sp>
        <p:sp>
          <p:nvSpPr>
            <p:cNvPr id="12" name="11 CuadroTexto">
              <a:extLst>
                <a:ext uri="{FF2B5EF4-FFF2-40B4-BE49-F238E27FC236}">
                  <a16:creationId xmlns:a16="http://schemas.microsoft.com/office/drawing/2014/main" id="{04474D80-59FD-4111-A422-A53B5B6EB14C}"/>
                </a:ext>
              </a:extLst>
            </p:cNvPr>
            <p:cNvSpPr txBox="1"/>
            <p:nvPr/>
          </p:nvSpPr>
          <p:spPr>
            <a:xfrm>
              <a:off x="6524380" y="3156183"/>
              <a:ext cx="1690706" cy="339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7 días heladera</a:t>
              </a:r>
            </a:p>
          </p:txBody>
        </p:sp>
        <p:sp>
          <p:nvSpPr>
            <p:cNvPr id="13" name="12 CuadroTexto">
              <a:extLst>
                <a:ext uri="{FF2B5EF4-FFF2-40B4-BE49-F238E27FC236}">
                  <a16:creationId xmlns:a16="http://schemas.microsoft.com/office/drawing/2014/main" id="{0EA487E5-2BAC-4976-B222-7A8BF29841B2}"/>
                </a:ext>
              </a:extLst>
            </p:cNvPr>
            <p:cNvSpPr txBox="1"/>
            <p:nvPr/>
          </p:nvSpPr>
          <p:spPr>
            <a:xfrm>
              <a:off x="1247475" y="3251444"/>
              <a:ext cx="1509729" cy="338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Vinagre 4 h</a:t>
              </a:r>
            </a:p>
          </p:txBody>
        </p:sp>
        <p:sp>
          <p:nvSpPr>
            <p:cNvPr id="14" name="13 CuadroTexto">
              <a:extLst>
                <a:ext uri="{FF2B5EF4-FFF2-40B4-BE49-F238E27FC236}">
                  <a16:creationId xmlns:a16="http://schemas.microsoft.com/office/drawing/2014/main" id="{95AD5741-B429-4CD4-951C-32B67E2F3F4A}"/>
                </a:ext>
              </a:extLst>
            </p:cNvPr>
            <p:cNvSpPr txBox="1"/>
            <p:nvPr/>
          </p:nvSpPr>
          <p:spPr>
            <a:xfrm>
              <a:off x="1125236" y="4710523"/>
              <a:ext cx="1509728" cy="338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dirty="0">
                  <a:solidFill>
                    <a:schemeClr val="bg2">
                      <a:lumMod val="10000"/>
                    </a:schemeClr>
                  </a:solidFill>
                  <a:latin typeface="Arial" charset="0"/>
                </a:rPr>
                <a:t>Vinagre 2 h</a:t>
              </a:r>
            </a:p>
          </p:txBody>
        </p:sp>
      </p:grpSp>
      <p:sp>
        <p:nvSpPr>
          <p:cNvPr id="15" name="1 Título">
            <a:extLst>
              <a:ext uri="{FF2B5EF4-FFF2-40B4-BE49-F238E27FC236}">
                <a16:creationId xmlns:a16="http://schemas.microsoft.com/office/drawing/2014/main" id="{B239FCB6-8ACB-4489-A9EA-20225ECD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392113"/>
            <a:ext cx="8315325" cy="612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dirty="0"/>
              <a:t>Práctica: Estratificación y Escarificación</a:t>
            </a:r>
            <a:br>
              <a:rPr lang="es-AR" dirty="0"/>
            </a:br>
            <a:endParaRPr lang="es-AR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1A63B36-FC95-4D5D-A7D4-D98208EF1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64DBFB7-A574-41E0-9F8D-24EAB6CD37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14480998-4A00-44DF-9ED6-566B3257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863" y="966787"/>
            <a:ext cx="7499350" cy="51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E2861F1E-B6D5-4B16-ABC7-D5E0C7587CAF}"/>
              </a:ext>
            </a:extLst>
          </p:cNvPr>
          <p:cNvSpPr txBox="1"/>
          <p:nvPr/>
        </p:nvSpPr>
        <p:spPr>
          <a:xfrm>
            <a:off x="2816225" y="3570288"/>
            <a:ext cx="11033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Lija distal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E15C585C-47B0-41C7-A0C5-B4F6BDEEE9FA}"/>
              </a:ext>
            </a:extLst>
          </p:cNvPr>
          <p:cNvSpPr txBox="1"/>
          <p:nvPr/>
        </p:nvSpPr>
        <p:spPr>
          <a:xfrm>
            <a:off x="2765425" y="5043488"/>
            <a:ext cx="11033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Lija basal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E55147A3-CCBA-4F00-85B8-F46B7D32995F}"/>
              </a:ext>
            </a:extLst>
          </p:cNvPr>
          <p:cNvSpPr txBox="1"/>
          <p:nvPr/>
        </p:nvSpPr>
        <p:spPr>
          <a:xfrm>
            <a:off x="4433888" y="5624513"/>
            <a:ext cx="11033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6 días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0599F36-98A7-4CB8-99AD-EC0639CFFBE9}"/>
              </a:ext>
            </a:extLst>
          </p:cNvPr>
          <p:cNvSpPr txBox="1"/>
          <p:nvPr/>
        </p:nvSpPr>
        <p:spPr>
          <a:xfrm>
            <a:off x="3919538" y="2141538"/>
            <a:ext cx="1914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Hervor por 30 min.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4AC8A008-9D2E-4DFC-8D05-87842934D4B2}"/>
              </a:ext>
            </a:extLst>
          </p:cNvPr>
          <p:cNvSpPr txBox="1"/>
          <p:nvPr/>
        </p:nvSpPr>
        <p:spPr>
          <a:xfrm>
            <a:off x="4056063" y="3519488"/>
            <a:ext cx="14303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Agua a 80 °C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821212AA-D625-46CD-B81C-1038C51AE014}"/>
              </a:ext>
            </a:extLst>
          </p:cNvPr>
          <p:cNvSpPr txBox="1"/>
          <p:nvPr/>
        </p:nvSpPr>
        <p:spPr>
          <a:xfrm>
            <a:off x="4173538" y="5000625"/>
            <a:ext cx="13557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Remojo 24h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9F6FEB3B-D5E2-464D-82B8-690F17A36E8B}"/>
              </a:ext>
            </a:extLst>
          </p:cNvPr>
          <p:cNvSpPr txBox="1"/>
          <p:nvPr/>
        </p:nvSpPr>
        <p:spPr>
          <a:xfrm>
            <a:off x="5957888" y="5014913"/>
            <a:ext cx="11033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15 días arena + heladera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1147A9D4-74DB-4DF5-814F-31772A3EEE37}"/>
              </a:ext>
            </a:extLst>
          </p:cNvPr>
          <p:cNvSpPr txBox="1"/>
          <p:nvPr/>
        </p:nvSpPr>
        <p:spPr>
          <a:xfrm>
            <a:off x="5819775" y="3440113"/>
            <a:ext cx="1335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7 días arena + heladera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076E5C60-F586-4D88-9498-169069FF2810}"/>
              </a:ext>
            </a:extLst>
          </p:cNvPr>
          <p:cNvSpPr txBox="1"/>
          <p:nvPr/>
        </p:nvSpPr>
        <p:spPr>
          <a:xfrm>
            <a:off x="7577138" y="5122863"/>
            <a:ext cx="11017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15 días heladera</a:t>
            </a: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90EB20D7-A238-4479-8308-D69D63B721BB}"/>
              </a:ext>
            </a:extLst>
          </p:cNvPr>
          <p:cNvSpPr txBox="1"/>
          <p:nvPr/>
        </p:nvSpPr>
        <p:spPr>
          <a:xfrm>
            <a:off x="7061200" y="3505200"/>
            <a:ext cx="16906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7 días heladera</a:t>
            </a: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F03C8682-D4BF-48A5-935B-3A51701FA445}"/>
              </a:ext>
            </a:extLst>
          </p:cNvPr>
          <p:cNvSpPr txBox="1"/>
          <p:nvPr/>
        </p:nvSpPr>
        <p:spPr>
          <a:xfrm>
            <a:off x="1262063" y="3497263"/>
            <a:ext cx="15097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Vinagre 4 h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1589C599-00B6-4C4B-B59E-92848D78366D}"/>
              </a:ext>
            </a:extLst>
          </p:cNvPr>
          <p:cNvSpPr txBox="1"/>
          <p:nvPr/>
        </p:nvSpPr>
        <p:spPr>
          <a:xfrm>
            <a:off x="1270000" y="5014913"/>
            <a:ext cx="15097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Vinagre 2 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contenido 1">
            <a:extLst>
              <a:ext uri="{FF2B5EF4-FFF2-40B4-BE49-F238E27FC236}">
                <a16:creationId xmlns:a16="http://schemas.microsoft.com/office/drawing/2014/main" id="{2CFCF588-959B-4692-8D17-B0BAB39A74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5100" y="3024188"/>
            <a:ext cx="6273800" cy="736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s-AR" altLang="es-ES" sz="4000" dirty="0"/>
              <a:t>¡Gracias por su Atención!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3B8A96-CFD5-49FA-BE94-E018AD1372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6BF951-A845-4086-97F5-C780215592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8327978F-53C1-470F-85A7-8F8090B6869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9224308"/>
              </p:ext>
            </p:extLst>
          </p:nvPr>
        </p:nvGraphicFramePr>
        <p:xfrm>
          <a:off x="441325" y="1092200"/>
          <a:ext cx="8281989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Propagación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Ventajas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Desventajas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dirty="0"/>
                        <a:t>Reproductiva. Semilla</a:t>
                      </a:r>
                    </a:p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/>
                        <a:t>- Presenta mayor</a:t>
                      </a:r>
                      <a:r>
                        <a:rPr lang="es-AR" sz="1600" baseline="0" dirty="0"/>
                        <a:t> </a:t>
                      </a:r>
                      <a:r>
                        <a:rPr lang="es-AR" sz="1600" dirty="0"/>
                        <a:t>tasa de multiplicación.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Semillas de alta calidad con alto poder germinativo.</a:t>
                      </a:r>
                    </a:p>
                    <a:p>
                      <a:pPr>
                        <a:buFontTx/>
                        <a:buChar char="-"/>
                      </a:pPr>
                      <a:endParaRPr lang="es-AR" sz="1600" dirty="0"/>
                    </a:p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Las semillas mejoradas tienen un alto precio y reducida durabilidad.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AR" sz="1600" baseline="0" dirty="0"/>
                        <a:t> la germinación es un proceso delicado y exigente.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Aumenta la variabilidad entre</a:t>
                      </a:r>
                      <a:r>
                        <a:rPr lang="es-AR" sz="1600" baseline="0" dirty="0"/>
                        <a:t> las plántulas producidas. Cruzamientos.</a:t>
                      </a:r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600" dirty="0" err="1"/>
                        <a:t>Agámica</a:t>
                      </a:r>
                      <a:r>
                        <a:rPr lang="es-AR" sz="1600" dirty="0"/>
                        <a:t>. Estacas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Proceso acelerado para una nueva plántula.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Pueden aparecer variaciones somáticas.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 estacas genéticamente iguales a la planta madre.</a:t>
                      </a:r>
                    </a:p>
                    <a:p>
                      <a:pPr>
                        <a:buFontTx/>
                        <a:buChar char="-"/>
                      </a:pP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El mantenimiento de las plantas madres exige espacio y manejos especiales.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 Menor tasa de multiplicación.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AR" sz="1600" dirty="0"/>
                        <a:t>Los</a:t>
                      </a:r>
                      <a:r>
                        <a:rPr lang="es-AR" sz="1600" baseline="0" dirty="0"/>
                        <a:t> patógenos del interior  de las estacas son trasmitidos. </a:t>
                      </a:r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9E7B7D1-FB1C-4DB1-94F9-8A7AFAC68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27D946-20C0-47D3-BD36-0F030D7A20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>
            <a:extLst>
              <a:ext uri="{FF2B5EF4-FFF2-40B4-BE49-F238E27FC236}">
                <a16:creationId xmlns:a16="http://schemas.microsoft.com/office/drawing/2014/main" id="{66EB0290-8E13-42A3-810E-0B8870CBA6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625" y="2238954"/>
            <a:ext cx="3738563" cy="2592928"/>
          </a:xfrm>
        </p:spPr>
        <p:txBody>
          <a:bodyPr/>
          <a:lstStyle/>
          <a:p>
            <a:r>
              <a:rPr lang="es-AR" altLang="es-ES" dirty="0"/>
              <a:t>Partes de la semilla:</a:t>
            </a:r>
          </a:p>
          <a:p>
            <a:endParaRPr lang="es-AR" altLang="es-ES" dirty="0"/>
          </a:p>
          <a:p>
            <a:pPr>
              <a:buFontTx/>
              <a:buChar char="-"/>
            </a:pPr>
            <a:r>
              <a:rPr lang="es-AR" altLang="es-ES" sz="1800" dirty="0"/>
              <a:t>Embrión: base para la formación de la nueva planta</a:t>
            </a:r>
          </a:p>
          <a:p>
            <a:pPr>
              <a:buFontTx/>
              <a:buChar char="-"/>
            </a:pPr>
            <a:r>
              <a:rPr lang="es-AR" altLang="es-ES" sz="1800" dirty="0"/>
              <a:t>Sustancia de reserva: fuente inicial de energía y nutrientes</a:t>
            </a:r>
          </a:p>
          <a:p>
            <a:pPr>
              <a:buFontTx/>
              <a:buChar char="-"/>
            </a:pPr>
            <a:r>
              <a:rPr lang="es-AR" altLang="es-ES" sz="1800" dirty="0"/>
              <a:t>Cubierta: protección contra las condiciones adversas.</a:t>
            </a:r>
          </a:p>
          <a:p>
            <a:pPr>
              <a:buFontTx/>
              <a:buChar char="-"/>
            </a:pPr>
            <a:endParaRPr lang="es-AR" altLang="es-ES" sz="1800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r>
              <a:rPr lang="es-AR" altLang="es-ES" dirty="0" err="1"/>
              <a:t>PartesP</a:t>
            </a:r>
            <a:endParaRPr lang="es-AR" altLang="es-ES" dirty="0"/>
          </a:p>
        </p:txBody>
      </p:sp>
      <p:pic>
        <p:nvPicPr>
          <p:cNvPr id="18435" name="Picture 6" descr="Resultado de imagen para partes de la semilla">
            <a:extLst>
              <a:ext uri="{FF2B5EF4-FFF2-40B4-BE49-F238E27FC236}">
                <a16:creationId xmlns:a16="http://schemas.microsoft.com/office/drawing/2014/main" id="{7AFF9681-5EF9-412E-918E-2200C24C3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214" y="2586056"/>
            <a:ext cx="2189162" cy="16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AB62D4-5FE2-4621-AFC9-54CB2FBD75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DC0837-2A79-4AFC-89B6-0E5850CA33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4">
            <a:extLst>
              <a:ext uri="{FF2B5EF4-FFF2-40B4-BE49-F238E27FC236}">
                <a16:creationId xmlns:a16="http://schemas.microsoft.com/office/drawing/2014/main" id="{4F50FFF5-DD98-4030-9EFA-B5B52DF4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ES" altLang="es-ES"/>
              <a:t>Partes de plántulas dicotiledoneas</a:t>
            </a:r>
          </a:p>
        </p:txBody>
      </p:sp>
      <p:pic>
        <p:nvPicPr>
          <p:cNvPr id="19459" name="Marcador de contenido 6">
            <a:extLst>
              <a:ext uri="{FF2B5EF4-FFF2-40B4-BE49-F238E27FC236}">
                <a16:creationId xmlns:a16="http://schemas.microsoft.com/office/drawing/2014/main" id="{0BAAAD51-E4AF-4085-9BA2-4378438941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1735" y="1685639"/>
            <a:ext cx="4039394" cy="2909594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D8200E-C8D9-4AFB-9F80-D9772EB699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0CCD19-1449-4797-86A7-4BF517AFEF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6B3BD056-0691-45B5-969E-6975921EFB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0688" y="1354138"/>
            <a:ext cx="3765550" cy="4668837"/>
          </a:xfrm>
        </p:spPr>
        <p:txBody>
          <a:bodyPr/>
          <a:lstStyle/>
          <a:p>
            <a:r>
              <a:rPr lang="es-AR" altLang="es-ES" dirty="0"/>
              <a:t>Desarrollo del embrión y el inicio de una nueva planta.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 dirty="0"/>
          </a:p>
          <a:p>
            <a:pPr>
              <a:buFont typeface="Wingdings" panose="05000000000000000000" pitchFamily="2" charset="2"/>
              <a:buNone/>
            </a:pPr>
            <a:r>
              <a:rPr lang="es-AR" altLang="es-ES" dirty="0"/>
              <a:t>-    Imbibición de la semilla y  aumento del volumen. El agua penetra a través de la testa. </a:t>
            </a:r>
          </a:p>
          <a:p>
            <a:pPr>
              <a:buFontTx/>
              <a:buChar char="-"/>
            </a:pPr>
            <a:r>
              <a:rPr lang="es-AR" altLang="es-ES" dirty="0"/>
              <a:t>Emergencia de la radícula. Intensifica la actividad bioquímica (</a:t>
            </a:r>
            <a:r>
              <a:rPr lang="es-AR" altLang="es-ES" u="sng" dirty="0"/>
              <a:t>formación de auxinas</a:t>
            </a:r>
            <a:r>
              <a:rPr lang="es-AR" altLang="es-ES" dirty="0"/>
              <a:t>). </a:t>
            </a:r>
          </a:p>
          <a:p>
            <a:pPr>
              <a:buFontTx/>
              <a:buChar char="-"/>
            </a:pPr>
            <a:r>
              <a:rPr lang="es-AR" altLang="es-ES" dirty="0"/>
              <a:t>Emergencia de los cotiledones.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dirty="0"/>
              <a:t>      Comienzo de la </a:t>
            </a:r>
            <a:r>
              <a:rPr lang="es-AR" altLang="es-ES" u="sng" dirty="0"/>
              <a:t>fotosíntesis.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 dirty="0"/>
              <a:t>-    Crecimiento de la planta. Muy importante la disponibilidad de nutrientes. </a:t>
            </a:r>
          </a:p>
          <a:p>
            <a:pPr>
              <a:buFontTx/>
              <a:buChar char="-"/>
            </a:pPr>
            <a:endParaRPr lang="es-AR" altLang="es-ES" dirty="0"/>
          </a:p>
          <a:p>
            <a:pPr>
              <a:buFontTx/>
              <a:buChar char="-"/>
            </a:pPr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  <a:p>
            <a:endParaRPr lang="es-AR" altLang="es-ES" dirty="0"/>
          </a:p>
        </p:txBody>
      </p:sp>
      <p:sp>
        <p:nvSpPr>
          <p:cNvPr id="20483" name="3 Título">
            <a:extLst>
              <a:ext uri="{FF2B5EF4-FFF2-40B4-BE49-F238E27FC236}">
                <a16:creationId xmlns:a16="http://schemas.microsoft.com/office/drawing/2014/main" id="{7BF88B03-8CC9-4FFF-8B2E-2AB8457A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AR" altLang="es-ES"/>
              <a:t>Germinación</a:t>
            </a:r>
          </a:p>
        </p:txBody>
      </p:sp>
      <p:pic>
        <p:nvPicPr>
          <p:cNvPr id="20484" name="Picture 6" descr="Resultado de imagen para etapas de la germinacion">
            <a:extLst>
              <a:ext uri="{FF2B5EF4-FFF2-40B4-BE49-F238E27FC236}">
                <a16:creationId xmlns:a16="http://schemas.microsoft.com/office/drawing/2014/main" id="{0ADFEA00-25F1-443F-B474-EBA633FC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679" y="2514225"/>
            <a:ext cx="2631771" cy="164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17F443-1875-4F98-8F4A-D45CBE74DD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3DCC16-2B14-40E3-9A44-28F5C316C1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975E6CA7-04B6-4A58-87CE-5C87ACF7B3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0263" y="1354138"/>
            <a:ext cx="4314825" cy="43322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AR" altLang="es-ES"/>
              <a:t>Altera la velocidad de absorción de agua y las reacciones bioquímicas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Que van a accionar el desdoblamiento, el trasporte y la re síntesis de sustancias de reserva. 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  <a:p>
            <a:pPr>
              <a:buFont typeface="Wingdings" panose="05000000000000000000" pitchFamily="2" charset="2"/>
              <a:buNone/>
            </a:pPr>
            <a:r>
              <a:rPr lang="es-AR" altLang="es-ES"/>
              <a:t>        Franja de temperaturas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ES"/>
          </a:p>
        </p:txBody>
      </p:sp>
      <p:sp>
        <p:nvSpPr>
          <p:cNvPr id="21507" name="2 Marcador de contenido">
            <a:extLst>
              <a:ext uri="{FF2B5EF4-FFF2-40B4-BE49-F238E27FC236}">
                <a16:creationId xmlns:a16="http://schemas.microsoft.com/office/drawing/2014/main" id="{9576A510-32E1-4847-A94C-CA1E9EE826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0688" y="1354138"/>
            <a:ext cx="3765550" cy="4332287"/>
          </a:xfrm>
        </p:spPr>
        <p:txBody>
          <a:bodyPr/>
          <a:lstStyle/>
          <a:p>
            <a:r>
              <a:rPr lang="es-AR" altLang="es-ES"/>
              <a:t>Semilla viable</a:t>
            </a:r>
          </a:p>
          <a:p>
            <a:r>
              <a:rPr lang="es-AR" altLang="es-ES"/>
              <a:t>Embrión vivo y apto para el crecimiento</a:t>
            </a:r>
          </a:p>
          <a:p>
            <a:r>
              <a:rPr lang="es-AR" altLang="es-ES"/>
              <a:t>Ambiente propicio</a:t>
            </a:r>
          </a:p>
          <a:p>
            <a:r>
              <a:rPr lang="es-AR" altLang="es-ES"/>
              <a:t>Humedad suficiente</a:t>
            </a:r>
          </a:p>
          <a:p>
            <a:r>
              <a:rPr lang="es-AR" altLang="es-ES"/>
              <a:t>Temperatura adecuada</a:t>
            </a:r>
          </a:p>
          <a:p>
            <a:r>
              <a:rPr lang="es-AR" altLang="es-ES"/>
              <a:t>Disponibilidad de O</a:t>
            </a:r>
            <a:r>
              <a:rPr lang="es-AR" altLang="es-ES" baseline="-25000"/>
              <a:t>2</a:t>
            </a:r>
          </a:p>
          <a:p>
            <a:r>
              <a:rPr lang="es-AR" altLang="es-ES"/>
              <a:t>Luz</a:t>
            </a:r>
          </a:p>
          <a:p>
            <a:endParaRPr lang="es-AR" altLang="es-ES"/>
          </a:p>
        </p:txBody>
      </p:sp>
      <p:sp>
        <p:nvSpPr>
          <p:cNvPr id="21508" name="3 Título">
            <a:extLst>
              <a:ext uri="{FF2B5EF4-FFF2-40B4-BE49-F238E27FC236}">
                <a16:creationId xmlns:a16="http://schemas.microsoft.com/office/drawing/2014/main" id="{D2536ACC-5294-4710-B8BF-E90F6DF8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130175"/>
            <a:ext cx="8315325" cy="612775"/>
          </a:xfrm>
        </p:spPr>
        <p:txBody>
          <a:bodyPr/>
          <a:lstStyle/>
          <a:p>
            <a:r>
              <a:rPr lang="es-AR" altLang="es-ES"/>
              <a:t>La geminación solo ocurre cuando…</a:t>
            </a:r>
          </a:p>
        </p:txBody>
      </p:sp>
      <p:sp>
        <p:nvSpPr>
          <p:cNvPr id="5" name="4 Elipse">
            <a:extLst>
              <a:ext uri="{FF2B5EF4-FFF2-40B4-BE49-F238E27FC236}">
                <a16:creationId xmlns:a16="http://schemas.microsoft.com/office/drawing/2014/main" id="{8E7845DD-C4F4-44F2-A0BA-FDB97CE7BACA}"/>
              </a:ext>
            </a:extLst>
          </p:cNvPr>
          <p:cNvSpPr/>
          <p:nvPr/>
        </p:nvSpPr>
        <p:spPr>
          <a:xfrm>
            <a:off x="725488" y="2932113"/>
            <a:ext cx="2830512" cy="434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653B40C0-9B15-42E5-8C15-6CAEAD40E7D0}"/>
              </a:ext>
            </a:extLst>
          </p:cNvPr>
          <p:cNvCxnSpPr/>
          <p:nvPr/>
        </p:nvCxnSpPr>
        <p:spPr>
          <a:xfrm flipV="1">
            <a:off x="3497263" y="1828800"/>
            <a:ext cx="1117600" cy="1103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lecha abajo">
            <a:extLst>
              <a:ext uri="{FF2B5EF4-FFF2-40B4-BE49-F238E27FC236}">
                <a16:creationId xmlns:a16="http://schemas.microsoft.com/office/drawing/2014/main" id="{1CA9E2B5-E15B-4171-8928-032D4830312B}"/>
              </a:ext>
            </a:extLst>
          </p:cNvPr>
          <p:cNvSpPr/>
          <p:nvPr/>
        </p:nvSpPr>
        <p:spPr>
          <a:xfrm>
            <a:off x="6226175" y="3062288"/>
            <a:ext cx="319088" cy="46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2AE9BD-CC59-49EE-B4BF-60FC0EEC3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FECEE6-1179-4F1D-972A-EAB69CD95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>
            <a:extLst>
              <a:ext uri="{FF2B5EF4-FFF2-40B4-BE49-F238E27FC236}">
                <a16:creationId xmlns:a16="http://schemas.microsoft.com/office/drawing/2014/main" id="{4FE8B925-5C8F-47DD-905C-4A18024E25D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81760545"/>
              </p:ext>
            </p:extLst>
          </p:nvPr>
        </p:nvGraphicFramePr>
        <p:xfrm>
          <a:off x="1123156" y="432732"/>
          <a:ext cx="5726112" cy="609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391">
                <a:tc>
                  <a:txBody>
                    <a:bodyPr/>
                    <a:lstStyle/>
                    <a:p>
                      <a:r>
                        <a:rPr lang="es-AR" sz="1800" dirty="0"/>
                        <a:t>Planta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/>
                        <a:t>T° óptima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/>
                        <a:t>100 %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/>
                        <a:t>10</a:t>
                      </a:r>
                      <a:r>
                        <a:rPr lang="es-AR" sz="1800" baseline="0" dirty="0"/>
                        <a:t> °C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aseline="0" dirty="0"/>
                        <a:t>%</a:t>
                      </a:r>
                      <a:endParaRPr lang="es-AR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/>
                        <a:t>35 °C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/>
                        <a:t>%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r>
                        <a:rPr lang="es-AR" sz="1600" dirty="0" err="1"/>
                        <a:t>Antirrhinum</a:t>
                      </a:r>
                      <a:r>
                        <a:rPr lang="es-AR" sz="1600" dirty="0"/>
                        <a:t> (Conejito)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20-25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95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80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Pelargonium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20-25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95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70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r>
                        <a:rPr lang="es-AR" sz="1600" dirty="0" err="1"/>
                        <a:t>Anthurium</a:t>
                      </a:r>
                      <a:endParaRPr lang="es-A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20-25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95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80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Zinnia (Flor de papel)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20-25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75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95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Prímula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20-25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 err="1"/>
                        <a:t>Cyclamen</a:t>
                      </a:r>
                      <a:r>
                        <a:rPr lang="es-AR" sz="1600" dirty="0"/>
                        <a:t> (violeta de los </a:t>
                      </a:r>
                      <a:r>
                        <a:rPr lang="es-AR" sz="1600" dirty="0" err="1"/>
                        <a:t>alpes</a:t>
                      </a:r>
                      <a:r>
                        <a:rPr lang="es-AR" sz="1600" dirty="0"/>
                        <a:t>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/>
                        <a:t>20-25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15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 err="1"/>
                        <a:t>Kalanchoe</a:t>
                      </a:r>
                      <a:endParaRPr lang="es-A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20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r>
                        <a:rPr lang="es-AR" sz="1600" dirty="0"/>
                        <a:t>Begonias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25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r>
                        <a:rPr lang="es-AR" sz="1600" dirty="0"/>
                        <a:t>Cactáceas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20-30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80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r>
                        <a:rPr lang="es-AR" sz="1600" dirty="0"/>
                        <a:t>Lobelia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20-30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65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60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r>
                        <a:rPr lang="es-AR" sz="1600" dirty="0" err="1"/>
                        <a:t>Tagetes</a:t>
                      </a:r>
                      <a:r>
                        <a:rPr lang="es-AR" sz="1600" dirty="0"/>
                        <a:t>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s-AR" sz="1600" dirty="0"/>
                        <a:t>20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60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75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r>
                        <a:rPr lang="es-AR" sz="1600" dirty="0"/>
                        <a:t>Viola w.</a:t>
                      </a:r>
                      <a:r>
                        <a:rPr lang="es-AR" sz="1600" baseline="0" dirty="0"/>
                        <a:t> (Pensamiento)</a:t>
                      </a:r>
                      <a:endParaRPr lang="es-A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10-15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100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2310">
                <a:tc>
                  <a:txBody>
                    <a:bodyPr/>
                    <a:lstStyle/>
                    <a:p>
                      <a:r>
                        <a:rPr lang="es-AR" sz="1600" dirty="0"/>
                        <a:t>Calceolaria (zapatito de </a:t>
                      </a:r>
                      <a:r>
                        <a:rPr lang="es-AR" sz="1600" dirty="0" err="1"/>
                        <a:t>venus</a:t>
                      </a:r>
                      <a:r>
                        <a:rPr lang="es-AR" sz="1600" dirty="0"/>
                        <a:t>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15-20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35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r>
                        <a:rPr lang="es-AR" sz="1600" dirty="0" err="1"/>
                        <a:t>Impatiens</a:t>
                      </a:r>
                      <a:endParaRPr lang="es-A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20-22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3 Elipse">
            <a:extLst>
              <a:ext uri="{FF2B5EF4-FFF2-40B4-BE49-F238E27FC236}">
                <a16:creationId xmlns:a16="http://schemas.microsoft.com/office/drawing/2014/main" id="{5D02C08A-34CD-4A57-A0A3-3B038B044730}"/>
              </a:ext>
            </a:extLst>
          </p:cNvPr>
          <p:cNvSpPr/>
          <p:nvPr/>
        </p:nvSpPr>
        <p:spPr>
          <a:xfrm>
            <a:off x="3622676" y="1208087"/>
            <a:ext cx="1089025" cy="22209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5E7CBD-D1A8-4AEC-89BE-8F9F56888A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65CB63-8C91-477F-A247-5B8CDD5673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F30174F-EE8A-445B-972B-1A9D579A34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0688" y="3948113"/>
            <a:ext cx="6284912" cy="2187575"/>
          </a:xfrm>
        </p:spPr>
        <p:txBody>
          <a:bodyPr/>
          <a:lstStyle/>
          <a:p>
            <a:r>
              <a:rPr lang="es-AR" altLang="es-ES" b="1"/>
              <a:t>Embriones inmaduros: </a:t>
            </a:r>
            <a:r>
              <a:rPr lang="es-AR" altLang="es-ES"/>
              <a:t>semilla necesita de un tiempo para madurar fisiológicamente.</a:t>
            </a:r>
          </a:p>
          <a:p>
            <a:r>
              <a:rPr lang="es-AR" altLang="es-ES" b="1"/>
              <a:t>Impermeabilidad de la membrana</a:t>
            </a:r>
            <a:r>
              <a:rPr lang="es-AR" altLang="es-ES"/>
              <a:t>: la “cascara” es muy densa y no permite el ingreso del agua.</a:t>
            </a:r>
          </a:p>
          <a:p>
            <a:r>
              <a:rPr lang="es-AR" altLang="es-ES" b="1"/>
              <a:t>Sustancias inhibidoras</a:t>
            </a:r>
            <a:r>
              <a:rPr lang="es-AR" altLang="es-ES"/>
              <a:t>: partes del fruto pueden contener sustancias químicas que inhiben la germinación.</a:t>
            </a:r>
          </a:p>
          <a:p>
            <a:endParaRPr lang="es-AR" altLang="es-ES"/>
          </a:p>
          <a:p>
            <a:endParaRPr lang="es-AR" altLang="es-ES"/>
          </a:p>
          <a:p>
            <a:endParaRPr lang="es-AR" altLang="es-ES"/>
          </a:p>
        </p:txBody>
      </p:sp>
      <p:sp>
        <p:nvSpPr>
          <p:cNvPr id="23555" name="3 Título">
            <a:extLst>
              <a:ext uri="{FF2B5EF4-FFF2-40B4-BE49-F238E27FC236}">
                <a16:creationId xmlns:a16="http://schemas.microsoft.com/office/drawing/2014/main" id="{28D900C9-D996-47D1-A1BA-26DE734E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2863"/>
            <a:ext cx="6886575" cy="612775"/>
          </a:xfrm>
        </p:spPr>
        <p:txBody>
          <a:bodyPr/>
          <a:lstStyle/>
          <a:p>
            <a:r>
              <a:rPr lang="es-AR" altLang="es-ES"/>
              <a:t>¿Que pasa cuando la semilla no germina?</a:t>
            </a:r>
          </a:p>
        </p:txBody>
      </p:sp>
      <p:pic>
        <p:nvPicPr>
          <p:cNvPr id="23556" name="Picture 2" descr="Resultado de imagen para impatiens fruto">
            <a:extLst>
              <a:ext uri="{FF2B5EF4-FFF2-40B4-BE49-F238E27FC236}">
                <a16:creationId xmlns:a16="http://schemas.microsoft.com/office/drawing/2014/main" id="{F8FF3F0A-DFE9-4D3E-A8F8-E5379A57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20" y="1627188"/>
            <a:ext cx="1364977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4" descr="Imagen relacionada">
            <a:extLst>
              <a:ext uri="{FF2B5EF4-FFF2-40B4-BE49-F238E27FC236}">
                <a16:creationId xmlns:a16="http://schemas.microsoft.com/office/drawing/2014/main" id="{A8DA3813-5041-4075-B5F7-DA1E0A3BB0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523875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sp>
        <p:nvSpPr>
          <p:cNvPr id="23558" name="AutoShape 6" descr="Imagen relacionada">
            <a:extLst>
              <a:ext uri="{FF2B5EF4-FFF2-40B4-BE49-F238E27FC236}">
                <a16:creationId xmlns:a16="http://schemas.microsoft.com/office/drawing/2014/main" id="{55B79414-F054-4A14-AC45-F3860C74B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523875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sp>
        <p:nvSpPr>
          <p:cNvPr id="23559" name="AutoShape 8" descr="Imagen relacionada">
            <a:extLst>
              <a:ext uri="{FF2B5EF4-FFF2-40B4-BE49-F238E27FC236}">
                <a16:creationId xmlns:a16="http://schemas.microsoft.com/office/drawing/2014/main" id="{03ADC8D3-E4E2-4F8A-AC07-04B639C29E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523875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sp>
        <p:nvSpPr>
          <p:cNvPr id="23560" name="AutoShape 10" descr="Imagen relacionada">
            <a:extLst>
              <a:ext uri="{FF2B5EF4-FFF2-40B4-BE49-F238E27FC236}">
                <a16:creationId xmlns:a16="http://schemas.microsoft.com/office/drawing/2014/main" id="{7FF44ACD-5C70-45D3-95DF-85870A971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523875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sp>
        <p:nvSpPr>
          <p:cNvPr id="23561" name="AutoShape 12" descr="Imagen relacionada">
            <a:extLst>
              <a:ext uri="{FF2B5EF4-FFF2-40B4-BE49-F238E27FC236}">
                <a16:creationId xmlns:a16="http://schemas.microsoft.com/office/drawing/2014/main" id="{B41559A1-9C52-4040-A8B2-A4DDCFAF0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523875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sp>
        <p:nvSpPr>
          <p:cNvPr id="23562" name="AutoShape 14" descr="Imagen relacionada">
            <a:extLst>
              <a:ext uri="{FF2B5EF4-FFF2-40B4-BE49-F238E27FC236}">
                <a16:creationId xmlns:a16="http://schemas.microsoft.com/office/drawing/2014/main" id="{6DF5FCE0-569D-4C4A-9B12-9343F0B5F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523875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solidFill>
                <a:schemeClr val="tx1"/>
              </a:solidFill>
            </a:endParaRPr>
          </a:p>
        </p:txBody>
      </p:sp>
      <p:pic>
        <p:nvPicPr>
          <p:cNvPr id="23563" name="Picture 16" descr="Imagen relacionada">
            <a:extLst>
              <a:ext uri="{FF2B5EF4-FFF2-40B4-BE49-F238E27FC236}">
                <a16:creationId xmlns:a16="http://schemas.microsoft.com/office/drawing/2014/main" id="{6B948D8F-2186-4FC2-995E-47B4FBEE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923" y="1582739"/>
            <a:ext cx="1186254" cy="106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8" descr="Resultado de imagen para notro">
            <a:extLst>
              <a:ext uri="{FF2B5EF4-FFF2-40B4-BE49-F238E27FC236}">
                <a16:creationId xmlns:a16="http://schemas.microsoft.com/office/drawing/2014/main" id="{CD11F76C-3F41-4E4E-B9FC-F6B8F05A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696" y="1627189"/>
            <a:ext cx="1128407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14 CuadroTexto">
            <a:extLst>
              <a:ext uri="{FF2B5EF4-FFF2-40B4-BE49-F238E27FC236}">
                <a16:creationId xmlns:a16="http://schemas.microsoft.com/office/drawing/2014/main" id="{01E5A93E-160B-4AC6-93DD-F9FA6938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973138"/>
            <a:ext cx="2468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Semilla germina apenas se libera</a:t>
            </a:r>
          </a:p>
        </p:txBody>
      </p:sp>
      <p:sp>
        <p:nvSpPr>
          <p:cNvPr id="23566" name="15 CuadroTexto">
            <a:extLst>
              <a:ext uri="{FF2B5EF4-FFF2-40B4-BE49-F238E27FC236}">
                <a16:creationId xmlns:a16="http://schemas.microsoft.com/office/drawing/2014/main" id="{EF94D982-0FE0-4BC6-8BA2-8606A34ED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965200"/>
            <a:ext cx="206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Semilla germina dentro del fruto</a:t>
            </a:r>
          </a:p>
        </p:txBody>
      </p:sp>
      <p:sp>
        <p:nvSpPr>
          <p:cNvPr id="23567" name="16 CuadroTexto">
            <a:extLst>
              <a:ext uri="{FF2B5EF4-FFF2-40B4-BE49-F238E27FC236}">
                <a16:creationId xmlns:a16="http://schemas.microsoft.com/office/drawing/2014/main" id="{F02E216D-16CF-40A2-8682-5BE9085C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1044575"/>
            <a:ext cx="240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ES" sz="1800">
                <a:solidFill>
                  <a:schemeClr val="tx1"/>
                </a:solidFill>
              </a:rPr>
              <a:t>Semilla NO germina </a:t>
            </a:r>
          </a:p>
        </p:txBody>
      </p:sp>
      <p:sp>
        <p:nvSpPr>
          <p:cNvPr id="18" name="17 CuadroTexto">
            <a:extLst>
              <a:ext uri="{FF2B5EF4-FFF2-40B4-BE49-F238E27FC236}">
                <a16:creationId xmlns:a16="http://schemas.microsoft.com/office/drawing/2014/main" id="{3592823E-FD56-431E-9B7C-123FFFD7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3178175"/>
            <a:ext cx="184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ES" sz="1800" b="1">
                <a:solidFill>
                  <a:srgbClr val="FF0000"/>
                </a:solidFill>
              </a:rPr>
              <a:t>Dormición de la semilla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4DFF3B1-1AF7-4870-9D22-E5E45A7EB5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816" y="158139"/>
            <a:ext cx="675017" cy="67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A6167C7-E42A-4DB9-893A-CDA6483F71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3" y="6184612"/>
            <a:ext cx="4541172" cy="343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theme/theme1.xml><?xml version="1.0" encoding="utf-8"?>
<a:theme xmlns:a="http://schemas.openxmlformats.org/drawingml/2006/main" name="Caratula sin f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atula con foto -puede cambiar foto-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atula con foto 2 -puede cambiar foto-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rior ">
  <a:themeElements>
    <a:clrScheme name="INTA">
      <a:dk1>
        <a:srgbClr val="797979"/>
      </a:dk1>
      <a:lt1>
        <a:sysClr val="window" lastClr="FFFFFF"/>
      </a:lt1>
      <a:dk2>
        <a:srgbClr val="797979"/>
      </a:dk2>
      <a:lt2>
        <a:srgbClr val="F2F2F2"/>
      </a:lt2>
      <a:accent1>
        <a:srgbClr val="006180"/>
      </a:accent1>
      <a:accent2>
        <a:srgbClr val="00ABCA"/>
      </a:accent2>
      <a:accent3>
        <a:srgbClr val="07A971"/>
      </a:accent3>
      <a:accent4>
        <a:srgbClr val="E1521A"/>
      </a:accent4>
      <a:accent5>
        <a:srgbClr val="EF9A48"/>
      </a:accent5>
      <a:accent6>
        <a:srgbClr val="667AAD"/>
      </a:accent6>
      <a:hlink>
        <a:srgbClr val="00ABCA"/>
      </a:hlink>
      <a:folHlink>
        <a:srgbClr val="3F3F3F"/>
      </a:folHlink>
    </a:clrScheme>
    <a:fontScheme name="IN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2C87029DA88A468CA1ADF7B5AF401D" ma:contentTypeVersion="13" ma:contentTypeDescription="Crear nuevo documento." ma:contentTypeScope="" ma:versionID="aa39839de2b463605d13ebfa1632c15e">
  <xsd:schema xmlns:xsd="http://www.w3.org/2001/XMLSchema" xmlns:xs="http://www.w3.org/2001/XMLSchema" xmlns:p="http://schemas.microsoft.com/office/2006/metadata/properties" xmlns:ns2="f13de503-e0fb-46cc-9829-588edc7e4334" xmlns:ns3="a3e954ae-bcfc-4919-bacd-42a533ef3aa9" xmlns:ns4="23520fe6-6e03-4eec-aaf0-1fbffcbf9fff" targetNamespace="http://schemas.microsoft.com/office/2006/metadata/properties" ma:root="true" ma:fieldsID="10de29af164afb2db165f3fc6bbea114" ns2:_="" ns3:_="" ns4:_="">
    <xsd:import namespace="f13de503-e0fb-46cc-9829-588edc7e4334"/>
    <xsd:import namespace="a3e954ae-bcfc-4919-bacd-42a533ef3aa9"/>
    <xsd:import namespace="23520fe6-6e03-4eec-aaf0-1fbffcbf9fff"/>
    <xsd:element name="properties">
      <xsd:complexType>
        <xsd:sequence>
          <xsd:element name="documentManagement">
            <xsd:complexType>
              <xsd:all>
                <xsd:element ref="ns2:Descripci_x00f3_n" minOccurs="0"/>
                <xsd:element ref="ns3:b38350e01a36408a9fc294f021edc36f" minOccurs="0"/>
                <xsd:element ref="ns4:TaxCatchAll" minOccurs="0"/>
                <xsd:element ref="ns3:e412ce71ba6547478706aae2ccdc7c03" minOccurs="0"/>
                <xsd:element ref="ns3:i869f2ce2235447e840749fa42c1c582" minOccurs="0"/>
                <xsd:element ref="ns3:REF_x002e__x0020_INTERN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de503-e0fb-46cc-9829-588edc7e4334" elementFormDefault="qualified">
    <xsd:import namespace="http://schemas.microsoft.com/office/2006/documentManagement/types"/>
    <xsd:import namespace="http://schemas.microsoft.com/office/infopath/2007/PartnerControl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954ae-bcfc-4919-bacd-42a533ef3aa9" elementFormDefault="qualified">
    <xsd:import namespace="http://schemas.microsoft.com/office/2006/documentManagement/types"/>
    <xsd:import namespace="http://schemas.microsoft.com/office/infopath/2007/PartnerControls"/>
    <xsd:element name="b38350e01a36408a9fc294f021edc36f" ma:index="10" ma:taxonomy="true" ma:internalName="b38350e01a36408a9fc294f021edc36f" ma:taxonomyFieldName="Documento_x0020_tipo" ma:displayName="Documento tipo" ma:default="" ma:fieldId="{b38350e0-1a36-408a-9fc2-94f021edc36f}" ma:sspId="570447af-2875-4e24-be1f-3e2df3bbbcf1" ma:termSetId="6a0d1213-b5bc-4134-8d98-2d9c0fd7f0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12ce71ba6547478706aae2ccdc7c03" ma:index="13" ma:taxonomy="true" ma:internalName="e412ce71ba6547478706aae2ccdc7c03" ma:taxonomyFieldName="Tem_x00e1_tica" ma:displayName="Temática" ma:default="" ma:fieldId="{e412ce71-ba65-4747-8706-aae2ccdc7c03}" ma:sspId="570447af-2875-4e24-be1f-3e2df3bbbcf1" ma:termSetId="88a6da48-185c-4e1a-969f-a5f0a72f43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869f2ce2235447e840749fa42c1c582" ma:index="15" nillable="true" ma:taxonomy="true" ma:internalName="i869f2ce2235447e840749fa42c1c582" ma:taxonomyFieldName="Tema" ma:displayName="Tema" ma:default="" ma:fieldId="{2869f2ce-2235-447e-8407-49fa42c1c582}" ma:sspId="570447af-2875-4e24-be1f-3e2df3bbbcf1" ma:termSetId="0c514fd6-646e-4804-89c7-d4e8269ee7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F_x002e__x0020_INTERNA" ma:index="16" nillable="true" ma:displayName="REF. INTERNA" ma:internalName="REF_x002e__x0020_INTERNA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20fe6-6e03-4eec-aaf0-1fbffcbf9fff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Columna global de taxonomía" ma:hidden="true" ma:list="{ae3f502e-9076-4fe2-a7f4-85e44dce0d27}" ma:internalName="TaxCatchAll" ma:showField="CatchAllData" ma:web="23520fe6-6e03-4eec-aaf0-1fbffcbf9f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520fe6-6e03-4eec-aaf0-1fbffcbf9fff">
      <Value>68</Value>
      <Value>44</Value>
      <Value>71</Value>
    </TaxCatchAll>
    <e412ce71ba6547478706aae2ccdc7c03 xmlns="a3e954ae-bcfc-4919-bacd-42a533ef3a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Comunicación</TermName>
          <TermId xmlns="http://schemas.microsoft.com/office/infopath/2007/PartnerControls">acdae1f4-07a6-4b0e-a7a8-bdf13260d528</TermId>
        </TermInfo>
      </Terms>
    </e412ce71ba6547478706aae2ccdc7c03>
    <REF_x002e__x0020_INTERNA xmlns="a3e954ae-bcfc-4919-bacd-42a533ef3aa9">COMVIS_VARINST_PL_Plantilla_ppt_v1</REF_x002e__x0020_INTERNA>
    <Descripci_x00f3_n xmlns="f13de503-e0fb-46cc-9829-588edc7e4334">Plantilla de Power Point.</Descripci_x00f3_n>
    <i869f2ce2235447e840749fa42c1c582 xmlns="a3e954ae-bcfc-4919-bacd-42a533ef3a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Comunicación Visual</TermName>
          <TermId xmlns="http://schemas.microsoft.com/office/infopath/2007/PartnerControls">1f57cdff-991b-41ea-8fa6-7e8ce4be961b</TermId>
        </TermInfo>
      </Terms>
    </i869f2ce2235447e840749fa42c1c582>
    <b38350e01a36408a9fc294f021edc36f xmlns="a3e954ae-bcfc-4919-bacd-42a533ef3a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Plantilla</TermName>
          <TermId xmlns="http://schemas.microsoft.com/office/infopath/2007/PartnerControls">4139cbce-d792-4c1e-a1c0-37b7740565a3</TermId>
        </TermInfo>
      </Terms>
    </b38350e01a36408a9fc294f021edc36f>
  </documentManagement>
</p:properties>
</file>

<file path=customXml/itemProps1.xml><?xml version="1.0" encoding="utf-8"?>
<ds:datastoreItem xmlns:ds="http://schemas.openxmlformats.org/officeDocument/2006/customXml" ds:itemID="{8C7826F7-F33D-44EB-8AB3-DE5142E0404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02AB19D-B671-4CA5-B826-330BE8C52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3de503-e0fb-46cc-9829-588edc7e4334"/>
    <ds:schemaRef ds:uri="a3e954ae-bcfc-4919-bacd-42a533ef3aa9"/>
    <ds:schemaRef ds:uri="23520fe6-6e03-4eec-aaf0-1fbffcbf9f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7E18F7-E34A-4808-86C4-67503DF5883D}">
  <ds:schemaRefs>
    <ds:schemaRef ds:uri="http://purl.org/dc/dcmitype/"/>
    <ds:schemaRef ds:uri="23520fe6-6e03-4eec-aaf0-1fbffcbf9fff"/>
    <ds:schemaRef ds:uri="http://purl.org/dc/elements/1.1/"/>
    <ds:schemaRef ds:uri="http://schemas.microsoft.com/office/2006/documentManagement/types"/>
    <ds:schemaRef ds:uri="f13de503-e0fb-46cc-9829-588edc7e4334"/>
    <ds:schemaRef ds:uri="a3e954ae-bcfc-4919-bacd-42a533ef3aa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6331</TotalTime>
  <Words>1219</Words>
  <Application>Microsoft Office PowerPoint</Application>
  <PresentationFormat>Presentación en pantalla (4:3)</PresentationFormat>
  <Paragraphs>348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Caratula sin foto</vt:lpstr>
      <vt:lpstr>Caratula con foto -puede cambiar foto-</vt:lpstr>
      <vt:lpstr>Caratula con foto 2 -puede cambiar foto-</vt:lpstr>
      <vt:lpstr>Interior </vt:lpstr>
      <vt:lpstr>Propagación </vt:lpstr>
      <vt:lpstr>Propagación</vt:lpstr>
      <vt:lpstr>Presentación de PowerPoint</vt:lpstr>
      <vt:lpstr>Presentación de PowerPoint</vt:lpstr>
      <vt:lpstr>Partes de plántulas dicotiledoneas</vt:lpstr>
      <vt:lpstr>Germinación</vt:lpstr>
      <vt:lpstr>La geminación solo ocurre cuando…</vt:lpstr>
      <vt:lpstr>Presentación de PowerPoint</vt:lpstr>
      <vt:lpstr>¿Que pasa cuando la semilla no germina?</vt:lpstr>
      <vt:lpstr>TIPOS DE DORMICIÓN</vt:lpstr>
      <vt:lpstr>Tratamientos pre-germinativos</vt:lpstr>
      <vt:lpstr>Presentación de PowerPoint</vt:lpstr>
      <vt:lpstr>Presentación de PowerPoint</vt:lpstr>
      <vt:lpstr>Cosecha, Acondicionamiento y almacenamiento</vt:lpstr>
      <vt:lpstr>Cosecha: Etapas del desarrollo y maduración de las semillas</vt:lpstr>
      <vt:lpstr>Cosecha</vt:lpstr>
      <vt:lpstr>Acondicionamiento</vt:lpstr>
      <vt:lpstr>Formas de secado</vt:lpstr>
      <vt:lpstr>Almacenamiento:  longevidad (el tiempo que una semilla se mantiene viable) </vt:lpstr>
      <vt:lpstr>Presentación de PowerPoint</vt:lpstr>
      <vt:lpstr>Calidad de la semilla</vt:lpstr>
      <vt:lpstr>Presentación de PowerPoint</vt:lpstr>
      <vt:lpstr>Práctica: Estratificación y Escarificación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schvetz.natalia</dc:creator>
  <cp:lastModifiedBy>Usuario</cp:lastModifiedBy>
  <cp:revision>406</cp:revision>
  <cp:lastPrinted>2016-02-16T19:38:41Z</cp:lastPrinted>
  <dcterms:created xsi:type="dcterms:W3CDTF">2011-11-02T14:02:47Z</dcterms:created>
  <dcterms:modified xsi:type="dcterms:W3CDTF">2022-11-28T12:33:10Z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o tipo">
    <vt:lpwstr>71;#Plantilla|4139cbce-d792-4c1e-a1c0-37b7740565a3</vt:lpwstr>
  </property>
  <property fmtid="{D5CDD505-2E9C-101B-9397-08002B2CF9AE}" pid="3" name="Tema">
    <vt:lpwstr>68;#Comunicación Visual|1f57cdff-991b-41ea-8fa6-7e8ce4be961b</vt:lpwstr>
  </property>
  <property fmtid="{D5CDD505-2E9C-101B-9397-08002B2CF9AE}" pid="4" name="Temática">
    <vt:lpwstr>44;#Comunicación|acdae1f4-07a6-4b0e-a7a8-bdf13260d528</vt:lpwstr>
  </property>
</Properties>
</file>