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9" r:id="rId5"/>
    <p:sldId id="274" r:id="rId6"/>
    <p:sldId id="270" r:id="rId7"/>
    <p:sldId id="271" r:id="rId8"/>
    <p:sldId id="272" r:id="rId9"/>
    <p:sldId id="264" r:id="rId10"/>
    <p:sldId id="273"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62" autoAdjust="0"/>
    <p:restoredTop sz="94660"/>
  </p:normalViewPr>
  <p:slideViewPr>
    <p:cSldViewPr snapToGrid="0" showGuides="1">
      <p:cViewPr varScale="1">
        <p:scale>
          <a:sx n="71" d="100"/>
          <a:sy n="71" d="100"/>
        </p:scale>
        <p:origin x="468" y="72"/>
      </p:cViewPr>
      <p:guideLst>
        <p:guide orient="horz" pos="2137"/>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huertasescolares@tdf.edu.ar"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4FA4E7-547B-42BE-A8F3-0BA1CE805CCE}"/>
              </a:ext>
            </a:extLst>
          </p:cNvPr>
          <p:cNvSpPr>
            <a:spLocks noGrp="1"/>
          </p:cNvSpPr>
          <p:nvPr>
            <p:ph type="ctrTitle"/>
          </p:nvPr>
        </p:nvSpPr>
        <p:spPr>
          <a:xfrm>
            <a:off x="1638300" y="1717550"/>
            <a:ext cx="8915399" cy="2262781"/>
          </a:xfrm>
        </p:spPr>
        <p:txBody>
          <a:bodyPr>
            <a:normAutofit fontScale="90000"/>
          </a:bodyPr>
          <a:lstStyle/>
          <a:p>
            <a:pPr algn="ctr"/>
            <a:r>
              <a:rPr lang="es-AR" dirty="0">
                <a:latin typeface="Arial Rounded MT Bold" panose="020F0704030504030204" pitchFamily="34" charset="0"/>
              </a:rPr>
              <a:t>1° Capacitación del Programa Provincial de Huertas Escolares.</a:t>
            </a:r>
            <a:endParaRPr lang="es-AR" dirty="0"/>
          </a:p>
        </p:txBody>
      </p:sp>
      <p:sp>
        <p:nvSpPr>
          <p:cNvPr id="3" name="Subtítulo 2">
            <a:extLst>
              <a:ext uri="{FF2B5EF4-FFF2-40B4-BE49-F238E27FC236}">
                <a16:creationId xmlns:a16="http://schemas.microsoft.com/office/drawing/2014/main" id="{AAE6F677-DF8E-4F46-BA87-D50748E8BA9D}"/>
              </a:ext>
            </a:extLst>
          </p:cNvPr>
          <p:cNvSpPr>
            <a:spLocks noGrp="1"/>
          </p:cNvSpPr>
          <p:nvPr>
            <p:ph type="subTitle" idx="1"/>
          </p:nvPr>
        </p:nvSpPr>
        <p:spPr>
          <a:xfrm>
            <a:off x="3235464" y="4156612"/>
            <a:ext cx="5990011" cy="1126283"/>
          </a:xfrm>
        </p:spPr>
        <p:txBody>
          <a:bodyPr/>
          <a:lstStyle/>
          <a:p>
            <a:pPr algn="ctr"/>
            <a:r>
              <a:rPr lang="es-AR" dirty="0">
                <a:effectLst>
                  <a:outerShdw blurRad="38100" dist="38100" dir="2700000" algn="tl">
                    <a:srgbClr val="000000">
                      <a:alpha val="43137"/>
                    </a:srgbClr>
                  </a:outerShdw>
                </a:effectLst>
              </a:rPr>
              <a:t>MÓDULO 2</a:t>
            </a:r>
          </a:p>
          <a:p>
            <a:pPr algn="ctr"/>
            <a:r>
              <a:rPr lang="es-AR" u="sng" dirty="0"/>
              <a:t>Docentes responsables: </a:t>
            </a:r>
            <a:r>
              <a:rPr lang="es-AR" dirty="0"/>
              <a:t>Kati Pohjola &amp; José Oyola</a:t>
            </a:r>
          </a:p>
          <a:p>
            <a:endParaRPr lang="es-AR" dirty="0"/>
          </a:p>
        </p:txBody>
      </p:sp>
      <p:pic>
        <p:nvPicPr>
          <p:cNvPr id="4" name="Imagen 3">
            <a:extLst>
              <a:ext uri="{FF2B5EF4-FFF2-40B4-BE49-F238E27FC236}">
                <a16:creationId xmlns:a16="http://schemas.microsoft.com/office/drawing/2014/main" id="{3C206AC8-5BD8-47DD-A26A-46110DF94CB3}"/>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163C9BD5-8B76-462F-A382-2A9D763161B4}"/>
              </a:ext>
            </a:extLst>
          </p:cNvPr>
          <p:cNvPicPr>
            <a:picLocks noChangeAspect="1"/>
          </p:cNvPicPr>
          <p:nvPr/>
        </p:nvPicPr>
        <p:blipFill>
          <a:blip r:embed="rId3"/>
          <a:stretch>
            <a:fillRect/>
          </a:stretch>
        </p:blipFill>
        <p:spPr>
          <a:xfrm>
            <a:off x="2185099" y="5929823"/>
            <a:ext cx="7894828" cy="5978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58181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8D5872-61E3-4DE6-AF12-E345110A4D51}"/>
              </a:ext>
            </a:extLst>
          </p:cNvPr>
          <p:cNvSpPr>
            <a:spLocks noGrp="1"/>
          </p:cNvSpPr>
          <p:nvPr>
            <p:ph type="title"/>
          </p:nvPr>
        </p:nvSpPr>
        <p:spPr>
          <a:xfrm>
            <a:off x="2084294" y="624110"/>
            <a:ext cx="8377518" cy="1280890"/>
          </a:xfrm>
        </p:spPr>
        <p:txBody>
          <a:bodyPr>
            <a:noAutofit/>
          </a:bodyPr>
          <a:lstStyle/>
          <a:p>
            <a:pPr algn="ctr"/>
            <a:r>
              <a:rPr lang="es-AR" sz="2800"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Propuesta:</a:t>
            </a:r>
            <a:r>
              <a:rPr lang="es-AR"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construcción/ corrección de una actividad como parte de una secuencia didáctica.</a:t>
            </a:r>
            <a:endParaRPr lang="es-AR" sz="28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89AE75AF-0300-4D9D-939F-3CB34D6E3904}"/>
              </a:ext>
            </a:extLst>
          </p:cNvPr>
          <p:cNvSpPr>
            <a:spLocks noGrp="1"/>
          </p:cNvSpPr>
          <p:nvPr>
            <p:ph idx="1"/>
          </p:nvPr>
        </p:nvSpPr>
        <p:spPr>
          <a:xfrm>
            <a:off x="1721224" y="2133600"/>
            <a:ext cx="8740588" cy="3777622"/>
          </a:xfrm>
        </p:spPr>
        <p:txBody>
          <a:bodyPr>
            <a:normAutofit fontScale="85000" lnSpcReduction="20000"/>
          </a:bodyPr>
          <a:lstStyle/>
          <a:p>
            <a:pPr marL="0" indent="0" algn="ctr">
              <a:buNone/>
            </a:pPr>
            <a:r>
              <a:rPr lang="es-AR" sz="2200" u="sng" dirty="0"/>
              <a:t>La actividad deberá incluir:</a:t>
            </a:r>
          </a:p>
          <a:p>
            <a:pPr algn="just">
              <a:buAutoNum type="arabicPeriod"/>
            </a:pPr>
            <a:r>
              <a:rPr lang="es-AR" dirty="0"/>
              <a:t>Nombre de la actividad.</a:t>
            </a:r>
          </a:p>
          <a:p>
            <a:pPr algn="just">
              <a:buAutoNum type="arabicPeriod"/>
            </a:pPr>
            <a:r>
              <a:rPr lang="es-AR" dirty="0"/>
              <a:t>Disponer / caracterizar un grupo de un nivel/modalidad determinado.</a:t>
            </a:r>
          </a:p>
          <a:p>
            <a:pPr algn="just">
              <a:buAutoNum type="arabicPeriod"/>
            </a:pPr>
            <a:r>
              <a:rPr lang="es-AR" dirty="0"/>
              <a:t>Plantear propósitos de enseñanza y objetivos de aprendizaje.</a:t>
            </a:r>
          </a:p>
          <a:p>
            <a:pPr algn="just">
              <a:buFont typeface="Wingdings 3" charset="2"/>
              <a:buAutoNum type="arabicPeriod"/>
            </a:pPr>
            <a:r>
              <a:rPr lang="es-AR" dirty="0"/>
              <a:t>Tema y contenido: seleccionar un/unos contenido/s curricular/es que se crean posibles abordar desde la huerta escolar.</a:t>
            </a:r>
          </a:p>
          <a:p>
            <a:pPr algn="just">
              <a:buAutoNum type="arabicPeriod"/>
            </a:pPr>
            <a:r>
              <a:rPr lang="es-AR" dirty="0"/>
              <a:t>Se sugiere realizar el abordaje de la actividad a partir de lo conceptualizado en las clases de la capacitación (Explorar y Descubrir - R. Anijovich)</a:t>
            </a:r>
          </a:p>
          <a:p>
            <a:pPr algn="just">
              <a:buAutoNum type="arabicPeriod"/>
            </a:pPr>
            <a:r>
              <a:rPr lang="es-AR" dirty="0"/>
              <a:t>La propuesta podrá abarcar más de una clase y deberá contener una presentación, desarrollo y cierre. </a:t>
            </a:r>
          </a:p>
          <a:p>
            <a:pPr algn="just">
              <a:buAutoNum type="arabicPeriod"/>
            </a:pPr>
            <a:r>
              <a:rPr lang="es-AR" dirty="0"/>
              <a:t>Recursos materiales necesarios para la realización de la propuesta.</a:t>
            </a:r>
          </a:p>
          <a:p>
            <a:pPr algn="just">
              <a:buAutoNum type="arabicPeriod"/>
            </a:pPr>
            <a:r>
              <a:rPr lang="es-AR" dirty="0"/>
              <a:t>Realizar una evaluación de la propuesta implementada.</a:t>
            </a:r>
          </a:p>
          <a:p>
            <a:pPr algn="just">
              <a:buAutoNum type="arabicPeriod"/>
            </a:pPr>
            <a:r>
              <a:rPr lang="es-AR" dirty="0"/>
              <a:t>Bibliografía.</a:t>
            </a:r>
          </a:p>
          <a:p>
            <a:endParaRPr lang="es-AR" dirty="0"/>
          </a:p>
        </p:txBody>
      </p:sp>
      <p:pic>
        <p:nvPicPr>
          <p:cNvPr id="5" name="Imagen 4">
            <a:extLst>
              <a:ext uri="{FF2B5EF4-FFF2-40B4-BE49-F238E27FC236}">
                <a16:creationId xmlns:a16="http://schemas.microsoft.com/office/drawing/2014/main" id="{5ADCAAA7-1277-4C5E-862F-1D2244612BCD}"/>
              </a:ext>
            </a:extLst>
          </p:cNvPr>
          <p:cNvPicPr>
            <a:picLocks noChangeAspect="1"/>
          </p:cNvPicPr>
          <p:nvPr/>
        </p:nvPicPr>
        <p:blipFill>
          <a:blip r:embed="rId2"/>
          <a:stretch>
            <a:fillRect/>
          </a:stretch>
        </p:blipFill>
        <p:spPr>
          <a:xfrm>
            <a:off x="10733871" y="301390"/>
            <a:ext cx="1089804" cy="1089804"/>
          </a:xfrm>
          <a:prstGeom prst="rect">
            <a:avLst/>
          </a:prstGeom>
          <a:ln>
            <a:noFill/>
          </a:ln>
          <a:effectLst>
            <a:outerShdw blurRad="190500" algn="tl" rotWithShape="0">
              <a:srgbClr val="000000">
                <a:alpha val="70000"/>
              </a:srgbClr>
            </a:outerShdw>
          </a:effectLst>
        </p:spPr>
      </p:pic>
      <p:pic>
        <p:nvPicPr>
          <p:cNvPr id="6" name="Imagen 5">
            <a:extLst>
              <a:ext uri="{FF2B5EF4-FFF2-40B4-BE49-F238E27FC236}">
                <a16:creationId xmlns:a16="http://schemas.microsoft.com/office/drawing/2014/main" id="{83D207DB-E917-46D3-8D88-61AE05AE134E}"/>
              </a:ext>
            </a:extLst>
          </p:cNvPr>
          <p:cNvPicPr>
            <a:picLocks noChangeAspect="1"/>
          </p:cNvPicPr>
          <p:nvPr/>
        </p:nvPicPr>
        <p:blipFill>
          <a:blip r:embed="rId3"/>
          <a:stretch>
            <a:fillRect/>
          </a:stretch>
        </p:blipFill>
        <p:spPr>
          <a:xfrm>
            <a:off x="2849573" y="6139822"/>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46658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E64D220-C0A8-4920-9757-4D9CD1D95B56}"/>
              </a:ext>
            </a:extLst>
          </p:cNvPr>
          <p:cNvPicPr>
            <a:picLocks noChangeAspect="1"/>
          </p:cNvPicPr>
          <p:nvPr/>
        </p:nvPicPr>
        <p:blipFill>
          <a:blip r:embed="rId2"/>
          <a:stretch>
            <a:fillRect/>
          </a:stretch>
        </p:blipFill>
        <p:spPr>
          <a:xfrm>
            <a:off x="10733871" y="301390"/>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9C55C3E9-0218-4F1E-8C9C-4128BE444923}"/>
              </a:ext>
            </a:extLst>
          </p:cNvPr>
          <p:cNvPicPr>
            <a:picLocks noChangeAspect="1"/>
          </p:cNvPicPr>
          <p:nvPr/>
        </p:nvPicPr>
        <p:blipFill>
          <a:blip r:embed="rId3"/>
          <a:stretch>
            <a:fillRect/>
          </a:stretch>
        </p:blipFill>
        <p:spPr>
          <a:xfrm>
            <a:off x="2832053" y="5986827"/>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Marcador de contenido 6">
            <a:extLst>
              <a:ext uri="{FF2B5EF4-FFF2-40B4-BE49-F238E27FC236}">
                <a16:creationId xmlns:a16="http://schemas.microsoft.com/office/drawing/2014/main" id="{1992E588-D413-4147-B67B-8B3DB14F40CF}"/>
              </a:ext>
            </a:extLst>
          </p:cNvPr>
          <p:cNvSpPr>
            <a:spLocks noGrp="1"/>
          </p:cNvSpPr>
          <p:nvPr>
            <p:ph idx="1"/>
          </p:nvPr>
        </p:nvSpPr>
        <p:spPr>
          <a:xfrm>
            <a:off x="1845365" y="1156448"/>
            <a:ext cx="8508870" cy="4830380"/>
          </a:xfrm>
        </p:spPr>
        <p:txBody>
          <a:bodyPr>
            <a:normAutofit/>
          </a:bodyPr>
          <a:lstStyle/>
          <a:p>
            <a:pPr marL="0" indent="0" algn="ctr">
              <a:buNone/>
            </a:pPr>
            <a:r>
              <a:rPr lang="es-AR"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Consideraciones diferenciales en relación a la propuesta de trabajo final:</a:t>
            </a:r>
          </a:p>
          <a:p>
            <a:pPr marL="0" indent="0">
              <a:buNone/>
            </a:pPr>
            <a:endParaRPr lang="es-AR" dirty="0">
              <a:latin typeface="Arial" panose="020B0604020202020204" pitchFamily="34" charset="0"/>
              <a:cs typeface="Arial" panose="020B0604020202020204" pitchFamily="34" charset="0"/>
            </a:endParaRPr>
          </a:p>
          <a:p>
            <a:pPr marL="0" indent="0" algn="ctr">
              <a:buNone/>
            </a:pPr>
            <a:r>
              <a:rPr lang="es-AR" sz="2000" u="sng" dirty="0">
                <a:latin typeface="Arial" panose="020B0604020202020204" pitchFamily="34" charset="0"/>
                <a:cs typeface="Arial" panose="020B0604020202020204" pitchFamily="34" charset="0"/>
              </a:rPr>
              <a:t>Las personas que hayan cursado el Módulo 1.</a:t>
            </a:r>
          </a:p>
          <a:p>
            <a:pPr>
              <a:buFontTx/>
              <a:buChar char="-"/>
            </a:pPr>
            <a:r>
              <a:rPr lang="es-AR" dirty="0">
                <a:latin typeface="Arial" panose="020B0604020202020204" pitchFamily="34" charset="0"/>
                <a:cs typeface="Arial" panose="020B0604020202020204" pitchFamily="34" charset="0"/>
              </a:rPr>
              <a:t>Releer la devolución del trabajo presentado y, en base a los aportes y lo trabajado en el módulo 2, realizar los aportes, modificaciones y /o ampliación de la propuesta.</a:t>
            </a:r>
          </a:p>
          <a:p>
            <a:pPr marL="0" indent="0" algn="ctr">
              <a:buNone/>
            </a:pPr>
            <a:r>
              <a:rPr lang="es-AR" sz="2000" u="sng" dirty="0">
                <a:latin typeface="Arial" panose="020B0604020202020204" pitchFamily="34" charset="0"/>
                <a:cs typeface="Arial" panose="020B0604020202020204" pitchFamily="34" charset="0"/>
              </a:rPr>
              <a:t>La personas que hayan cursado </a:t>
            </a:r>
            <a:r>
              <a:rPr lang="es-AR" sz="2000"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UNICAMENTE</a:t>
            </a:r>
            <a:r>
              <a:rPr lang="es-AR" sz="2000" u="sng" dirty="0">
                <a:latin typeface="Arial" panose="020B0604020202020204" pitchFamily="34" charset="0"/>
                <a:cs typeface="Arial" panose="020B0604020202020204" pitchFamily="34" charset="0"/>
              </a:rPr>
              <a:t> el Módulo 2.</a:t>
            </a:r>
          </a:p>
          <a:p>
            <a:pPr marL="0" indent="0">
              <a:buNone/>
            </a:pPr>
            <a:r>
              <a:rPr lang="es-AR" dirty="0">
                <a:latin typeface="Arial" panose="020B0604020202020204" pitchFamily="34" charset="0"/>
                <a:cs typeface="Arial" panose="020B0604020202020204" pitchFamily="34" charset="0"/>
              </a:rPr>
              <a:t>- Retomar los elaborado de manera grupal en el encuentro del 22/11/22, y finalizar la elaboración de esa propuesta, teniendo en cuenta los ejes planteados anteriormente.</a:t>
            </a:r>
          </a:p>
        </p:txBody>
      </p:sp>
    </p:spTree>
    <p:extLst>
      <p:ext uri="{BB962C8B-B14F-4D97-AF65-F5344CB8AC3E}">
        <p14:creationId xmlns:p14="http://schemas.microsoft.com/office/powerpoint/2010/main" val="3864640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71BDD4D-5227-46B7-A694-FE4CDFDF8775}"/>
              </a:ext>
            </a:extLst>
          </p:cNvPr>
          <p:cNvSpPr>
            <a:spLocks noGrp="1"/>
          </p:cNvSpPr>
          <p:nvPr>
            <p:ph idx="1"/>
          </p:nvPr>
        </p:nvSpPr>
        <p:spPr>
          <a:xfrm>
            <a:off x="1638300" y="2199094"/>
            <a:ext cx="8915400" cy="2843552"/>
          </a:xfrm>
        </p:spPr>
        <p:txBody>
          <a:bodyPr/>
          <a:lstStyle/>
          <a:p>
            <a:pPr marL="0" indent="0" algn="ctr">
              <a:buNone/>
            </a:pPr>
            <a:r>
              <a:rPr lang="es-AR" sz="2000" u="sng" dirty="0"/>
              <a:t>Fecha de entrega límite</a:t>
            </a:r>
            <a:r>
              <a:rPr lang="es-AR" sz="2000" dirty="0"/>
              <a:t>: 16 de diciembre 2022.</a:t>
            </a:r>
          </a:p>
          <a:p>
            <a:pPr marL="0" indent="0" algn="ctr">
              <a:buNone/>
            </a:pPr>
            <a:r>
              <a:rPr lang="es-AR" sz="2000" u="sng" dirty="0"/>
              <a:t>Entrega únicamente a</a:t>
            </a:r>
            <a:r>
              <a:rPr lang="es-AR" sz="2000" dirty="0"/>
              <a:t>: </a:t>
            </a:r>
            <a:r>
              <a:rPr lang="es-AR" sz="2000" dirty="0">
                <a:hlinkClick r:id="rId2"/>
              </a:rPr>
              <a:t>huertasescolares@tdf.edu.ar</a:t>
            </a:r>
            <a:r>
              <a:rPr lang="es-AR" sz="2000" dirty="0"/>
              <a:t> </a:t>
            </a:r>
          </a:p>
          <a:p>
            <a:pPr marL="0" indent="0" algn="ctr">
              <a:buNone/>
            </a:pPr>
            <a:r>
              <a:rPr lang="es-AR" sz="2000" u="sng" dirty="0"/>
              <a:t>Asunto:</a:t>
            </a:r>
            <a:r>
              <a:rPr lang="es-AR" sz="2000" dirty="0"/>
              <a:t> Trabajo Final – Capacitación Ushuaia (Módulo 2)</a:t>
            </a:r>
          </a:p>
          <a:p>
            <a:pPr marL="0" indent="0" algn="ctr">
              <a:buNone/>
            </a:pPr>
            <a:endParaRPr lang="es-AR" dirty="0"/>
          </a:p>
          <a:p>
            <a:pPr marL="0" indent="0" algn="ctr">
              <a:buNone/>
            </a:pPr>
            <a:endParaRPr lang="es-AR" dirty="0"/>
          </a:p>
          <a:p>
            <a:pPr marL="0" indent="0" algn="ctr">
              <a:buNone/>
            </a:pPr>
            <a:r>
              <a:rPr lang="es-AR" sz="2400" b="1" dirty="0"/>
              <a:t>¡MUCHAS GRACIAS! </a:t>
            </a:r>
          </a:p>
        </p:txBody>
      </p:sp>
      <p:pic>
        <p:nvPicPr>
          <p:cNvPr id="4" name="Imagen 3">
            <a:extLst>
              <a:ext uri="{FF2B5EF4-FFF2-40B4-BE49-F238E27FC236}">
                <a16:creationId xmlns:a16="http://schemas.microsoft.com/office/drawing/2014/main" id="{DA73122F-EC2F-4014-921A-C298F7B32BF0}"/>
              </a:ext>
            </a:extLst>
          </p:cNvPr>
          <p:cNvPicPr>
            <a:picLocks noChangeAspect="1"/>
          </p:cNvPicPr>
          <p:nvPr/>
        </p:nvPicPr>
        <p:blipFill>
          <a:blip r:embed="rId3"/>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20BDEA17-F5B6-4D56-9B70-85FB68477CEC}"/>
              </a:ext>
            </a:extLst>
          </p:cNvPr>
          <p:cNvPicPr>
            <a:picLocks noChangeAspect="1"/>
          </p:cNvPicPr>
          <p:nvPr/>
        </p:nvPicPr>
        <p:blipFill>
          <a:blip r:embed="rId4"/>
          <a:stretch>
            <a:fillRect/>
          </a:stretch>
        </p:blipFill>
        <p:spPr>
          <a:xfrm>
            <a:off x="2832053" y="5970956"/>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51929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601864-F612-4E20-AFFA-3AA957187786}"/>
              </a:ext>
            </a:extLst>
          </p:cNvPr>
          <p:cNvSpPr>
            <a:spLocks noGrp="1"/>
          </p:cNvSpPr>
          <p:nvPr>
            <p:ph type="title"/>
          </p:nvPr>
        </p:nvSpPr>
        <p:spPr>
          <a:xfrm>
            <a:off x="2061882" y="747710"/>
            <a:ext cx="8068235" cy="1280890"/>
          </a:xfrm>
        </p:spPr>
        <p:txBody>
          <a:bodyPr>
            <a:noAutofit/>
          </a:bodyPr>
          <a:lstStyle/>
          <a:p>
            <a:pPr algn="ctr"/>
            <a:r>
              <a:rPr lang="es-AR" sz="2800" dirty="0">
                <a:effectLst>
                  <a:outerShdw blurRad="38100" dist="38100" dir="2700000" algn="tl">
                    <a:srgbClr val="000000">
                      <a:alpha val="43137"/>
                    </a:srgbClr>
                  </a:outerShdw>
                </a:effectLst>
              </a:rPr>
              <a:t>Explorar y descubrir como posibilidades de abordaje.</a:t>
            </a:r>
            <a:br>
              <a:rPr lang="es-AR" sz="2800" dirty="0">
                <a:effectLst>
                  <a:outerShdw blurRad="38100" dist="38100" dir="2700000" algn="tl">
                    <a:srgbClr val="000000">
                      <a:alpha val="43137"/>
                    </a:srgbClr>
                  </a:outerShdw>
                </a:effectLst>
              </a:rPr>
            </a:br>
            <a:endParaRPr lang="es-AR" sz="2800" dirty="0"/>
          </a:p>
        </p:txBody>
      </p:sp>
      <p:sp>
        <p:nvSpPr>
          <p:cNvPr id="3" name="Marcador de contenido 2">
            <a:extLst>
              <a:ext uri="{FF2B5EF4-FFF2-40B4-BE49-F238E27FC236}">
                <a16:creationId xmlns:a16="http://schemas.microsoft.com/office/drawing/2014/main" id="{71684ACB-75B9-4306-927E-5489C07B871F}"/>
              </a:ext>
            </a:extLst>
          </p:cNvPr>
          <p:cNvSpPr>
            <a:spLocks noGrp="1"/>
          </p:cNvSpPr>
          <p:nvPr>
            <p:ph idx="1"/>
          </p:nvPr>
        </p:nvSpPr>
        <p:spPr>
          <a:xfrm>
            <a:off x="1845365" y="2028600"/>
            <a:ext cx="8915400" cy="3777622"/>
          </a:xfrm>
        </p:spPr>
        <p:txBody>
          <a:bodyPr>
            <a:normAutofit fontScale="85000" lnSpcReduction="10000"/>
          </a:bodyPr>
          <a:lstStyle/>
          <a:p>
            <a:pPr algn="just">
              <a:lnSpc>
                <a:spcPct val="160000"/>
              </a:lnSpc>
            </a:pPr>
            <a:r>
              <a:rPr lang="es-ES" dirty="0"/>
              <a:t>Las </a:t>
            </a:r>
            <a:r>
              <a:rPr lang="es-ES" i="1" dirty="0"/>
              <a:t>estrategias para la exploración </a:t>
            </a:r>
            <a:r>
              <a:rPr lang="es-ES" dirty="0"/>
              <a:t>proponen que los y las estudiantes se sumerjan tanto en la indagación de los contenidos nuevos, como en los modos y las estrategias que utilizan para aprender esos contenidos. Para que no naufraguen en su intento de navegar por el vasto mundo del conocimiento, los docentes tienen que guiar sus procesos de búsqueda y no solo </a:t>
            </a:r>
            <a:r>
              <a:rPr lang="es-ES" i="1" dirty="0"/>
              <a:t>mandar a </a:t>
            </a:r>
            <a:r>
              <a:rPr lang="es-ES" dirty="0"/>
              <a:t>hacer una tarea. </a:t>
            </a:r>
          </a:p>
          <a:p>
            <a:r>
              <a:rPr lang="es-ES" dirty="0"/>
              <a:t>Para los y las estudiantes, explorar implica: </a:t>
            </a:r>
          </a:p>
          <a:p>
            <a:pPr marL="0" indent="0">
              <a:buNone/>
            </a:pPr>
            <a:r>
              <a:rPr lang="es-AR" dirty="0"/>
              <a:t>		1. Hacer preguntas. </a:t>
            </a:r>
          </a:p>
          <a:p>
            <a:pPr marL="0" indent="0">
              <a:buNone/>
            </a:pPr>
            <a:r>
              <a:rPr lang="es-AR" dirty="0"/>
              <a:t>		2. Formular hipótesis provisorias. </a:t>
            </a:r>
          </a:p>
          <a:p>
            <a:pPr marL="0" indent="0">
              <a:buNone/>
            </a:pPr>
            <a:r>
              <a:rPr lang="es-AR" dirty="0"/>
              <a:t>		3. Recopilar información. </a:t>
            </a:r>
          </a:p>
          <a:p>
            <a:pPr marL="0" indent="0">
              <a:buNone/>
            </a:pPr>
            <a:r>
              <a:rPr lang="es-AR" dirty="0"/>
              <a:t>		4. Construir conocimiento. </a:t>
            </a:r>
          </a:p>
          <a:p>
            <a:pPr marL="0" indent="0" algn="r">
              <a:buNone/>
            </a:pPr>
            <a:r>
              <a:rPr lang="es-AR" sz="1500" i="1" dirty="0"/>
              <a:t>Rebeca Anijovich</a:t>
            </a:r>
          </a:p>
          <a:p>
            <a:endParaRPr lang="es-AR" dirty="0"/>
          </a:p>
        </p:txBody>
      </p:sp>
      <p:pic>
        <p:nvPicPr>
          <p:cNvPr id="4" name="Imagen 3">
            <a:extLst>
              <a:ext uri="{FF2B5EF4-FFF2-40B4-BE49-F238E27FC236}">
                <a16:creationId xmlns:a16="http://schemas.microsoft.com/office/drawing/2014/main" id="{8C9AD8FF-0149-4F07-A488-38896FF98CF7}"/>
              </a:ext>
            </a:extLst>
          </p:cNvPr>
          <p:cNvPicPr>
            <a:picLocks noChangeAspect="1"/>
          </p:cNvPicPr>
          <p:nvPr/>
        </p:nvPicPr>
        <p:blipFill>
          <a:blip r:embed="rId2"/>
          <a:stretch>
            <a:fillRect/>
          </a:stretch>
        </p:blipFill>
        <p:spPr>
          <a:xfrm>
            <a:off x="10901383" y="234155"/>
            <a:ext cx="949186" cy="949186"/>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0572EED3-CD37-453A-9D72-BAC4B91C32F7}"/>
              </a:ext>
            </a:extLst>
          </p:cNvPr>
          <p:cNvPicPr>
            <a:picLocks noChangeAspect="1"/>
          </p:cNvPicPr>
          <p:nvPr/>
        </p:nvPicPr>
        <p:blipFill>
          <a:blip r:embed="rId3"/>
          <a:stretch>
            <a:fillRect/>
          </a:stretch>
        </p:blipFill>
        <p:spPr>
          <a:xfrm>
            <a:off x="2887052" y="6110290"/>
            <a:ext cx="6417894" cy="4860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321812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CB7743F-CC64-47E3-A98A-30F124B98C87}"/>
              </a:ext>
            </a:extLst>
          </p:cNvPr>
          <p:cNvSpPr>
            <a:spLocks noGrp="1"/>
          </p:cNvSpPr>
          <p:nvPr>
            <p:ph idx="1"/>
          </p:nvPr>
        </p:nvSpPr>
        <p:spPr>
          <a:xfrm>
            <a:off x="1876518" y="1223682"/>
            <a:ext cx="8915400" cy="4926949"/>
          </a:xfrm>
        </p:spPr>
        <p:txBody>
          <a:bodyPr>
            <a:normAutofit/>
          </a:bodyPr>
          <a:lstStyle/>
          <a:p>
            <a:pPr algn="just"/>
            <a:r>
              <a:rPr lang="es-AR" dirty="0"/>
              <a:t>1. </a:t>
            </a:r>
            <a:r>
              <a:rPr lang="es-ES" i="1" dirty="0"/>
              <a:t>Hacer preguntas </a:t>
            </a:r>
            <a:r>
              <a:rPr lang="es-ES" dirty="0"/>
              <a:t>significa </a:t>
            </a:r>
            <a:r>
              <a:rPr lang="es-ES" u="sng" dirty="0">
                <a:effectLst>
                  <a:outerShdw blurRad="38100" dist="38100" dir="2700000" algn="tl">
                    <a:srgbClr val="000000">
                      <a:alpha val="43137"/>
                    </a:srgbClr>
                  </a:outerShdw>
                </a:effectLst>
              </a:rPr>
              <a:t>'indagar</a:t>
            </a:r>
            <a:r>
              <a:rPr lang="es-ES" dirty="0"/>
              <a:t> aspectos del tema que despiertan en los alumnos curiosidad, interés, ganas de saber’. </a:t>
            </a:r>
            <a:endParaRPr lang="es-AR" dirty="0"/>
          </a:p>
          <a:p>
            <a:pPr algn="just"/>
            <a:r>
              <a:rPr lang="es-ES" dirty="0"/>
              <a:t>2. </a:t>
            </a:r>
            <a:r>
              <a:rPr lang="es-ES" i="1" dirty="0"/>
              <a:t>Formular hipótesis provisorias: </a:t>
            </a:r>
            <a:r>
              <a:rPr lang="es-ES" dirty="0"/>
              <a:t>con ellas, se exploran los conocimientos previos, y se establece la conexión con ellos. Se producen las primeras inferencias del tipo: "Creo que esto es...", o predicciones como "Si hacemos esto...". </a:t>
            </a:r>
            <a:endParaRPr lang="es-AR" dirty="0"/>
          </a:p>
          <a:p>
            <a:pPr algn="just"/>
            <a:r>
              <a:rPr lang="es-ES" dirty="0"/>
              <a:t>3. </a:t>
            </a:r>
            <a:r>
              <a:rPr lang="es-ES" i="1" dirty="0"/>
              <a:t>Recopilar información: </a:t>
            </a:r>
            <a:r>
              <a:rPr lang="es-ES" dirty="0"/>
              <a:t>lo que no equivale a lanzarse al vacío, en-tendiendo que el universo y el acceso a la información, en la actualidad, es infinito. Recopilar información significa 'planificar la búsqueda, seleccionar la información, clasificarla y, por último, organizarla’. </a:t>
            </a:r>
            <a:endParaRPr lang="es-AR" dirty="0"/>
          </a:p>
          <a:p>
            <a:pPr algn="just"/>
            <a:r>
              <a:rPr lang="es-ES" dirty="0"/>
              <a:t>4. </a:t>
            </a:r>
            <a:r>
              <a:rPr lang="es-ES" i="1" dirty="0"/>
              <a:t>Construir conocimiento: </a:t>
            </a:r>
            <a:r>
              <a:rPr lang="es-ES" dirty="0"/>
              <a:t>esta construcción se vincula con la posibilidad de lograr un cambio conceptual en las concepciones iniciales de nuestros alumnos. Esto es el pasaje del conocimiento cotidiano al conocimiento disciplinar. </a:t>
            </a:r>
          </a:p>
          <a:p>
            <a:pPr marL="0" indent="0" algn="r">
              <a:buNone/>
            </a:pPr>
            <a:r>
              <a:rPr lang="es-ES" sz="1400" i="1" dirty="0"/>
              <a:t>Rebeca Anijovich</a:t>
            </a:r>
          </a:p>
          <a:p>
            <a:endParaRPr lang="es-AR" dirty="0"/>
          </a:p>
        </p:txBody>
      </p:sp>
      <p:pic>
        <p:nvPicPr>
          <p:cNvPr id="5" name="Imagen 4">
            <a:extLst>
              <a:ext uri="{FF2B5EF4-FFF2-40B4-BE49-F238E27FC236}">
                <a16:creationId xmlns:a16="http://schemas.microsoft.com/office/drawing/2014/main" id="{AF597216-686F-4C35-A63B-0C15D29C734F}"/>
              </a:ext>
            </a:extLst>
          </p:cNvPr>
          <p:cNvPicPr>
            <a:picLocks noChangeAspect="1"/>
          </p:cNvPicPr>
          <p:nvPr/>
        </p:nvPicPr>
        <p:blipFill>
          <a:blip r:embed="rId2"/>
          <a:stretch>
            <a:fillRect/>
          </a:stretch>
        </p:blipFill>
        <p:spPr>
          <a:xfrm>
            <a:off x="10901383" y="234155"/>
            <a:ext cx="949186" cy="949186"/>
          </a:xfrm>
          <a:prstGeom prst="rect">
            <a:avLst/>
          </a:prstGeom>
          <a:ln>
            <a:noFill/>
          </a:ln>
          <a:effectLst>
            <a:outerShdw blurRad="190500" algn="tl" rotWithShape="0">
              <a:srgbClr val="000000">
                <a:alpha val="70000"/>
              </a:srgbClr>
            </a:outerShdw>
          </a:effectLst>
        </p:spPr>
      </p:pic>
      <p:pic>
        <p:nvPicPr>
          <p:cNvPr id="6" name="Imagen 5">
            <a:extLst>
              <a:ext uri="{FF2B5EF4-FFF2-40B4-BE49-F238E27FC236}">
                <a16:creationId xmlns:a16="http://schemas.microsoft.com/office/drawing/2014/main" id="{7BC48397-7C92-4DD6-8DEE-30438DF9691A}"/>
              </a:ext>
            </a:extLst>
          </p:cNvPr>
          <p:cNvPicPr>
            <a:picLocks noChangeAspect="1"/>
          </p:cNvPicPr>
          <p:nvPr/>
        </p:nvPicPr>
        <p:blipFill>
          <a:blip r:embed="rId3"/>
          <a:stretch>
            <a:fillRect/>
          </a:stretch>
        </p:blipFill>
        <p:spPr>
          <a:xfrm>
            <a:off x="2887053" y="6110290"/>
            <a:ext cx="6417894" cy="4860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97067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380136-C2BB-4E0D-AE9C-698925DDEFB7}"/>
              </a:ext>
            </a:extLst>
          </p:cNvPr>
          <p:cNvSpPr>
            <a:spLocks noGrp="1"/>
          </p:cNvSpPr>
          <p:nvPr>
            <p:ph type="title"/>
          </p:nvPr>
        </p:nvSpPr>
        <p:spPr>
          <a:xfrm>
            <a:off x="2070322" y="922583"/>
            <a:ext cx="8124381" cy="1280890"/>
          </a:xfrm>
        </p:spPr>
        <p:txBody>
          <a:bodyPr>
            <a:normAutofit/>
          </a:bodyPr>
          <a:lstStyle/>
          <a:p>
            <a:pPr algn="ctr"/>
            <a:r>
              <a:rPr lang="es-AR"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Construyendo una propuesta de trabajo áulico en forma grupal.</a:t>
            </a:r>
            <a:endParaRPr lang="es-AR" sz="32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24165FDE-F32A-46EE-B1BB-438CDF7136AA}"/>
              </a:ext>
            </a:extLst>
          </p:cNvPr>
          <p:cNvSpPr>
            <a:spLocks noGrp="1"/>
          </p:cNvSpPr>
          <p:nvPr>
            <p:ph idx="1"/>
          </p:nvPr>
        </p:nvSpPr>
        <p:spPr>
          <a:xfrm>
            <a:off x="3180883" y="2554941"/>
            <a:ext cx="5903259" cy="3380476"/>
          </a:xfrm>
        </p:spPr>
        <p:txBody>
          <a:bodyPr>
            <a:normAutofit fontScale="92500" lnSpcReduction="10000"/>
          </a:bodyPr>
          <a:lstStyle/>
          <a:p>
            <a:r>
              <a:rPr lang="es-AR" sz="2400" u="sng" dirty="0">
                <a:latin typeface="Arial" panose="020B0604020202020204" pitchFamily="34" charset="0"/>
                <a:cs typeface="Arial" panose="020B0604020202020204" pitchFamily="34" charset="0"/>
              </a:rPr>
              <a:t>Enfoque:</a:t>
            </a:r>
            <a:r>
              <a:rPr lang="es-AR" sz="2400" dirty="0">
                <a:latin typeface="Arial" panose="020B0604020202020204" pitchFamily="34" charset="0"/>
                <a:cs typeface="Arial" panose="020B0604020202020204" pitchFamily="34" charset="0"/>
              </a:rPr>
              <a:t> explorar y descubrir.</a:t>
            </a:r>
          </a:p>
          <a:p>
            <a:endParaRPr lang="es-AR" sz="2400" dirty="0">
              <a:latin typeface="Arial" panose="020B0604020202020204" pitchFamily="34" charset="0"/>
              <a:cs typeface="Arial" panose="020B0604020202020204" pitchFamily="34" charset="0"/>
            </a:endParaRPr>
          </a:p>
          <a:p>
            <a:r>
              <a:rPr lang="es-AR" sz="2400" u="sng" dirty="0">
                <a:latin typeface="Arial" panose="020B0604020202020204" pitchFamily="34" charset="0"/>
                <a:cs typeface="Arial" panose="020B0604020202020204" pitchFamily="34" charset="0"/>
              </a:rPr>
              <a:t>Nivel, ciclo y año</a:t>
            </a:r>
            <a:r>
              <a:rPr lang="es-AR" sz="2400" dirty="0">
                <a:latin typeface="Arial" panose="020B0604020202020204" pitchFamily="34" charset="0"/>
                <a:cs typeface="Arial" panose="020B0604020202020204" pitchFamily="34" charset="0"/>
              </a:rPr>
              <a:t>: </a:t>
            </a:r>
          </a:p>
          <a:p>
            <a:endParaRPr lang="es-AR" sz="2400" dirty="0">
              <a:latin typeface="Arial" panose="020B0604020202020204" pitchFamily="34" charset="0"/>
              <a:cs typeface="Arial" panose="020B0604020202020204" pitchFamily="34" charset="0"/>
            </a:endParaRPr>
          </a:p>
          <a:p>
            <a:r>
              <a:rPr lang="es-AR" sz="2400" u="sng" dirty="0">
                <a:latin typeface="Arial" panose="020B0604020202020204" pitchFamily="34" charset="0"/>
                <a:cs typeface="Arial" panose="020B0604020202020204" pitchFamily="34" charset="0"/>
              </a:rPr>
              <a:t>Mirada desde las competencias:</a:t>
            </a:r>
            <a:r>
              <a:rPr lang="es-AR" sz="2400" dirty="0">
                <a:latin typeface="Arial" panose="020B0604020202020204" pitchFamily="34" charset="0"/>
                <a:cs typeface="Arial" panose="020B0604020202020204" pitchFamily="34" charset="0"/>
              </a:rPr>
              <a:t> </a:t>
            </a:r>
          </a:p>
          <a:p>
            <a:pPr marL="0" indent="0">
              <a:buNone/>
            </a:pPr>
            <a:endParaRPr lang="es-AR" sz="2400" dirty="0">
              <a:latin typeface="Arial" panose="020B0604020202020204" pitchFamily="34" charset="0"/>
              <a:cs typeface="Arial" panose="020B0604020202020204" pitchFamily="34" charset="0"/>
            </a:endParaRPr>
          </a:p>
          <a:p>
            <a:r>
              <a:rPr lang="es-AR" sz="2400" u="sng" dirty="0">
                <a:latin typeface="Arial" panose="020B0604020202020204" pitchFamily="34" charset="0"/>
                <a:cs typeface="Arial" panose="020B0604020202020204" pitchFamily="34" charset="0"/>
              </a:rPr>
              <a:t>Grupo de estudiantes (caracterizar)</a:t>
            </a:r>
            <a:r>
              <a:rPr lang="es-AR" sz="2400" dirty="0">
                <a:latin typeface="Arial" panose="020B0604020202020204" pitchFamily="34" charset="0"/>
                <a:cs typeface="Arial" panose="020B0604020202020204" pitchFamily="34" charset="0"/>
              </a:rPr>
              <a:t>:</a:t>
            </a:r>
          </a:p>
          <a:p>
            <a:pPr marL="0" indent="0">
              <a:buNone/>
            </a:pPr>
            <a:r>
              <a:rPr lang="es-AR" dirty="0"/>
              <a:t> </a:t>
            </a:r>
          </a:p>
        </p:txBody>
      </p:sp>
      <p:pic>
        <p:nvPicPr>
          <p:cNvPr id="4" name="Imagen 3">
            <a:extLst>
              <a:ext uri="{FF2B5EF4-FFF2-40B4-BE49-F238E27FC236}">
                <a16:creationId xmlns:a16="http://schemas.microsoft.com/office/drawing/2014/main" id="{2216F1AA-4237-4D1D-8C7A-8AE4E3D97895}"/>
              </a:ext>
            </a:extLst>
          </p:cNvPr>
          <p:cNvPicPr>
            <a:picLocks noChangeAspect="1"/>
          </p:cNvPicPr>
          <p:nvPr/>
        </p:nvPicPr>
        <p:blipFill>
          <a:blip r:embed="rId2"/>
          <a:stretch>
            <a:fillRect/>
          </a:stretch>
        </p:blipFill>
        <p:spPr>
          <a:xfrm>
            <a:off x="10901383" y="234155"/>
            <a:ext cx="949186" cy="949186"/>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1D75ABC9-E694-40B1-841E-2DB439BDA500}"/>
              </a:ext>
            </a:extLst>
          </p:cNvPr>
          <p:cNvPicPr>
            <a:picLocks noChangeAspect="1"/>
          </p:cNvPicPr>
          <p:nvPr/>
        </p:nvPicPr>
        <p:blipFill>
          <a:blip r:embed="rId3"/>
          <a:stretch>
            <a:fillRect/>
          </a:stretch>
        </p:blipFill>
        <p:spPr>
          <a:xfrm>
            <a:off x="2887053" y="6110290"/>
            <a:ext cx="6417894" cy="4860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73881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5C0BAAC-9DF5-4EB7-B899-9E177CD7AF14}"/>
              </a:ext>
            </a:extLst>
          </p:cNvPr>
          <p:cNvSpPr>
            <a:spLocks noGrp="1"/>
          </p:cNvSpPr>
          <p:nvPr>
            <p:ph idx="1"/>
          </p:nvPr>
        </p:nvSpPr>
        <p:spPr>
          <a:xfrm>
            <a:off x="2505496" y="1294530"/>
            <a:ext cx="7254034" cy="4268940"/>
          </a:xfrm>
        </p:spPr>
        <p:txBody>
          <a:bodyPr>
            <a:normAutofit fontScale="92500" lnSpcReduction="20000"/>
          </a:bodyPr>
          <a:lstStyle/>
          <a:p>
            <a:pPr>
              <a:lnSpc>
                <a:spcPct val="120000"/>
              </a:lnSpc>
            </a:pPr>
            <a:r>
              <a:rPr lang="es-AR" sz="2400" u="sng" dirty="0">
                <a:latin typeface="Arial" panose="020B0604020202020204" pitchFamily="34" charset="0"/>
                <a:cs typeface="Arial" panose="020B0604020202020204" pitchFamily="34" charset="0"/>
              </a:rPr>
              <a:t>Temas (módulo 2):</a:t>
            </a:r>
            <a:r>
              <a:rPr lang="es-AR" sz="2400" dirty="0">
                <a:latin typeface="Arial" panose="020B0604020202020204" pitchFamily="34" charset="0"/>
                <a:cs typeface="Arial" panose="020B0604020202020204" pitchFamily="34" charset="0"/>
              </a:rPr>
              <a:t> diseño de la huerta escolar, semillas y autoproducción de semillas, aromáticas, sus beneficios y su rol en el huerto.</a:t>
            </a:r>
          </a:p>
          <a:p>
            <a:endParaRPr lang="es-AR" sz="2400" u="sng" dirty="0">
              <a:latin typeface="Arial" panose="020B0604020202020204" pitchFamily="34" charset="0"/>
              <a:cs typeface="Arial" panose="020B0604020202020204" pitchFamily="34" charset="0"/>
            </a:endParaRPr>
          </a:p>
          <a:p>
            <a:r>
              <a:rPr lang="es-AR" sz="2400" u="sng" dirty="0">
                <a:latin typeface="Arial" panose="020B0604020202020204" pitchFamily="34" charset="0"/>
                <a:cs typeface="Arial" panose="020B0604020202020204" pitchFamily="34" charset="0"/>
              </a:rPr>
              <a:t>Contenidos curriculares: </a:t>
            </a:r>
          </a:p>
          <a:p>
            <a:endParaRPr lang="es-AR" sz="2400" dirty="0">
              <a:latin typeface="Arial" panose="020B0604020202020204" pitchFamily="34" charset="0"/>
              <a:cs typeface="Arial" panose="020B0604020202020204" pitchFamily="34" charset="0"/>
            </a:endParaRPr>
          </a:p>
          <a:p>
            <a:r>
              <a:rPr lang="es-AR" sz="2400" u="sng" dirty="0">
                <a:latin typeface="Arial" panose="020B0604020202020204" pitchFamily="34" charset="0"/>
                <a:cs typeface="Arial" panose="020B0604020202020204" pitchFamily="34" charset="0"/>
              </a:rPr>
              <a:t>Área/s de conocimiento implicada/s:</a:t>
            </a:r>
          </a:p>
          <a:p>
            <a:endParaRPr lang="es-AR" sz="2400" u="sng" dirty="0">
              <a:latin typeface="Arial" panose="020B0604020202020204" pitchFamily="34" charset="0"/>
              <a:cs typeface="Arial" panose="020B0604020202020204" pitchFamily="34" charset="0"/>
            </a:endParaRPr>
          </a:p>
          <a:p>
            <a:r>
              <a:rPr lang="es-AR" sz="2400" u="sng" dirty="0">
                <a:latin typeface="Arial" panose="020B0604020202020204" pitchFamily="34" charset="0"/>
                <a:cs typeface="Arial" panose="020B0604020202020204" pitchFamily="34" charset="0"/>
              </a:rPr>
              <a:t>Propósitos de enseñanza:</a:t>
            </a:r>
          </a:p>
          <a:p>
            <a:pPr marL="0" indent="0">
              <a:buNone/>
            </a:pPr>
            <a:endParaRPr lang="es-AR" sz="2400" u="sng" dirty="0">
              <a:latin typeface="Arial" panose="020B0604020202020204" pitchFamily="34" charset="0"/>
              <a:cs typeface="Arial" panose="020B0604020202020204" pitchFamily="34" charset="0"/>
            </a:endParaRPr>
          </a:p>
          <a:p>
            <a:r>
              <a:rPr lang="es-AR" sz="2400" u="sng" dirty="0">
                <a:latin typeface="Arial" panose="020B0604020202020204" pitchFamily="34" charset="0"/>
                <a:cs typeface="Arial" panose="020B0604020202020204" pitchFamily="34" charset="0"/>
              </a:rPr>
              <a:t>Objetivos de aprendizaje:</a:t>
            </a:r>
            <a:endParaRPr lang="es-AR" sz="2400"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08B7F677-C887-4BE3-BD28-F29F0482F754}"/>
              </a:ext>
            </a:extLst>
          </p:cNvPr>
          <p:cNvPicPr>
            <a:picLocks noChangeAspect="1"/>
          </p:cNvPicPr>
          <p:nvPr/>
        </p:nvPicPr>
        <p:blipFill>
          <a:blip r:embed="rId2"/>
          <a:stretch>
            <a:fillRect/>
          </a:stretch>
        </p:blipFill>
        <p:spPr>
          <a:xfrm>
            <a:off x="10901383" y="234155"/>
            <a:ext cx="949186" cy="949186"/>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37E8EDA8-F7E3-4380-95A1-75DF1CB85620}"/>
              </a:ext>
            </a:extLst>
          </p:cNvPr>
          <p:cNvPicPr>
            <a:picLocks noChangeAspect="1"/>
          </p:cNvPicPr>
          <p:nvPr/>
        </p:nvPicPr>
        <p:blipFill>
          <a:blip r:embed="rId3"/>
          <a:stretch>
            <a:fillRect/>
          </a:stretch>
        </p:blipFill>
        <p:spPr>
          <a:xfrm>
            <a:off x="2887053" y="6110290"/>
            <a:ext cx="6417894" cy="4860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55469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4608BA-4005-45B7-A3DF-9AA2C437BDD1}"/>
              </a:ext>
            </a:extLst>
          </p:cNvPr>
          <p:cNvSpPr>
            <a:spLocks noGrp="1"/>
          </p:cNvSpPr>
          <p:nvPr>
            <p:ph type="title"/>
          </p:nvPr>
        </p:nvSpPr>
        <p:spPr>
          <a:xfrm>
            <a:off x="2917487" y="997854"/>
            <a:ext cx="6430051" cy="1107412"/>
          </a:xfrm>
        </p:spPr>
        <p:txBody>
          <a:bodyPr>
            <a:normAutofit fontScale="90000"/>
          </a:bodyPr>
          <a:lstStyle/>
          <a:p>
            <a:pPr algn="ctr"/>
            <a: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Iniciando la secuenciación de la actividad.</a:t>
            </a:r>
            <a:br>
              <a:rPr lang="es-AR" dirty="0"/>
            </a:br>
            <a:endParaRPr lang="es-AR" dirty="0"/>
          </a:p>
        </p:txBody>
      </p:sp>
      <p:sp>
        <p:nvSpPr>
          <p:cNvPr id="3" name="Marcador de contenido 2">
            <a:extLst>
              <a:ext uri="{FF2B5EF4-FFF2-40B4-BE49-F238E27FC236}">
                <a16:creationId xmlns:a16="http://schemas.microsoft.com/office/drawing/2014/main" id="{F9DE9C5D-13DF-488E-BE96-9E70376939A2}"/>
              </a:ext>
            </a:extLst>
          </p:cNvPr>
          <p:cNvSpPr>
            <a:spLocks noGrp="1"/>
          </p:cNvSpPr>
          <p:nvPr>
            <p:ph idx="1"/>
          </p:nvPr>
        </p:nvSpPr>
        <p:spPr>
          <a:xfrm>
            <a:off x="1674813" y="2232212"/>
            <a:ext cx="8915400" cy="3509682"/>
          </a:xfrm>
        </p:spPr>
        <p:txBody>
          <a:bodyPr/>
          <a:lstStyle/>
          <a:p>
            <a:pPr algn="just"/>
            <a:r>
              <a:rPr lang="es-AR" b="1" dirty="0"/>
              <a:t>Momento de indagación</a:t>
            </a:r>
            <a:r>
              <a:rPr lang="es-AR" dirty="0"/>
              <a:t> como instancia de despertar la curiosidad: pensar en estrategias que no solo se refugien en “la pregunta” como única manera de abordar este aspecto.</a:t>
            </a:r>
          </a:p>
          <a:p>
            <a:pPr algn="just"/>
            <a:r>
              <a:rPr lang="es-AR" b="1" dirty="0"/>
              <a:t>Formulación de hipótesis provisorias</a:t>
            </a:r>
            <a:r>
              <a:rPr lang="es-AR" dirty="0"/>
              <a:t>. ¿De qué modo se podrían movilizar en el otro las primeras inferencias en torno al tema?</a:t>
            </a:r>
          </a:p>
          <a:p>
            <a:pPr algn="just"/>
            <a:r>
              <a:rPr lang="es-AR" b="1" dirty="0"/>
              <a:t>Recopilación de información</a:t>
            </a:r>
            <a:r>
              <a:rPr lang="es-AR" dirty="0"/>
              <a:t>. Detallar qué fuentes se emplearán y de qué modo se socializará esa información.</a:t>
            </a:r>
          </a:p>
          <a:p>
            <a:pPr algn="just"/>
            <a:r>
              <a:rPr lang="es-AR" b="1" dirty="0"/>
              <a:t>Construcción de conocimient</a:t>
            </a:r>
            <a:r>
              <a:rPr lang="es-AR" dirty="0"/>
              <a:t>o: ¿cómo se abordará esta instancia de forma teórico – práctica?</a:t>
            </a:r>
          </a:p>
        </p:txBody>
      </p:sp>
      <p:pic>
        <p:nvPicPr>
          <p:cNvPr id="4" name="Imagen 3">
            <a:extLst>
              <a:ext uri="{FF2B5EF4-FFF2-40B4-BE49-F238E27FC236}">
                <a16:creationId xmlns:a16="http://schemas.microsoft.com/office/drawing/2014/main" id="{38744635-AAA2-4794-97F7-47FD710ECFD1}"/>
              </a:ext>
            </a:extLst>
          </p:cNvPr>
          <p:cNvPicPr>
            <a:picLocks noChangeAspect="1"/>
          </p:cNvPicPr>
          <p:nvPr/>
        </p:nvPicPr>
        <p:blipFill>
          <a:blip r:embed="rId2"/>
          <a:stretch>
            <a:fillRect/>
          </a:stretch>
        </p:blipFill>
        <p:spPr>
          <a:xfrm>
            <a:off x="10901383" y="234155"/>
            <a:ext cx="949186" cy="949186"/>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F6AD88C7-BA49-405C-BD99-46C6374C4E99}"/>
              </a:ext>
            </a:extLst>
          </p:cNvPr>
          <p:cNvPicPr>
            <a:picLocks noChangeAspect="1"/>
          </p:cNvPicPr>
          <p:nvPr/>
        </p:nvPicPr>
        <p:blipFill>
          <a:blip r:embed="rId3"/>
          <a:stretch>
            <a:fillRect/>
          </a:stretch>
        </p:blipFill>
        <p:spPr>
          <a:xfrm>
            <a:off x="2887053" y="6110290"/>
            <a:ext cx="6417894" cy="48603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9164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A02101-B974-4B8A-A9B7-CCDAD2DE12F6}"/>
              </a:ext>
            </a:extLst>
          </p:cNvPr>
          <p:cNvSpPr>
            <a:spLocks noGrp="1"/>
          </p:cNvSpPr>
          <p:nvPr>
            <p:ph type="title"/>
          </p:nvPr>
        </p:nvSpPr>
        <p:spPr>
          <a:xfrm>
            <a:off x="2943343" y="1399803"/>
            <a:ext cx="6416604" cy="699849"/>
          </a:xfrm>
        </p:spPr>
        <p:txBody>
          <a:bodyPr/>
          <a:lstStyle/>
          <a:p>
            <a:r>
              <a:rPr lang="es-A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Descripción de la actividad</a:t>
            </a:r>
          </a:p>
        </p:txBody>
      </p:sp>
      <p:sp>
        <p:nvSpPr>
          <p:cNvPr id="3" name="Marcador de contenido 2">
            <a:extLst>
              <a:ext uri="{FF2B5EF4-FFF2-40B4-BE49-F238E27FC236}">
                <a16:creationId xmlns:a16="http://schemas.microsoft.com/office/drawing/2014/main" id="{3B538414-73F3-424C-84E6-3518BFF99C8C}"/>
              </a:ext>
            </a:extLst>
          </p:cNvPr>
          <p:cNvSpPr>
            <a:spLocks noGrp="1"/>
          </p:cNvSpPr>
          <p:nvPr>
            <p:ph idx="1"/>
          </p:nvPr>
        </p:nvSpPr>
        <p:spPr>
          <a:xfrm>
            <a:off x="2589212" y="2912221"/>
            <a:ext cx="6770735" cy="2545976"/>
          </a:xfrm>
        </p:spPr>
        <p:txBody>
          <a:bodyPr>
            <a:normAutofit/>
          </a:bodyPr>
          <a:lstStyle/>
          <a:p>
            <a:pPr marL="0" indent="0" algn="just">
              <a:buNone/>
            </a:pPr>
            <a:r>
              <a:rPr lang="es-AR" sz="2400" dirty="0">
                <a:latin typeface="Arial" panose="020B0604020202020204" pitchFamily="34" charset="0"/>
                <a:cs typeface="Arial" panose="020B0604020202020204" pitchFamily="34" charset="0"/>
              </a:rPr>
              <a:t>Describir de qué modo se llevará adelante la actividad establecida. Es necesario que pueda tenerse presente la organización de los diferentes momentos de una clase, para poder dar cuenta de una secuenciación.</a:t>
            </a:r>
          </a:p>
        </p:txBody>
      </p:sp>
      <p:pic>
        <p:nvPicPr>
          <p:cNvPr id="4" name="Imagen 3">
            <a:extLst>
              <a:ext uri="{FF2B5EF4-FFF2-40B4-BE49-F238E27FC236}">
                <a16:creationId xmlns:a16="http://schemas.microsoft.com/office/drawing/2014/main" id="{FC1D2309-6FC3-4A96-808A-CA76BC93B346}"/>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BC66B413-2D62-4D87-8FEF-779EC4C84857}"/>
              </a:ext>
            </a:extLst>
          </p:cNvPr>
          <p:cNvPicPr>
            <a:picLocks noChangeAspect="1"/>
          </p:cNvPicPr>
          <p:nvPr/>
        </p:nvPicPr>
        <p:blipFill>
          <a:blip r:embed="rId3"/>
          <a:stretch>
            <a:fillRect/>
          </a:stretch>
        </p:blipFill>
        <p:spPr>
          <a:xfrm>
            <a:off x="2832053" y="5728909"/>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5587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7D666E-94F1-405F-A7B4-A2A33BC69B32}"/>
              </a:ext>
            </a:extLst>
          </p:cNvPr>
          <p:cNvSpPr>
            <a:spLocks noGrp="1"/>
          </p:cNvSpPr>
          <p:nvPr>
            <p:ph type="title"/>
          </p:nvPr>
        </p:nvSpPr>
        <p:spPr>
          <a:xfrm>
            <a:off x="2897316" y="779057"/>
            <a:ext cx="6470393" cy="841619"/>
          </a:xfrm>
        </p:spPr>
        <p:txBody>
          <a:bodyPr/>
          <a:lstStyle/>
          <a:p>
            <a:r>
              <a:rPr lang="es-AR" dirty="0">
                <a:effectLst>
                  <a:outerShdw blurRad="38100" dist="38100" dir="2700000" algn="tl">
                    <a:srgbClr val="000000">
                      <a:alpha val="43137"/>
                    </a:srgbClr>
                  </a:outerShdw>
                </a:effectLst>
              </a:rPr>
              <a:t>Evaluación de la propuesta</a:t>
            </a:r>
            <a:r>
              <a:rPr lang="es-AR" dirty="0"/>
              <a:t>.</a:t>
            </a:r>
          </a:p>
        </p:txBody>
      </p:sp>
      <p:sp>
        <p:nvSpPr>
          <p:cNvPr id="3" name="Marcador de contenido 2">
            <a:extLst>
              <a:ext uri="{FF2B5EF4-FFF2-40B4-BE49-F238E27FC236}">
                <a16:creationId xmlns:a16="http://schemas.microsoft.com/office/drawing/2014/main" id="{3BA30010-151F-4BD5-8D49-C73E682FEFAC}"/>
              </a:ext>
            </a:extLst>
          </p:cNvPr>
          <p:cNvSpPr>
            <a:spLocks noGrp="1"/>
          </p:cNvSpPr>
          <p:nvPr>
            <p:ph idx="1"/>
          </p:nvPr>
        </p:nvSpPr>
        <p:spPr>
          <a:xfrm>
            <a:off x="1674812" y="1785981"/>
            <a:ext cx="8915400" cy="3942928"/>
          </a:xfrm>
        </p:spPr>
        <p:txBody>
          <a:bodyPr>
            <a:normAutofit lnSpcReduction="10000"/>
          </a:bodyPr>
          <a:lstStyle/>
          <a:p>
            <a:pPr marL="0" indent="0" algn="just">
              <a:buNone/>
            </a:pPr>
            <a:r>
              <a:rPr lang="es-AR" dirty="0"/>
              <a:t>La evaluación de la propuesta, siempre se encuentra en correlación con los propósitos de enseñanza y objetivos de aprendizaje que nos hemos planteado. Aquí existen diversas estrategias para realizar este abordaje, pero proponemos aquí, que puedan plantear interrogantes que a priori, interpelen su propuesta.</a:t>
            </a:r>
          </a:p>
          <a:p>
            <a:pPr marL="0" indent="0" algn="just">
              <a:buNone/>
            </a:pPr>
            <a:endParaRPr lang="es-AR" dirty="0"/>
          </a:p>
          <a:p>
            <a:pPr marL="0" indent="0" algn="ctr">
              <a:buNone/>
            </a:pPr>
            <a:r>
              <a:rPr lang="es-AR" u="sng" dirty="0"/>
              <a:t>Por ejemplo</a:t>
            </a:r>
            <a:r>
              <a:rPr lang="es-AR" dirty="0"/>
              <a:t>: </a:t>
            </a:r>
            <a:r>
              <a:rPr lang="es-AR" dirty="0">
                <a:effectLst>
                  <a:outerShdw blurRad="38100" dist="38100" dir="2700000" algn="tl">
                    <a:srgbClr val="000000">
                      <a:alpha val="43137"/>
                    </a:srgbClr>
                  </a:outerShdw>
                </a:effectLst>
              </a:rPr>
              <a:t>A lo largo de la secuencia ¿pudieron todas y todos los estudiantes tener contacto con las diferentes etapas/ ejes de la propuesta?</a:t>
            </a:r>
          </a:p>
          <a:p>
            <a:pPr marL="0" indent="0" algn="just">
              <a:buNone/>
            </a:pPr>
            <a:endParaRPr lang="es-AR" dirty="0"/>
          </a:p>
          <a:p>
            <a:pPr marL="0" indent="0" algn="just">
              <a:buNone/>
            </a:pPr>
            <a:r>
              <a:rPr lang="es-AR" dirty="0"/>
              <a:t>Estos interrogantes operan como disparadores para poder volver sobre aquello que hemos planificado, y potenciar/ modificar aquellos aspectos que hemos encontrado que podrían complejizar y dar más significado nuestra actividad/ secuencia/ propuesta.</a:t>
            </a:r>
          </a:p>
        </p:txBody>
      </p:sp>
      <p:pic>
        <p:nvPicPr>
          <p:cNvPr id="4" name="Imagen 3">
            <a:extLst>
              <a:ext uri="{FF2B5EF4-FFF2-40B4-BE49-F238E27FC236}">
                <a16:creationId xmlns:a16="http://schemas.microsoft.com/office/drawing/2014/main" id="{9811E734-B52B-4D7D-91D3-299BC3EC0855}"/>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1BD283C8-E89F-4C5B-929D-A6E0B5056583}"/>
              </a:ext>
            </a:extLst>
          </p:cNvPr>
          <p:cNvPicPr>
            <a:picLocks noChangeAspect="1"/>
          </p:cNvPicPr>
          <p:nvPr/>
        </p:nvPicPr>
        <p:blipFill>
          <a:blip r:embed="rId3"/>
          <a:stretch>
            <a:fillRect/>
          </a:stretch>
        </p:blipFill>
        <p:spPr>
          <a:xfrm>
            <a:off x="2832053" y="5728909"/>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76313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D6CE30-BB3D-42A6-BEDC-786F7DDE9B55}"/>
              </a:ext>
            </a:extLst>
          </p:cNvPr>
          <p:cNvSpPr>
            <a:spLocks noGrp="1"/>
          </p:cNvSpPr>
          <p:nvPr>
            <p:ph type="title"/>
          </p:nvPr>
        </p:nvSpPr>
        <p:spPr>
          <a:xfrm>
            <a:off x="2325816" y="960333"/>
            <a:ext cx="7613393" cy="699849"/>
          </a:xfrm>
        </p:spPr>
        <p:txBody>
          <a:bodyPr/>
          <a:lstStyle/>
          <a:p>
            <a:r>
              <a:rPr lang="es-AR" b="1" dirty="0"/>
              <a:t>Propuesta de actividad de cierre</a:t>
            </a:r>
          </a:p>
        </p:txBody>
      </p:sp>
      <p:sp>
        <p:nvSpPr>
          <p:cNvPr id="3" name="Marcador de contenido 2">
            <a:extLst>
              <a:ext uri="{FF2B5EF4-FFF2-40B4-BE49-F238E27FC236}">
                <a16:creationId xmlns:a16="http://schemas.microsoft.com/office/drawing/2014/main" id="{CDBF7687-083E-454B-8068-F2183E99AC78}"/>
              </a:ext>
            </a:extLst>
          </p:cNvPr>
          <p:cNvSpPr>
            <a:spLocks noGrp="1"/>
          </p:cNvSpPr>
          <p:nvPr>
            <p:ph idx="1"/>
          </p:nvPr>
        </p:nvSpPr>
        <p:spPr>
          <a:xfrm>
            <a:off x="1876518" y="2052918"/>
            <a:ext cx="8915400" cy="3777622"/>
          </a:xfrm>
        </p:spPr>
        <p:txBody>
          <a:bodyPr>
            <a:normAutofit/>
          </a:bodyPr>
          <a:lstStyle/>
          <a:p>
            <a:pPr marL="0" indent="0" algn="ctr">
              <a:buNone/>
            </a:pPr>
            <a:r>
              <a:rPr lang="es-AR" sz="2400" u="sng" dirty="0">
                <a:effectLst>
                  <a:outerShdw blurRad="38100" dist="38100" dir="2700000" algn="tl">
                    <a:srgbClr val="000000">
                      <a:alpha val="43137"/>
                    </a:srgbClr>
                  </a:outerShdw>
                </a:effectLst>
              </a:rPr>
              <a:t>Actividad individual.</a:t>
            </a:r>
          </a:p>
          <a:p>
            <a:pPr marL="0" indent="0" algn="ctr">
              <a:buNone/>
            </a:pPr>
            <a:endParaRPr lang="es-AR" sz="2400" u="sng" dirty="0">
              <a:effectLst>
                <a:outerShdw blurRad="38100" dist="38100" dir="2700000" algn="tl">
                  <a:srgbClr val="000000">
                    <a:alpha val="43137"/>
                  </a:srgbClr>
                </a:outerShdw>
              </a:effectLst>
            </a:endParaRPr>
          </a:p>
          <a:p>
            <a:pPr marL="0" indent="0" algn="ctr">
              <a:buNone/>
            </a:pPr>
            <a:r>
              <a:rPr lang="es-AR" sz="2000" u="sng" dirty="0"/>
              <a:t>Fecha de entrega</a:t>
            </a:r>
            <a:r>
              <a:rPr lang="es-AR" sz="2000" dirty="0"/>
              <a:t>: 16 de diciembre de 2022.</a:t>
            </a:r>
          </a:p>
          <a:p>
            <a:pPr marL="0" indent="0" algn="ctr">
              <a:buNone/>
            </a:pPr>
            <a:r>
              <a:rPr lang="es-AR" sz="2000" u="sng" dirty="0"/>
              <a:t>Datos que se deben consignar en la portada</a:t>
            </a:r>
            <a:r>
              <a:rPr lang="es-AR" sz="2000" dirty="0"/>
              <a:t>: nombre y apellido, DNI, cargo, institución/es en las que trabaja, correo electrónico laboral.</a:t>
            </a:r>
          </a:p>
          <a:p>
            <a:pPr marL="0" indent="0" algn="ctr">
              <a:buNone/>
            </a:pPr>
            <a:r>
              <a:rPr lang="es-AR" sz="2000" u="sng" dirty="0"/>
              <a:t>Especificaciones técnicas</a:t>
            </a:r>
            <a:r>
              <a:rPr lang="es-AR" sz="2000" dirty="0"/>
              <a:t>: letra Arial 10, interlineado 1,5, formato del documento </a:t>
            </a:r>
            <a:r>
              <a:rPr lang="es-AR" sz="2000" u="sng" dirty="0">
                <a:effectLst>
                  <a:outerShdw blurRad="38100" dist="38100" dir="2700000" algn="tl">
                    <a:srgbClr val="000000">
                      <a:alpha val="43137"/>
                    </a:srgbClr>
                  </a:outerShdw>
                </a:effectLst>
              </a:rPr>
              <a:t>ÚNICAMENTE Word</a:t>
            </a:r>
            <a:r>
              <a:rPr lang="es-AR" sz="2000" dirty="0"/>
              <a:t> (.</a:t>
            </a:r>
            <a:r>
              <a:rPr lang="es-AR" sz="2000" dirty="0" err="1"/>
              <a:t>doc</a:t>
            </a:r>
            <a:r>
              <a:rPr lang="es-AR" sz="2000" dirty="0"/>
              <a:t> / .docx)</a:t>
            </a:r>
          </a:p>
          <a:p>
            <a:pPr marL="0" indent="0" algn="ctr">
              <a:buNone/>
            </a:pPr>
            <a:r>
              <a:rPr lang="es-AR" sz="2400" dirty="0"/>
              <a:t> </a:t>
            </a:r>
          </a:p>
        </p:txBody>
      </p:sp>
      <p:pic>
        <p:nvPicPr>
          <p:cNvPr id="4" name="Imagen 3">
            <a:extLst>
              <a:ext uri="{FF2B5EF4-FFF2-40B4-BE49-F238E27FC236}">
                <a16:creationId xmlns:a16="http://schemas.microsoft.com/office/drawing/2014/main" id="{7F14F713-4263-4498-A115-BF861DD2C81B}"/>
              </a:ext>
            </a:extLst>
          </p:cNvPr>
          <p:cNvPicPr>
            <a:picLocks noChangeAspect="1"/>
          </p:cNvPicPr>
          <p:nvPr/>
        </p:nvPicPr>
        <p:blipFill>
          <a:blip r:embed="rId2"/>
          <a:stretch>
            <a:fillRect/>
          </a:stretch>
        </p:blipFill>
        <p:spPr>
          <a:xfrm>
            <a:off x="10760765" y="234155"/>
            <a:ext cx="1089804" cy="1089804"/>
          </a:xfrm>
          <a:prstGeom prst="rect">
            <a:avLst/>
          </a:prstGeom>
          <a:ln>
            <a:noFill/>
          </a:ln>
          <a:effectLst>
            <a:outerShdw blurRad="190500" algn="tl" rotWithShape="0">
              <a:srgbClr val="000000">
                <a:alpha val="70000"/>
              </a:srgbClr>
            </a:outerShdw>
          </a:effectLst>
        </p:spPr>
      </p:pic>
      <p:pic>
        <p:nvPicPr>
          <p:cNvPr id="5" name="Imagen 4">
            <a:extLst>
              <a:ext uri="{FF2B5EF4-FFF2-40B4-BE49-F238E27FC236}">
                <a16:creationId xmlns:a16="http://schemas.microsoft.com/office/drawing/2014/main" id="{6E8E7769-76A1-48B2-BCC0-DD81BA7B9209}"/>
              </a:ext>
            </a:extLst>
          </p:cNvPr>
          <p:cNvPicPr>
            <a:picLocks noChangeAspect="1"/>
          </p:cNvPicPr>
          <p:nvPr/>
        </p:nvPicPr>
        <p:blipFill>
          <a:blip r:embed="rId3"/>
          <a:stretch>
            <a:fillRect/>
          </a:stretch>
        </p:blipFill>
        <p:spPr>
          <a:xfrm>
            <a:off x="2832053" y="5728909"/>
            <a:ext cx="6527894" cy="494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85161844"/>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382</TotalTime>
  <Words>933</Words>
  <Application>Microsoft Office PowerPoint</Application>
  <PresentationFormat>Panorámica</PresentationFormat>
  <Paragraphs>77</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Arial Rounded MT Bold</vt:lpstr>
      <vt:lpstr>Century Gothic</vt:lpstr>
      <vt:lpstr>Wingdings 3</vt:lpstr>
      <vt:lpstr>Espiral</vt:lpstr>
      <vt:lpstr>1° Capacitación del Programa Provincial de Huertas Escolares.</vt:lpstr>
      <vt:lpstr>Explorar y descubrir como posibilidades de abordaje. </vt:lpstr>
      <vt:lpstr>Presentación de PowerPoint</vt:lpstr>
      <vt:lpstr>Construyendo una propuesta de trabajo áulico en forma grupal.</vt:lpstr>
      <vt:lpstr>Presentación de PowerPoint</vt:lpstr>
      <vt:lpstr>Iniciando la secuenciación de la actividad. </vt:lpstr>
      <vt:lpstr>Descripción de la actividad</vt:lpstr>
      <vt:lpstr>Evaluación de la propuesta.</vt:lpstr>
      <vt:lpstr>Propuesta de actividad de cierre</vt:lpstr>
      <vt:lpstr>Propuesta: construcción/ corrección de una actividad como parte de una secuencia didáctica.</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Capacitación del Programa Provincial de Huertas Escolares.</dc:title>
  <dc:creator>Usuario</dc:creator>
  <cp:lastModifiedBy>Usuario</cp:lastModifiedBy>
  <cp:revision>40</cp:revision>
  <dcterms:created xsi:type="dcterms:W3CDTF">2022-09-27T14:27:32Z</dcterms:created>
  <dcterms:modified xsi:type="dcterms:W3CDTF">2022-11-22T16:38:50Z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