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63"/>
  </p:notesMasterIdLst>
  <p:handoutMasterIdLst>
    <p:handoutMasterId r:id="rId64"/>
  </p:handoutMasterIdLst>
  <p:sldIdLst>
    <p:sldId id="469" r:id="rId2"/>
    <p:sldId id="471" r:id="rId3"/>
    <p:sldId id="470" r:id="rId4"/>
    <p:sldId id="456" r:id="rId5"/>
    <p:sldId id="457" r:id="rId6"/>
    <p:sldId id="458" r:id="rId7"/>
    <p:sldId id="459" r:id="rId8"/>
    <p:sldId id="460" r:id="rId9"/>
    <p:sldId id="461" r:id="rId10"/>
    <p:sldId id="462" r:id="rId11"/>
    <p:sldId id="463" r:id="rId12"/>
    <p:sldId id="464" r:id="rId13"/>
    <p:sldId id="382" r:id="rId14"/>
    <p:sldId id="384" r:id="rId15"/>
    <p:sldId id="472" r:id="rId16"/>
    <p:sldId id="481" r:id="rId17"/>
    <p:sldId id="480" r:id="rId18"/>
    <p:sldId id="473" r:id="rId19"/>
    <p:sldId id="484" r:id="rId20"/>
    <p:sldId id="485" r:id="rId21"/>
    <p:sldId id="483" r:id="rId22"/>
    <p:sldId id="486" r:id="rId23"/>
    <p:sldId id="487" r:id="rId24"/>
    <p:sldId id="508" r:id="rId25"/>
    <p:sldId id="475" r:id="rId26"/>
    <p:sldId id="488" r:id="rId27"/>
    <p:sldId id="477" r:id="rId28"/>
    <p:sldId id="493" r:id="rId29"/>
    <p:sldId id="478" r:id="rId30"/>
    <p:sldId id="479" r:id="rId31"/>
    <p:sldId id="504" r:id="rId32"/>
    <p:sldId id="496" r:id="rId33"/>
    <p:sldId id="501" r:id="rId34"/>
    <p:sldId id="495" r:id="rId35"/>
    <p:sldId id="498" r:id="rId36"/>
    <p:sldId id="494" r:id="rId37"/>
    <p:sldId id="497" r:id="rId38"/>
    <p:sldId id="506" r:id="rId39"/>
    <p:sldId id="509" r:id="rId40"/>
    <p:sldId id="474" r:id="rId41"/>
    <p:sldId id="385" r:id="rId42"/>
    <p:sldId id="386" r:id="rId43"/>
    <p:sldId id="387" r:id="rId44"/>
    <p:sldId id="388" r:id="rId45"/>
    <p:sldId id="389" r:id="rId46"/>
    <p:sldId id="390" r:id="rId47"/>
    <p:sldId id="391" r:id="rId48"/>
    <p:sldId id="393" r:id="rId49"/>
    <p:sldId id="394" r:id="rId50"/>
    <p:sldId id="395" r:id="rId51"/>
    <p:sldId id="396" r:id="rId52"/>
    <p:sldId id="397" r:id="rId53"/>
    <p:sldId id="398" r:id="rId54"/>
    <p:sldId id="399" r:id="rId55"/>
    <p:sldId id="448" r:id="rId56"/>
    <p:sldId id="449" r:id="rId57"/>
    <p:sldId id="450" r:id="rId58"/>
    <p:sldId id="451" r:id="rId59"/>
    <p:sldId id="452" r:id="rId60"/>
    <p:sldId id="507" r:id="rId61"/>
    <p:sldId id="468" r:id="rId62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Elephant" panose="020209040905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Elephant" panose="020209040905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Elephant" panose="020209040905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Elephant" panose="020209040905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Elephant" panose="02020904090505020303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Elephant" panose="02020904090505020303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Elephant" panose="02020904090505020303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Elephant" panose="02020904090505020303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Elephant" panose="020209040905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996600"/>
    <a:srgbClr val="33CC33"/>
    <a:srgbClr val="008000"/>
    <a:srgbClr val="FFFF00"/>
    <a:srgbClr val="FFFFFF"/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4679" autoAdjust="0"/>
  </p:normalViewPr>
  <p:slideViewPr>
    <p:cSldViewPr showGuides="1">
      <p:cViewPr varScale="1">
        <p:scale>
          <a:sx n="67" d="100"/>
          <a:sy n="67" d="100"/>
        </p:scale>
        <p:origin x="14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A73CDF9B-0209-4A4C-9266-5A7F3D95A7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BFE7F87-8A1F-43A5-8E22-622F2FBE51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C57159B6-4E24-416F-A845-BE179BBA422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A931FA4F-21B9-4B35-A730-7907FAA3431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011208A-4199-4E46-83C2-D717D60483F1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54CC8EF0-7D48-4860-BC7B-89D0B759641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D62B8EF3-ECDE-4513-8810-FE00BCD235A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40BA5EFA-1816-40EE-A60C-25010A3F8B3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3" name="Rectangle 5">
            <a:extLst>
              <a:ext uri="{FF2B5EF4-FFF2-40B4-BE49-F238E27FC236}">
                <a16:creationId xmlns:a16="http://schemas.microsoft.com/office/drawing/2014/main" id="{3FADA668-F0BA-4E5F-BD54-F5E721FAA47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130054" name="Rectangle 6">
            <a:extLst>
              <a:ext uri="{FF2B5EF4-FFF2-40B4-BE49-F238E27FC236}">
                <a16:creationId xmlns:a16="http://schemas.microsoft.com/office/drawing/2014/main" id="{7EB81E2F-221F-4747-8172-7241B35DE9C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0055" name="Rectangle 7">
            <a:extLst>
              <a:ext uri="{FF2B5EF4-FFF2-40B4-BE49-F238E27FC236}">
                <a16:creationId xmlns:a16="http://schemas.microsoft.com/office/drawing/2014/main" id="{3CE221AB-42D3-46B1-9D8F-AB441EF022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6B95F85-D495-4875-BAD1-784C8BCB9679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5C61A261-2997-4D40-92F9-D7CEE4C536A3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>
              <a:extLst>
                <a:ext uri="{FF2B5EF4-FFF2-40B4-BE49-F238E27FC236}">
                  <a16:creationId xmlns:a16="http://schemas.microsoft.com/office/drawing/2014/main" id="{380B746D-A70D-48A5-8A75-27470246AB74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>
              <a:extLst>
                <a:ext uri="{FF2B5EF4-FFF2-40B4-BE49-F238E27FC236}">
                  <a16:creationId xmlns:a16="http://schemas.microsoft.com/office/drawing/2014/main" id="{1A1D5E3C-8451-457F-A7BB-AFF4C1F6E812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711A2AAD-E2A3-41D3-A1CD-46BB8FA75D3B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6B7D90CD-B217-4DF5-9879-477EAC26D562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61DC7ECC-2C1B-4676-B2FF-58F0A31B5BE5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CFAD509D-0D71-408C-9BB1-E3341AC60146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350AA54F-5FD5-4DA1-ACAC-B8DBA02C64EE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0A4E94A6-9727-408C-8455-ADD12CD86CE5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8BEF87EB-71AA-4AF9-B525-4FEF531EB49B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6CEA5F6E-CDA4-4702-B0FA-A28826B55FCC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0897BF9-D6FD-4E2A-8878-C8889443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9905EAC-54F8-44EC-B727-527BA9D89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128D8FB-C4BB-43F8-9BE5-52F55478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32026-E8D6-4037-A9BC-CA693466A5BA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210527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C0C6A-A0B9-4656-95DA-D7EDC308D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A1343-1BF0-4014-B687-C28E3D034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56297-D4B0-431D-9123-362D69117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87FDA-150C-485A-8CB5-CB6B0E6EA296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139520066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07CC4465-CC04-46BC-B315-503808CD9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s-AR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51E663B6-1755-4947-9C26-B17ED9B93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s-AR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F8E59EE-A934-435F-A6C0-689AC80423F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F59501E-56D1-411A-93A3-07B608840A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DCDA54-8CA6-4CF8-9498-619ADA8224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026D8-B7B1-4DB5-9E7B-CC0F5FEF1841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300704068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ACBA8-57EE-4D5E-AFE4-0DC1956B7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37E8E-C387-45B5-BE15-F3C83FD1C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5F29B-198A-4808-A164-C7427C4EB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64DCC-4C12-46D4-9E87-63C96C395471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148499188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76758E89-F401-457B-9D57-3EEA3777B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s-AR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AB72E02F-6B53-43A2-954A-97E6BB3B9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lephant" panose="020209040905050203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s-AR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C461799-4DBC-43B2-A517-3CA2C239D2D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F5153C9-ACB6-4AAC-98E2-AC4357D012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F868817-9ECF-4F71-A93C-F00C03BBDC7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3CA8E-1445-4333-8D1D-B79B721BE63A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69975869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D24B97-3C94-4718-9383-415AB64102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7A70CD-B105-41FA-A5A1-715B323A65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213EBE-91F7-46B7-B13C-4935B77AB7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6C5ED-871A-4B2E-B22E-6533994B1DC3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193557562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695FE-48EC-4BF2-AF9C-EBEB06FE3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D2E54-8108-4E15-88C5-7B417ADF7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26BBC-3E66-4EE4-95FA-14EBBAB0A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E87EF-07A3-4BDA-939B-69150FFCF721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2943067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F29A5-20FF-45C0-BB60-D760A5A2A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915A2-8A31-4E01-BD9D-4E82FB5A8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9E3AD-56C5-451D-87C4-B86E527D9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5A002-3FA4-4FE1-9881-C2F2A6DE5F8A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3490935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A12C1BB4-C2D1-48E8-BC3A-6D44E4DC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4A188610-7904-4D73-8518-9CBB90C7E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B4F8662D-F44D-4AD2-9081-AE25D1C30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5006B-F23F-4A47-AC24-E716A0CBBA78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4426669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3C742A21-DA78-4887-A8BA-E96CBA536B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D19E45FB-B4A0-4251-81AF-8BB5644B5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BE78F0FC-1213-4110-A4FF-D5F7CFCF4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0CD36-B653-4DBA-9677-816945E4FDBB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404803218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F3B1AA07-C9E4-40E0-B72D-054391B5AE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346DE8A4-91FC-4E21-8E93-322A57AB4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926EFDBF-194F-41C9-9F30-C11D706F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E41BB-57E4-462B-B753-7A15E34037E6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16953055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D33A9-FA1F-4037-B380-FAF9A95C0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1510A-17EA-4997-9DF5-A99D326E9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B1491-2FBA-47F6-888E-C98110BEE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FA91-2FE0-44AE-910D-03B1986CC8C4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233228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FAD0F-4C48-44B3-ADEF-F06791ADC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43777-283B-4084-9566-F53EC3CDE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41ED0-B469-40CE-93F5-2522066A7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C1A09-86B7-445B-8305-81398E813E3B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211312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682BC5-B9D2-48D5-AD67-725370585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21F3FF-D817-4612-BB6F-90D55CE69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64EB4D-991E-48A4-97F4-D1CFC62D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4A7BA-2EAD-4F3D-A815-A36BD32E1DB4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253698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4A11CB6-F6F5-49AC-9319-519D976A6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B611CF2-F1A8-42E0-BCA3-C177FA4EB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8C7EA9-2BC8-47F4-94A1-1817FBD4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19B80-3369-40C0-B9B6-DB07989A00D2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406021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479E9AB-1ACB-407C-A692-CF8FCB5E5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5C1EFC-3940-48F9-B583-14E77A05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9E0EC9-B2A0-491B-8813-FE5B3716B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D1D6B-7EB5-4F35-A490-51CDF9E8ED3A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388370828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B5D7B6A-5C5F-4E0B-8C9C-DF3F56785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A806485-288F-42BD-9580-690515C79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F948B60-F049-475F-B692-2F6F4625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A83AF-2F3B-4935-A22E-30F56F6658D0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245089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1C3A09-5758-4DA8-92AF-89F7E50EA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B5F2BD-FA1B-4FB6-B737-92D69601C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38C7C8-0027-4EF1-83FA-40123BF87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D695D-F441-45A6-B0E1-D86787F50B0D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284536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1FAE6F-B40C-444E-9314-FD961D5A5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D37D16-99E0-4576-B879-AE3A09AFE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90709F-D43B-4522-AE54-7D700529D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F4538-C558-4E31-A3EE-426D9E8E71E3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381776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3438D887-1D2E-4580-A685-8FEF2C21319A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E42353F-52BE-4A7E-8FB8-AE7EAFAC50B8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F1629B6-3E8E-49C4-ADB2-E2668D222FE2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6722D14-5492-4426-8B8E-D5F34736E589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FE7152C-97EF-4424-A31E-943856090FAF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D4C1AEC-D431-40AC-94ED-6FCA788363BC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23E4447-0B2B-4577-9DB9-A5E11AE1A70D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0391FF0-152E-42B1-A501-3C7B8169A6A5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B12D5FD-D83B-48CE-8348-09AC7F848119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9ABFE2C-D1AB-4ED7-92A1-4DEBAF684475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5E5D811-67DC-47D2-95BF-FB9A5D19A4DE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E103E613-CD7F-43D5-83A7-6491172857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título del patrón</a:t>
            </a:r>
            <a:endParaRPr lang="en-US" altLang="es-AR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087C6AA6-71D0-4B7B-8012-B3735812C8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texto del patrón</a:t>
            </a:r>
          </a:p>
          <a:p>
            <a:pPr lvl="1"/>
            <a:r>
              <a:rPr lang="es-ES" altLang="es-AR"/>
              <a:t>Segundo nivel</a:t>
            </a:r>
          </a:p>
          <a:p>
            <a:pPr lvl="2"/>
            <a:r>
              <a:rPr lang="es-ES" altLang="es-AR"/>
              <a:t>Tercer nivel</a:t>
            </a:r>
          </a:p>
          <a:p>
            <a:pPr lvl="3"/>
            <a:r>
              <a:rPr lang="es-ES" altLang="es-AR"/>
              <a:t>Cuarto nivel</a:t>
            </a:r>
          </a:p>
          <a:p>
            <a:pPr lvl="4"/>
            <a:r>
              <a:rPr lang="es-ES" altLang="es-AR"/>
              <a:t>Quinto nivel</a:t>
            </a:r>
            <a:endParaRPr lang="en-US" alt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D477B-EA46-4706-816F-54FF53F4B6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DE9F5-8EDA-48EC-8151-37D23A79FA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7287B-E2D4-4912-BB63-CCA11195E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6EBF169-E76A-4EE2-8214-DA93DFC4854E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903" r:id="rId11"/>
    <p:sldLayoutId id="2147483898" r:id="rId12"/>
    <p:sldLayoutId id="2147483904" r:id="rId13"/>
    <p:sldLayoutId id="2147483899" r:id="rId14"/>
    <p:sldLayoutId id="2147483900" r:id="rId15"/>
    <p:sldLayoutId id="2147483901" r:id="rId16"/>
    <p:sldLayoutId id="2147483905" r:id="rId17"/>
    <p:sldLayoutId id="2147483906" r:id="rId18"/>
    <p:sldLayoutId id="2147483907" r:id="rId19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">
            <a:extLst>
              <a:ext uri="{FF2B5EF4-FFF2-40B4-BE49-F238E27FC236}">
                <a16:creationId xmlns:a16="http://schemas.microsoft.com/office/drawing/2014/main" id="{BCCC1DE0-D490-43C8-B656-160F203EE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67" y="2780928"/>
            <a:ext cx="714260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4000" b="1" dirty="0">
                <a:solidFill>
                  <a:schemeClr val="tx1"/>
                </a:solidFill>
                <a:latin typeface="Rockwell" panose="02060603020205020403" pitchFamily="18" charset="0"/>
              </a:rPr>
              <a:t>LA HUERTA AGRO-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4000" b="1" dirty="0">
                <a:solidFill>
                  <a:schemeClr val="tx1"/>
                </a:solidFill>
                <a:latin typeface="Rockwell" panose="02060603020205020403" pitchFamily="18" charset="0"/>
              </a:rPr>
              <a:t>ECOLÓGICA ESCOLAR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3DB3ED-03AD-46B7-A857-A39CF11657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1013" y="188913"/>
            <a:ext cx="828675" cy="828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D6FE0C-C6E5-4B27-B10F-A58B01CD3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6237312"/>
            <a:ext cx="6527894" cy="494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lengua de vaca 1">
            <a:extLst>
              <a:ext uri="{FF2B5EF4-FFF2-40B4-BE49-F238E27FC236}">
                <a16:creationId xmlns:a16="http://schemas.microsoft.com/office/drawing/2014/main" id="{C21F0A1A-5DD2-4DF6-B732-C61DCC46E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1473" y="3140968"/>
            <a:ext cx="2231802" cy="1487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59" name="Text Box 6">
            <a:extLst>
              <a:ext uri="{FF2B5EF4-FFF2-40B4-BE49-F238E27FC236}">
                <a16:creationId xmlns:a16="http://schemas.microsoft.com/office/drawing/2014/main" id="{489176D2-B85C-46C5-9658-1D07517B4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4357" y="3309250"/>
            <a:ext cx="388778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ClrTx/>
              <a:buSzTx/>
              <a:buFontTx/>
              <a:buNone/>
            </a:pPr>
            <a:r>
              <a:rPr lang="es-ES" altLang="es-AR" sz="32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Lengua de Vaca</a:t>
            </a:r>
          </a:p>
          <a:p>
            <a:pPr algn="ctr" eaLnBrk="1" hangingPunct="1">
              <a:spcBef>
                <a:spcPct val="15000"/>
              </a:spcBef>
              <a:buClrTx/>
              <a:buSzTx/>
              <a:buFontTx/>
              <a:buNone/>
            </a:pPr>
            <a:r>
              <a:rPr lang="es-ES" altLang="es-AR" sz="32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(</a:t>
            </a:r>
            <a:r>
              <a:rPr lang="es-ES" altLang="es-AR" sz="3200" b="1" dirty="0" err="1">
                <a:solidFill>
                  <a:schemeClr val="tx1"/>
                </a:solidFill>
                <a:latin typeface="Tempus Sans ITC" panose="04020404030D07020202" pitchFamily="82" charset="0"/>
              </a:rPr>
              <a:t>Rumex</a:t>
            </a:r>
            <a:r>
              <a:rPr lang="es-ES" altLang="es-AR" sz="32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 </a:t>
            </a:r>
            <a:r>
              <a:rPr lang="es-ES" altLang="es-AR" sz="3200" b="1" dirty="0" err="1">
                <a:solidFill>
                  <a:schemeClr val="tx1"/>
                </a:solidFill>
                <a:latin typeface="Tempus Sans ITC" panose="04020404030D07020202" pitchFamily="82" charset="0"/>
              </a:rPr>
              <a:t>crispum</a:t>
            </a:r>
            <a:r>
              <a:rPr lang="es-ES" altLang="es-AR" sz="32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)</a:t>
            </a:r>
          </a:p>
        </p:txBody>
      </p:sp>
      <p:sp>
        <p:nvSpPr>
          <p:cNvPr id="19460" name="Text Box 7">
            <a:extLst>
              <a:ext uri="{FF2B5EF4-FFF2-40B4-BE49-F238E27FC236}">
                <a16:creationId xmlns:a16="http://schemas.microsoft.com/office/drawing/2014/main" id="{94B0B88C-52F7-4B11-BAF8-EA372C46C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895284"/>
            <a:ext cx="5327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3000" b="1">
                <a:solidFill>
                  <a:schemeClr val="tx1"/>
                </a:solidFill>
                <a:latin typeface="Tempus Sans ITC" panose="04020404030D07020202" pitchFamily="82" charset="0"/>
              </a:rPr>
              <a:t>SUELOS FÉRTILES, HÚMEDOS</a:t>
            </a:r>
          </a:p>
        </p:txBody>
      </p:sp>
      <p:sp>
        <p:nvSpPr>
          <p:cNvPr id="19461" name="Text Box 8">
            <a:extLst>
              <a:ext uri="{FF2B5EF4-FFF2-40B4-BE49-F238E27FC236}">
                <a16:creationId xmlns:a16="http://schemas.microsoft.com/office/drawing/2014/main" id="{A1FA0D41-96F0-4466-943B-5710CAF37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2" y="1066342"/>
            <a:ext cx="6048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b="1" dirty="0">
                <a:solidFill>
                  <a:schemeClr val="folHlink"/>
                </a:solidFill>
                <a:latin typeface="Tempus Sans ITC" panose="04020404030D07020202" pitchFamily="82" charset="0"/>
              </a:rPr>
              <a:t>PLANTAS INDICADORAS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86A6ABF-AF26-4722-8D22-F8BF38A317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3888" y="144463"/>
            <a:ext cx="685800" cy="68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1D62043-B2B4-4F56-ADD2-86DFE58A8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329" y="6021288"/>
            <a:ext cx="6527894" cy="494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rifolium-repens">
            <a:extLst>
              <a:ext uri="{FF2B5EF4-FFF2-40B4-BE49-F238E27FC236}">
                <a16:creationId xmlns:a16="http://schemas.microsoft.com/office/drawing/2014/main" id="{B43227B1-CF89-475C-A408-CDEBBFEAB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265" y="2385889"/>
            <a:ext cx="1800273" cy="1800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483" name="Text Box 6">
            <a:extLst>
              <a:ext uri="{FF2B5EF4-FFF2-40B4-BE49-F238E27FC236}">
                <a16:creationId xmlns:a16="http://schemas.microsoft.com/office/drawing/2014/main" id="{16C24BFC-FD3E-44B9-89ED-1597DD21A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2636838"/>
            <a:ext cx="388778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ClrTx/>
              <a:buSzTx/>
              <a:buFontTx/>
              <a:buNone/>
            </a:pPr>
            <a:r>
              <a:rPr lang="es-ES" altLang="es-AR" sz="3200" b="1">
                <a:solidFill>
                  <a:schemeClr val="tx1"/>
                </a:solidFill>
                <a:latin typeface="Tempus Sans ITC" panose="04020404030D07020202" pitchFamily="82" charset="0"/>
              </a:rPr>
              <a:t>Trébol Blanco</a:t>
            </a:r>
          </a:p>
          <a:p>
            <a:pPr algn="ctr" eaLnBrk="1" hangingPunct="1">
              <a:spcBef>
                <a:spcPct val="15000"/>
              </a:spcBef>
              <a:buClrTx/>
              <a:buSzTx/>
              <a:buFontTx/>
              <a:buNone/>
            </a:pPr>
            <a:r>
              <a:rPr lang="es-ES" altLang="es-AR" sz="3200" b="1">
                <a:solidFill>
                  <a:schemeClr val="tx1"/>
                </a:solidFill>
                <a:latin typeface="Tempus Sans ITC" panose="04020404030D07020202" pitchFamily="82" charset="0"/>
              </a:rPr>
              <a:t>(Trifolium repens)</a:t>
            </a:r>
          </a:p>
        </p:txBody>
      </p:sp>
      <p:sp>
        <p:nvSpPr>
          <p:cNvPr id="20484" name="Text Box 7">
            <a:extLst>
              <a:ext uri="{FF2B5EF4-FFF2-40B4-BE49-F238E27FC236}">
                <a16:creationId xmlns:a16="http://schemas.microsoft.com/office/drawing/2014/main" id="{6D9294F8-1709-4563-864E-B4DA27C66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1044575"/>
            <a:ext cx="51831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3000" b="1">
                <a:solidFill>
                  <a:schemeClr val="tx1"/>
                </a:solidFill>
                <a:latin typeface="Tempus Sans ITC" panose="04020404030D07020202" pitchFamily="82" charset="0"/>
              </a:rPr>
              <a:t>SUELOS FÉRTILES, FÉRTILES</a:t>
            </a:r>
          </a:p>
        </p:txBody>
      </p:sp>
      <p:sp>
        <p:nvSpPr>
          <p:cNvPr id="20485" name="Text Box 8">
            <a:extLst>
              <a:ext uri="{FF2B5EF4-FFF2-40B4-BE49-F238E27FC236}">
                <a16:creationId xmlns:a16="http://schemas.microsoft.com/office/drawing/2014/main" id="{3F19B2FA-1DBA-4806-A9AE-08F3F4724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11163"/>
            <a:ext cx="6048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b="1">
                <a:solidFill>
                  <a:schemeClr val="folHlink"/>
                </a:solidFill>
                <a:latin typeface="Tempus Sans ITC" panose="04020404030D07020202" pitchFamily="82" charset="0"/>
              </a:rPr>
              <a:t>PLANTAS INDICADORAS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83B8FE9-E963-47DA-8ABC-6F9A115BA1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988" y="366713"/>
            <a:ext cx="685800" cy="68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25E322E-1DA6-495D-A9A6-2172671B2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329" y="6021288"/>
            <a:ext cx="6527894" cy="494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plantago_major">
            <a:extLst>
              <a:ext uri="{FF2B5EF4-FFF2-40B4-BE49-F238E27FC236}">
                <a16:creationId xmlns:a16="http://schemas.microsoft.com/office/drawing/2014/main" id="{E9ED58E4-6D9F-4454-BF25-6877613FA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8855" y="2448662"/>
            <a:ext cx="2192317" cy="164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6">
            <a:extLst>
              <a:ext uri="{FF2B5EF4-FFF2-40B4-BE49-F238E27FC236}">
                <a16:creationId xmlns:a16="http://schemas.microsoft.com/office/drawing/2014/main" id="{60379969-D905-4F0D-8DCC-E0000BD25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2829" y="2727275"/>
            <a:ext cx="3167063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ClrTx/>
              <a:buSzTx/>
              <a:buFontTx/>
              <a:buNone/>
            </a:pPr>
            <a:r>
              <a:rPr lang="es-ES" altLang="es-AR" sz="32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Llantén</a:t>
            </a:r>
          </a:p>
          <a:p>
            <a:pPr algn="ctr" eaLnBrk="1" hangingPunct="1">
              <a:spcBef>
                <a:spcPct val="15000"/>
              </a:spcBef>
              <a:buClrTx/>
              <a:buSzTx/>
              <a:buFontTx/>
              <a:buNone/>
            </a:pPr>
            <a:r>
              <a:rPr lang="es-ES" altLang="es-AR" sz="32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(</a:t>
            </a:r>
            <a:r>
              <a:rPr lang="es-ES" altLang="es-AR" sz="3200" b="1" dirty="0" err="1">
                <a:solidFill>
                  <a:schemeClr val="tx1"/>
                </a:solidFill>
                <a:latin typeface="Tempus Sans ITC" panose="04020404030D07020202" pitchFamily="82" charset="0"/>
              </a:rPr>
              <a:t>Plantago</a:t>
            </a:r>
            <a:r>
              <a:rPr lang="es-ES" altLang="es-AR" sz="32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 </a:t>
            </a:r>
            <a:r>
              <a:rPr lang="es-ES" altLang="es-AR" sz="3200" b="1" dirty="0" err="1">
                <a:solidFill>
                  <a:schemeClr val="tx1"/>
                </a:solidFill>
                <a:latin typeface="Tempus Sans ITC" panose="04020404030D07020202" pitchFamily="82" charset="0"/>
              </a:rPr>
              <a:t>major</a:t>
            </a:r>
            <a:r>
              <a:rPr lang="es-ES" altLang="es-AR" sz="32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)</a:t>
            </a:r>
          </a:p>
        </p:txBody>
      </p:sp>
      <p:sp>
        <p:nvSpPr>
          <p:cNvPr id="21508" name="Text Box 7">
            <a:extLst>
              <a:ext uri="{FF2B5EF4-FFF2-40B4-BE49-F238E27FC236}">
                <a16:creationId xmlns:a16="http://schemas.microsoft.com/office/drawing/2014/main" id="{E9459FA2-DD34-46F1-A4DB-18202DC37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1185863"/>
            <a:ext cx="77771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3000" b="1">
                <a:solidFill>
                  <a:schemeClr val="tx1"/>
                </a:solidFill>
                <a:latin typeface="Tempus Sans ITC" panose="04020404030D07020202" pitchFamily="82" charset="0"/>
              </a:rPr>
              <a:t>SUELOS FÉRTILES, HÚMEDO, SOMBREADO</a:t>
            </a:r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E06315C3-3981-4432-BE96-72D27C0E5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87363"/>
            <a:ext cx="6048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b="1">
                <a:solidFill>
                  <a:schemeClr val="folHlink"/>
                </a:solidFill>
                <a:latin typeface="Tempus Sans ITC" panose="04020404030D07020202" pitchFamily="82" charset="0"/>
              </a:rPr>
              <a:t>PLANTAS INDICADORAS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783EDB-6F60-4FD8-BCD0-12ECCAB100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50" y="228600"/>
            <a:ext cx="685800" cy="68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8E91A95-8826-4F75-8F1A-0821663F2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329" y="6021288"/>
            <a:ext cx="6527894" cy="494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498D19DF-3E12-4A29-B9F4-55BC49B1D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2988" y="1930400"/>
            <a:ext cx="5827712" cy="2997200"/>
          </a:xfrm>
        </p:spPr>
        <p:txBody>
          <a:bodyPr/>
          <a:lstStyle/>
          <a:p>
            <a:pPr eaLnBrk="1" hangingPunct="1"/>
            <a:r>
              <a:rPr lang="es-ES" altLang="es-AR" sz="6000" b="1">
                <a:latin typeface="Tempus Sans ITC" panose="04020404030D07020202" pitchFamily="82" charset="0"/>
              </a:rPr>
              <a:t>DISEÑANDO EL ESPACIO Y LABORES…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A7BFDA5-EA5C-4B21-8414-9C80832F84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988" y="260350"/>
            <a:ext cx="901700" cy="901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923F63A-8F4F-464A-A4B4-CECD17C4E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585" y="6065491"/>
            <a:ext cx="6527894" cy="494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E02BD89-B7D6-4DAB-A850-A8D43FF80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260350"/>
            <a:ext cx="7772400" cy="1143000"/>
          </a:xfrm>
        </p:spPr>
        <p:txBody>
          <a:bodyPr/>
          <a:lstStyle/>
          <a:p>
            <a:pPr algn="ctr" eaLnBrk="1" hangingPunct="1"/>
            <a:r>
              <a:rPr lang="es-ES" altLang="es-AR" sz="4000" b="1">
                <a:latin typeface="Tempus Sans ITC" panose="04020404030D07020202" pitchFamily="82" charset="0"/>
              </a:rPr>
              <a:t>REQUISITOS PARA UNA HUERTA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7772EC6-9702-4B5D-832C-0EA13FD2D4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6013" y="1700213"/>
            <a:ext cx="6911975" cy="4787900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2200" b="1" dirty="0">
                <a:solidFill>
                  <a:schemeClr val="tx1"/>
                </a:solidFill>
                <a:latin typeface="Tempus Sans ITC" pitchFamily="82" charset="0"/>
              </a:rPr>
              <a:t>HORAS LUZ DIRECTA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2200" b="1" dirty="0">
                <a:solidFill>
                  <a:schemeClr val="tx1"/>
                </a:solidFill>
                <a:latin typeface="Tempus Sans ITC" pitchFamily="82" charset="0"/>
              </a:rPr>
              <a:t>ORIENTACIÓN TERRENO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2200" b="1" dirty="0">
                <a:solidFill>
                  <a:schemeClr val="tx1"/>
                </a:solidFill>
                <a:latin typeface="Tempus Sans ITC" pitchFamily="82" charset="0"/>
              </a:rPr>
              <a:t>VIENTOS LOCALES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2200" b="1" dirty="0">
                <a:solidFill>
                  <a:schemeClr val="tx1"/>
                </a:solidFill>
                <a:latin typeface="Tempus Sans ITC" pitchFamily="82" charset="0"/>
              </a:rPr>
              <a:t>PENDIENTES Y ALTURA TERRENO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2200" b="1" dirty="0">
                <a:solidFill>
                  <a:schemeClr val="tx1"/>
                </a:solidFill>
                <a:latin typeface="Tempus Sans ITC" pitchFamily="82" charset="0"/>
              </a:rPr>
              <a:t>AGUA DE CALIDAD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2200" b="1" dirty="0">
                <a:solidFill>
                  <a:schemeClr val="tx1"/>
                </a:solidFill>
                <a:latin typeface="Tempus Sans ITC" pitchFamily="82" charset="0"/>
              </a:rPr>
              <a:t>TIERRA DE CALIDAD-ABONOS!!!!!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2200" b="1" dirty="0">
                <a:solidFill>
                  <a:schemeClr val="tx1"/>
                </a:solidFill>
                <a:latin typeface="Tempus Sans ITC" pitchFamily="82" charset="0"/>
              </a:rPr>
              <a:t>CERCO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2200" b="1" dirty="0">
                <a:solidFill>
                  <a:schemeClr val="tx1"/>
                </a:solidFill>
                <a:latin typeface="Tempus Sans ITC" pitchFamily="82" charset="0"/>
              </a:rPr>
              <a:t>HERRAMIENTAS 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2200" b="1" dirty="0">
                <a:solidFill>
                  <a:schemeClr val="tx1"/>
                </a:solidFill>
                <a:latin typeface="Tempus Sans ITC" pitchFamily="82" charset="0"/>
              </a:rPr>
              <a:t>SEMILLAS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2200" b="1" dirty="0">
                <a:solidFill>
                  <a:schemeClr val="tx1"/>
                </a:solidFill>
                <a:latin typeface="Tempus Sans ITC" pitchFamily="82" charset="0"/>
              </a:rPr>
              <a:t>QUIENES/MANO DE OBRA/COMUNIDAD EDUCATIVA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2200" b="1" dirty="0">
                <a:solidFill>
                  <a:schemeClr val="tx1"/>
                </a:solidFill>
                <a:latin typeface="Tempus Sans ITC" pitchFamily="82" charset="0"/>
              </a:rPr>
              <a:t>CONOCIMIE NTOS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2200" b="1" dirty="0">
                <a:solidFill>
                  <a:schemeClr val="tx1"/>
                </a:solidFill>
                <a:latin typeface="Tempus Sans ITC" pitchFamily="82" charset="0"/>
              </a:rPr>
              <a:t>PLANIFICACIÓN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Tempus Sans ITC" pitchFamily="82" charset="0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Tempus Sans ITC" pitchFamily="82" charset="0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Tempus Sans ITC" pitchFamily="8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875D85-C978-49D2-B4E5-635A04BEDC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988" y="260350"/>
            <a:ext cx="901700" cy="901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>
            <a:extLst>
              <a:ext uri="{FF2B5EF4-FFF2-40B4-BE49-F238E27FC236}">
                <a16:creationId xmlns:a16="http://schemas.microsoft.com/office/drawing/2014/main" id="{8F90E92F-2104-45C0-BDBC-DA7118535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50" y="315913"/>
            <a:ext cx="6348413" cy="1320800"/>
          </a:xfrm>
        </p:spPr>
        <p:txBody>
          <a:bodyPr/>
          <a:lstStyle/>
          <a:p>
            <a:pPr eaLnBrk="1" hangingPunct="1"/>
            <a:r>
              <a:rPr lang="es-AR" altLang="es-AR" b="1"/>
              <a:t>HORAS LUZ</a:t>
            </a:r>
          </a:p>
        </p:txBody>
      </p:sp>
      <p:sp>
        <p:nvSpPr>
          <p:cNvPr id="24579" name="Marcador de contenido 2">
            <a:extLst>
              <a:ext uri="{FF2B5EF4-FFF2-40B4-BE49-F238E27FC236}">
                <a16:creationId xmlns:a16="http://schemas.microsoft.com/office/drawing/2014/main" id="{285F039E-22EA-4F5B-806F-D9937D9CE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1438"/>
            <a:ext cx="6348413" cy="4700587"/>
          </a:xfrm>
        </p:spPr>
        <p:txBody>
          <a:bodyPr/>
          <a:lstStyle/>
          <a:p>
            <a:pPr eaLnBrk="1" hangingPunct="1"/>
            <a:r>
              <a:rPr lang="es-AR" altLang="es-AR"/>
              <a:t>LUMINOSIDAD VS LUZ DIRECTA (4/5 hs)</a:t>
            </a:r>
          </a:p>
          <a:p>
            <a:pPr eaLnBrk="1" hangingPunct="1"/>
            <a:r>
              <a:rPr lang="es-AR" altLang="es-AR"/>
              <a:t>LAS PLANTAS NECESITAN DURANTE VARIAS HORAS LOS RAYOS DE LUZ DIRECTO SOBRE SUS HOJAS (TECHOS TRASLÚCIDOS O EXTERIOR)</a:t>
            </a:r>
          </a:p>
          <a:p>
            <a:pPr eaLnBrk="1" hangingPunct="1"/>
            <a:r>
              <a:rPr lang="es-AR" altLang="es-AR"/>
              <a:t>LA LUZ DE LA MAÑANA ACTIVA EL METABOLISMO DE LAS PLANTAS, ADEMÁS DE LA FOTOSÍNTESIS AYUDA A SECAR LA PLANTA.</a:t>
            </a:r>
          </a:p>
          <a:p>
            <a:pPr eaLnBrk="1" hangingPunct="1"/>
            <a:r>
              <a:rPr lang="es-AR" altLang="es-AR"/>
              <a:t>LA LUZ DE LA TARDE ES MÁS CÁLIDA Y FUERTE (IDEAL PARA FRUTOS Y TUBÉRCULOS/RAIZ) OJO CON HOJAS!!!</a:t>
            </a:r>
          </a:p>
          <a:p>
            <a:pPr eaLnBrk="1" hangingPunct="1"/>
            <a:r>
              <a:rPr lang="es-AR" altLang="es-AR"/>
              <a:t>TENER EN CUENTA LAS POSIBLES SOMBRAS (EDIFICIOS, BOSQUE) Ver cálculo de cono de sombra.</a:t>
            </a:r>
          </a:p>
          <a:p>
            <a:pPr eaLnBrk="1" hangingPunct="1"/>
            <a:r>
              <a:rPr lang="es-AR" altLang="es-AR"/>
              <a:t>ANALIZAR QUE PASA CON LOS RAYOS DEL SOL EN PRIMAVERA Y EN OTOÑO (llevar libro de registro/bitácora de huerta)</a:t>
            </a:r>
          </a:p>
        </p:txBody>
      </p:sp>
      <p:sp>
        <p:nvSpPr>
          <p:cNvPr id="24580" name="Marcador de número de diapositiva 3">
            <a:extLst>
              <a:ext uri="{FF2B5EF4-FFF2-40B4-BE49-F238E27FC236}">
                <a16:creationId xmlns:a16="http://schemas.microsoft.com/office/drawing/2014/main" id="{F0D321E6-784C-4DD3-8B22-E3BA5B152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D852C8D-D5C5-4EDF-BED6-F8809FC45B2A}" type="slidenum">
              <a:rPr lang="en-US" altLang="es-AR" smtClean="0">
                <a:solidFill>
                  <a:schemeClr val="accent1"/>
                </a:solidFill>
                <a:latin typeface="Elephant" panose="02020904090505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s-AR">
              <a:solidFill>
                <a:schemeClr val="accent1"/>
              </a:solidFill>
              <a:latin typeface="Elephant" panose="020209040905050203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659658D-3998-449A-86C9-217028F365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5" y="411163"/>
            <a:ext cx="754063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099E95A-FAEF-4E9F-8CE0-C87986F74A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713" y="6149098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id="{7E9258D5-0C4E-464B-BD12-17EE6DA0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793" y="1297599"/>
            <a:ext cx="6348413" cy="554912"/>
          </a:xfrm>
        </p:spPr>
        <p:txBody>
          <a:bodyPr/>
          <a:lstStyle/>
          <a:p>
            <a:pPr algn="ctr"/>
            <a:r>
              <a:rPr lang="es-AR" altLang="es-AR" sz="2800" b="1" dirty="0"/>
              <a:t>LUZ DIRECTA SOBRE LAS HOJAS</a:t>
            </a:r>
          </a:p>
        </p:txBody>
      </p:sp>
      <p:pic>
        <p:nvPicPr>
          <p:cNvPr id="25603" name="Marcador de contenido 4">
            <a:extLst>
              <a:ext uri="{FF2B5EF4-FFF2-40B4-BE49-F238E27FC236}">
                <a16:creationId xmlns:a16="http://schemas.microsoft.com/office/drawing/2014/main" id="{CD7CF103-0861-45D3-A243-3E10DBBF5A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06767" y="2960344"/>
            <a:ext cx="2281266" cy="2097956"/>
          </a:xfrm>
        </p:spPr>
      </p:pic>
      <p:sp>
        <p:nvSpPr>
          <p:cNvPr id="25604" name="Marcador de número de diapositiva 3">
            <a:extLst>
              <a:ext uri="{FF2B5EF4-FFF2-40B4-BE49-F238E27FC236}">
                <a16:creationId xmlns:a16="http://schemas.microsoft.com/office/drawing/2014/main" id="{62DAE4E3-41AC-4E20-8CA8-DD13AC3F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0BEC70-7CAC-4B65-A54B-4747F6C693E1}" type="slidenum">
              <a:rPr lang="en-US" altLang="es-AR" smtClean="0">
                <a:solidFill>
                  <a:schemeClr val="accent1"/>
                </a:solidFill>
                <a:latin typeface="Elephant" panose="02020904090505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s-AR">
              <a:solidFill>
                <a:schemeClr val="accent1"/>
              </a:solidFill>
              <a:latin typeface="Elephant" panose="020209040905050203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EE86CA1-CB86-4AC8-B46C-ACD226801A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5" y="411163"/>
            <a:ext cx="754063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5284D22-1A6E-49F1-B492-D5BFEEF7E1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529" y="6242282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Imagen 5">
            <a:extLst>
              <a:ext uri="{FF2B5EF4-FFF2-40B4-BE49-F238E27FC236}">
                <a16:creationId xmlns:a16="http://schemas.microsoft.com/office/drawing/2014/main" id="{7AE13B19-DBEF-4A9D-9DA5-CB294426D7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204864"/>
            <a:ext cx="3330239" cy="290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DD0330B-2BD2-49DD-B75A-C2AB3C1168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725" y="188913"/>
            <a:ext cx="754063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>
            <a:extLst>
              <a:ext uri="{FF2B5EF4-FFF2-40B4-BE49-F238E27FC236}">
                <a16:creationId xmlns:a16="http://schemas.microsoft.com/office/drawing/2014/main" id="{B1F57FFB-AF25-45C3-9015-4EDB9E6F9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60350"/>
            <a:ext cx="7489825" cy="1320800"/>
          </a:xfrm>
        </p:spPr>
        <p:txBody>
          <a:bodyPr/>
          <a:lstStyle/>
          <a:p>
            <a:pPr algn="ctr" eaLnBrk="1" hangingPunct="1"/>
            <a:r>
              <a:rPr lang="es-AR" altLang="es-AR" b="1"/>
              <a:t>ORIENTACIÓN TERRENO</a:t>
            </a:r>
            <a:br>
              <a:rPr lang="es-AR" altLang="es-AR" b="1"/>
            </a:br>
            <a:r>
              <a:rPr lang="es-AR" altLang="es-AR" b="1"/>
              <a:t>(canteros, túneles e invernadero)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604F9B-A68A-4D69-B09F-84ED4FB7B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MEJOR EXPOSICIÓN SOLAR: N (montañas)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OPCIONES VIABLES: E-NE-NO-O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OPCIÓN DESACONSEJABLE: S (Canal Beagle)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ORIENTACIÓN DE CANTEROS/INVERNADERO: E-O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s-A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N: NORTE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E: ESTE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O: OESTE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s-A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S: SUR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s-A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652" name="Marcador de número de diapositiva 3">
            <a:extLst>
              <a:ext uri="{FF2B5EF4-FFF2-40B4-BE49-F238E27FC236}">
                <a16:creationId xmlns:a16="http://schemas.microsoft.com/office/drawing/2014/main" id="{BFCE51AB-4A01-40DF-A17B-8BBFC0D0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5C3B1C-EE35-4FD1-B298-6C3569D6E217}" type="slidenum">
              <a:rPr lang="en-US" altLang="es-AR" smtClean="0">
                <a:solidFill>
                  <a:schemeClr val="accent1"/>
                </a:solidFill>
                <a:latin typeface="Elephant" panose="02020904090505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s-AR">
              <a:solidFill>
                <a:schemeClr val="accent1"/>
              </a:solidFill>
              <a:latin typeface="Elephant" panose="020209040905050203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2FFF851-FDAC-4BE8-9052-BA10D70E68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5" y="411163"/>
            <a:ext cx="754063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B94A661-587F-4C33-9ED4-26F6BF1B6B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713" y="6149098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Marcador de contenido 4">
            <a:extLst>
              <a:ext uri="{FF2B5EF4-FFF2-40B4-BE49-F238E27FC236}">
                <a16:creationId xmlns:a16="http://schemas.microsoft.com/office/drawing/2014/main" id="{1AA99D9A-5AB2-4832-8B72-3E888B4995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08575" y="2451091"/>
            <a:ext cx="3247601" cy="2346061"/>
          </a:xfrm>
        </p:spPr>
      </p:pic>
      <p:sp>
        <p:nvSpPr>
          <p:cNvPr id="28676" name="Marcador de número de diapositiva 3">
            <a:extLst>
              <a:ext uri="{FF2B5EF4-FFF2-40B4-BE49-F238E27FC236}">
                <a16:creationId xmlns:a16="http://schemas.microsoft.com/office/drawing/2014/main" id="{C522F913-9D6C-4B7A-9E03-682AED092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17D706-51DC-4503-B1D7-E35AD3BDD530}" type="slidenum">
              <a:rPr lang="en-US" altLang="es-AR" smtClean="0">
                <a:solidFill>
                  <a:schemeClr val="accent1"/>
                </a:solidFill>
                <a:latin typeface="Elephant" panose="02020904090505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s-AR">
              <a:solidFill>
                <a:schemeClr val="accent1"/>
              </a:solidFill>
              <a:latin typeface="Elephant" panose="020209040905050203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8746779-9412-432A-BF82-6C457A4279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113" y="382588"/>
            <a:ext cx="754062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3723DF3-F636-4E12-9D36-D29AEE101B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713" y="6149098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2">
            <a:extLst>
              <a:ext uri="{FF2B5EF4-FFF2-40B4-BE49-F238E27FC236}">
                <a16:creationId xmlns:a16="http://schemas.microsoft.com/office/drawing/2014/main" id="{02EA0AAE-97F1-4D1C-BF1A-D8D89D26C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300" y="2405063"/>
            <a:ext cx="6321425" cy="879475"/>
          </a:xfrm>
        </p:spPr>
        <p:txBody>
          <a:bodyPr/>
          <a:lstStyle/>
          <a:p>
            <a:pPr eaLnBrk="1" hangingPunct="1"/>
            <a:r>
              <a:rPr lang="es-AR" altLang="es-AR" b="1"/>
              <a:t>DISEÑO DEL LUGAR</a:t>
            </a:r>
          </a:p>
        </p:txBody>
      </p:sp>
      <p:sp>
        <p:nvSpPr>
          <p:cNvPr id="11267" name="Subtítulo 3">
            <a:extLst>
              <a:ext uri="{FF2B5EF4-FFF2-40B4-BE49-F238E27FC236}">
                <a16:creationId xmlns:a16="http://schemas.microsoft.com/office/drawing/2014/main" id="{8D41A6AB-43EE-4B98-B33A-F7D17125B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13" y="4090988"/>
            <a:ext cx="7199312" cy="1096962"/>
          </a:xfrm>
        </p:spPr>
        <p:txBody>
          <a:bodyPr/>
          <a:lstStyle/>
          <a:p>
            <a:pPr eaLnBrk="1" hangingPunct="1"/>
            <a:r>
              <a:rPr lang="es-AR" altLang="es-AR" sz="3200" b="1">
                <a:solidFill>
                  <a:schemeClr val="tx1"/>
                </a:solidFill>
              </a:rPr>
              <a:t>La huerta escolar</a:t>
            </a:r>
          </a:p>
          <a:p>
            <a:pPr eaLnBrk="1" hangingPunct="1"/>
            <a:r>
              <a:rPr lang="es-AR" altLang="es-AR" sz="3200" b="1">
                <a:solidFill>
                  <a:schemeClr val="tx1"/>
                </a:solidFill>
              </a:rPr>
              <a:t>Una escuela, una huerta, un diseño</a:t>
            </a:r>
          </a:p>
        </p:txBody>
      </p:sp>
      <p:sp>
        <p:nvSpPr>
          <p:cNvPr id="11268" name="Marcador de número de diapositiva 1">
            <a:extLst>
              <a:ext uri="{FF2B5EF4-FFF2-40B4-BE49-F238E27FC236}">
                <a16:creationId xmlns:a16="http://schemas.microsoft.com/office/drawing/2014/main" id="{D9C31A04-D1F5-4E5E-A688-E486E5D30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FDA288-BE53-441F-B5A2-E2D1B969E2C0}" type="slidenum">
              <a:rPr lang="en-US" altLang="es-AR" smtClean="0">
                <a:solidFill>
                  <a:schemeClr val="accent1"/>
                </a:solidFill>
                <a:latin typeface="Elephant" panose="02020904090505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s-AR">
              <a:solidFill>
                <a:schemeClr val="accent1"/>
              </a:solidFill>
              <a:latin typeface="Elephant" panose="020209040905050203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379ED96-156F-4DD8-AFB1-333D99FC9B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550" y="476250"/>
            <a:ext cx="828675" cy="830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34A780F-9D50-4B7D-83C7-B75299073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11" y="6072187"/>
            <a:ext cx="6527894" cy="494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>
            <a:extLst>
              <a:ext uri="{FF2B5EF4-FFF2-40B4-BE49-F238E27FC236}">
                <a16:creationId xmlns:a16="http://schemas.microsoft.com/office/drawing/2014/main" id="{CBBC6667-16ED-473B-B1FA-3A1C99030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431" y="874551"/>
            <a:ext cx="5788025" cy="946150"/>
          </a:xfrm>
        </p:spPr>
        <p:txBody>
          <a:bodyPr/>
          <a:lstStyle/>
          <a:p>
            <a:pPr algn="ctr"/>
            <a:r>
              <a:rPr lang="es-AR" altLang="es-AR" sz="2400" b="1" dirty="0"/>
              <a:t>EN NUESTRA ZONA LA TRAYECTORIA DEL SOL BAJA Y SE ACUESTA HACIA EL NORTE.</a:t>
            </a:r>
          </a:p>
        </p:txBody>
      </p:sp>
      <p:pic>
        <p:nvPicPr>
          <p:cNvPr id="29699" name="Marcador de contenido 4">
            <a:extLst>
              <a:ext uri="{FF2B5EF4-FFF2-40B4-BE49-F238E27FC236}">
                <a16:creationId xmlns:a16="http://schemas.microsoft.com/office/drawing/2014/main" id="{CB4D8F22-600D-48B9-AB13-5F549F494D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38472" y="2830761"/>
            <a:ext cx="3267056" cy="1966391"/>
          </a:xfrm>
        </p:spPr>
      </p:pic>
      <p:sp>
        <p:nvSpPr>
          <p:cNvPr id="29700" name="Marcador de número de diapositiva 3">
            <a:extLst>
              <a:ext uri="{FF2B5EF4-FFF2-40B4-BE49-F238E27FC236}">
                <a16:creationId xmlns:a16="http://schemas.microsoft.com/office/drawing/2014/main" id="{60EBC2E1-1661-4305-B88A-D3F8F23E4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E7AD12-37BE-49BE-AEEB-31984FF02FFB}" type="slidenum">
              <a:rPr lang="en-US" altLang="es-AR" smtClean="0">
                <a:solidFill>
                  <a:schemeClr val="accent1"/>
                </a:solidFill>
                <a:latin typeface="Elephant" panose="02020904090505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s-AR">
              <a:solidFill>
                <a:schemeClr val="accent1"/>
              </a:solidFill>
              <a:latin typeface="Elephant" panose="020209040905050203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6B3AB4-A9E0-4BE5-911F-B45678E9AD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5" y="411163"/>
            <a:ext cx="754063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E309CE6-5407-4E29-B763-9A8BA08892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713" y="6149098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Marcador de contenido 4">
            <a:extLst>
              <a:ext uri="{FF2B5EF4-FFF2-40B4-BE49-F238E27FC236}">
                <a16:creationId xmlns:a16="http://schemas.microsoft.com/office/drawing/2014/main" id="{C1E8CF38-EB4B-4640-AE02-1976827038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4814" y="2051173"/>
            <a:ext cx="4649434" cy="2833510"/>
          </a:xfrm>
        </p:spPr>
      </p:pic>
      <p:sp>
        <p:nvSpPr>
          <p:cNvPr id="30723" name="Marcador de número de diapositiva 3">
            <a:extLst>
              <a:ext uri="{FF2B5EF4-FFF2-40B4-BE49-F238E27FC236}">
                <a16:creationId xmlns:a16="http://schemas.microsoft.com/office/drawing/2014/main" id="{29C5C7EE-DF8B-460B-A61B-4F0D07D49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217D2D-66B4-4623-A9E0-F43AE11373CC}" type="slidenum">
              <a:rPr lang="en-US" altLang="es-AR" smtClean="0">
                <a:solidFill>
                  <a:schemeClr val="accent1"/>
                </a:solidFill>
                <a:latin typeface="Elephant" panose="02020904090505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s-AR">
              <a:solidFill>
                <a:schemeClr val="accent1"/>
              </a:solidFill>
              <a:latin typeface="Elephant" panose="020209040905050203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47816D2-B1BC-49C2-B543-DB0EA0FFF2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988" y="336550"/>
            <a:ext cx="754062" cy="755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C82F2FE-64E3-44C5-99A9-F15FEBB7C2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713" y="6149098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>
            <a:extLst>
              <a:ext uri="{FF2B5EF4-FFF2-40B4-BE49-F238E27FC236}">
                <a16:creationId xmlns:a16="http://schemas.microsoft.com/office/drawing/2014/main" id="{752412F6-BA8F-447C-8E40-0BBB0530A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63" y="1165225"/>
            <a:ext cx="6348412" cy="1320800"/>
          </a:xfrm>
        </p:spPr>
        <p:txBody>
          <a:bodyPr/>
          <a:lstStyle/>
          <a:p>
            <a:pPr algn="ctr"/>
            <a:r>
              <a:rPr lang="es-AR" altLang="es-AR" sz="2800" b="1" dirty="0"/>
              <a:t>EFECTO SOMBRA EN LA CARA SUR, EN INVIERNO</a:t>
            </a:r>
          </a:p>
        </p:txBody>
      </p:sp>
      <p:pic>
        <p:nvPicPr>
          <p:cNvPr id="31747" name="Marcador de contenido 4">
            <a:extLst>
              <a:ext uri="{FF2B5EF4-FFF2-40B4-BE49-F238E27FC236}">
                <a16:creationId xmlns:a16="http://schemas.microsoft.com/office/drawing/2014/main" id="{4197A0CD-F641-4FA5-A9CD-EB68DD19BC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86641" y="2708920"/>
            <a:ext cx="3970717" cy="1979968"/>
          </a:xfrm>
        </p:spPr>
      </p:pic>
      <p:sp>
        <p:nvSpPr>
          <p:cNvPr id="31748" name="Marcador de número de diapositiva 3">
            <a:extLst>
              <a:ext uri="{FF2B5EF4-FFF2-40B4-BE49-F238E27FC236}">
                <a16:creationId xmlns:a16="http://schemas.microsoft.com/office/drawing/2014/main" id="{7DD244F5-4468-4ACC-9E7F-9847F432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2A5F2E-8B12-4800-8EA6-846D3B4E23E2}" type="slidenum">
              <a:rPr lang="en-US" altLang="es-AR" smtClean="0">
                <a:solidFill>
                  <a:schemeClr val="accent1"/>
                </a:solidFill>
                <a:latin typeface="Elephant" panose="02020904090505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s-AR">
              <a:solidFill>
                <a:schemeClr val="accent1"/>
              </a:solidFill>
              <a:latin typeface="Elephant" panose="020209040905050203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7126826-9487-46B1-A55F-D9CDACE790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5" y="411163"/>
            <a:ext cx="754063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B15B54F-6801-4A63-897F-0DFC693AF0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713" y="6149098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>
            <a:extLst>
              <a:ext uri="{FF2B5EF4-FFF2-40B4-BE49-F238E27FC236}">
                <a16:creationId xmlns:a16="http://schemas.microsoft.com/office/drawing/2014/main" id="{8353A91C-B41F-4B3F-8FA4-831ADDCF3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026026"/>
            <a:ext cx="6348412" cy="1320800"/>
          </a:xfrm>
        </p:spPr>
        <p:txBody>
          <a:bodyPr/>
          <a:lstStyle/>
          <a:p>
            <a:pPr algn="ctr"/>
            <a:r>
              <a:rPr lang="es-AR" altLang="es-AR" sz="2400" b="1" dirty="0"/>
              <a:t>EFECTO INGRESO DE LA LUZ “DIRECTA” POR UNA VENTANA EN VERANO Y EN INVIERNO</a:t>
            </a:r>
          </a:p>
        </p:txBody>
      </p:sp>
      <p:pic>
        <p:nvPicPr>
          <p:cNvPr id="32771" name="Marcador de contenido 4">
            <a:extLst>
              <a:ext uri="{FF2B5EF4-FFF2-40B4-BE49-F238E27FC236}">
                <a16:creationId xmlns:a16="http://schemas.microsoft.com/office/drawing/2014/main" id="{07F8EAEC-83B5-45EC-98ED-B8318355DD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67744" y="2780928"/>
            <a:ext cx="4274263" cy="1890417"/>
          </a:xfrm>
        </p:spPr>
      </p:pic>
      <p:sp>
        <p:nvSpPr>
          <p:cNvPr id="32772" name="Marcador de número de diapositiva 3">
            <a:extLst>
              <a:ext uri="{FF2B5EF4-FFF2-40B4-BE49-F238E27FC236}">
                <a16:creationId xmlns:a16="http://schemas.microsoft.com/office/drawing/2014/main" id="{CE4A2CAD-2747-4200-8E62-2B3192B3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5DF0CD1-18D0-4298-B0C6-65BD955AE1A9}" type="slidenum">
              <a:rPr lang="en-US" altLang="es-AR" smtClean="0">
                <a:solidFill>
                  <a:schemeClr val="accent1"/>
                </a:solidFill>
                <a:latin typeface="Elephant" panose="02020904090505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s-AR">
              <a:solidFill>
                <a:schemeClr val="accent1"/>
              </a:solidFill>
              <a:latin typeface="Elephant" panose="020209040905050203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211C68E-90F5-4ED6-B53E-64BA87581B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5" y="411163"/>
            <a:ext cx="754063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7C3635F-71CC-41CF-96C7-71021A2866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128" y="6084566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58F9EF7-B453-4189-A5BC-1F947D8F0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981075"/>
            <a:ext cx="8640763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AR" sz="4400" b="1" u="sng" dirty="0">
                <a:solidFill>
                  <a:srgbClr val="92D050"/>
                </a:solidFill>
                <a:latin typeface="Tempus Sans ITC" panose="04020404030D07020202" pitchFamily="82" charset="0"/>
                <a:cs typeface="Times New Roman" panose="02020603050405020304" pitchFamily="18" charset="0"/>
              </a:rPr>
              <a:t>Dimensiones de canteros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AR" sz="4400" b="1" u="sng" dirty="0">
                <a:solidFill>
                  <a:srgbClr val="92D050"/>
                </a:solidFill>
                <a:latin typeface="Tempus Sans ITC" panose="04020404030D07020202" pitchFamily="82" charset="0"/>
                <a:cs typeface="Times New Roman" panose="02020603050405020304" pitchFamily="18" charset="0"/>
              </a:rPr>
              <a:t> y pasillos</a:t>
            </a:r>
            <a:r>
              <a:rPr lang="es-ES_tradnl" altLang="es-AR" sz="4400" b="1" i="1" u="sng" dirty="0">
                <a:solidFill>
                  <a:srgbClr val="92D050"/>
                </a:solidFill>
                <a:latin typeface="Tempus Sans ITC" panose="04020404030D07020202" pitchFamily="82" charset="0"/>
                <a:cs typeface="Times New Roman" panose="02020603050405020304" pitchFamily="18" charset="0"/>
              </a:rPr>
              <a:t>:</a:t>
            </a:r>
            <a:endParaRPr lang="es-ES" altLang="es-AR" sz="4400" b="1" i="1" u="sng" dirty="0">
              <a:solidFill>
                <a:srgbClr val="92D050"/>
              </a:solidFill>
              <a:latin typeface="Tempus Sans ITC" panose="04020404030D07020202" pitchFamily="82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AR" sz="2800" dirty="0">
                <a:solidFill>
                  <a:srgbClr val="92D050"/>
                </a:solidFill>
                <a:latin typeface="Tempus Sans ITC" panose="04020404030D07020202" pitchFamily="82" charset="0"/>
                <a:cs typeface="Times New Roman" panose="02020603050405020304" pitchFamily="18" charset="0"/>
              </a:rPr>
              <a:t> </a:t>
            </a:r>
            <a:endParaRPr lang="es-ES" altLang="es-AR" sz="2800" dirty="0">
              <a:solidFill>
                <a:srgbClr val="92D050"/>
              </a:solidFill>
              <a:latin typeface="Tempus Sans ITC" panose="04020404030D07020202" pitchFamily="82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AR" sz="2400" b="1" dirty="0">
                <a:solidFill>
                  <a:schemeClr val="tx1"/>
                </a:solidFill>
                <a:latin typeface="Tempus Sans ITC" panose="04020404030D07020202" pitchFamily="82" charset="0"/>
                <a:cs typeface="Times New Roman" panose="02020603050405020304" pitchFamily="18" charset="0"/>
              </a:rPr>
              <a:t> Longitud:  No más de 40 m</a:t>
            </a:r>
            <a:endParaRPr lang="es-ES" altLang="es-AR" sz="2400" b="1" dirty="0">
              <a:solidFill>
                <a:schemeClr val="tx1"/>
              </a:solidFill>
              <a:latin typeface="Tempus Sans ITC" panose="04020404030D07020202" pitchFamily="82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AR" sz="2400" b="1" dirty="0">
              <a:solidFill>
                <a:schemeClr val="tx1"/>
              </a:solidFill>
              <a:latin typeface="Tempus Sans ITC" panose="04020404030D07020202" pitchFamily="82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AR" sz="2400" b="1" dirty="0">
                <a:solidFill>
                  <a:schemeClr val="tx1"/>
                </a:solidFill>
                <a:latin typeface="Tempus Sans ITC" panose="04020404030D07020202" pitchFamily="82" charset="0"/>
                <a:cs typeface="Times New Roman" panose="02020603050405020304" pitchFamily="18" charset="0"/>
              </a:rPr>
              <a:t>Ancho: 1,2 m de cantero efectivo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AR" sz="2400" b="1" dirty="0">
                <a:solidFill>
                  <a:schemeClr val="tx1"/>
                </a:solidFill>
                <a:latin typeface="Tempus Sans ITC" panose="04020404030D07020202" pitchFamily="82" charset="0"/>
                <a:cs typeface="Times New Roman" panose="02020603050405020304" pitchFamily="18" charset="0"/>
              </a:rPr>
              <a:t>(de doble ingreso)</a:t>
            </a:r>
            <a:endParaRPr lang="es-ES" altLang="es-AR" sz="2400" b="1" dirty="0">
              <a:solidFill>
                <a:schemeClr val="tx1"/>
              </a:solidFill>
              <a:latin typeface="Tempus Sans ITC" panose="04020404030D07020202" pitchFamily="82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AR" sz="2400" b="1" dirty="0">
              <a:solidFill>
                <a:schemeClr val="tx1"/>
              </a:solidFill>
              <a:latin typeface="Tempus Sans ITC" panose="04020404030D07020202" pitchFamily="82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AR" sz="2400" b="1" dirty="0">
                <a:solidFill>
                  <a:schemeClr val="tx1"/>
                </a:solidFill>
                <a:latin typeface="Tempus Sans ITC" panose="04020404030D07020202" pitchFamily="82" charset="0"/>
                <a:cs typeface="Times New Roman" panose="02020603050405020304" pitchFamily="18" charset="0"/>
              </a:rPr>
              <a:t>Profundidad: mínimo de 30 cm de sustrato trabajado</a:t>
            </a:r>
            <a:endParaRPr lang="es-ES" altLang="es-AR" sz="2400" b="1" dirty="0">
              <a:solidFill>
                <a:schemeClr val="tx1"/>
              </a:solidFill>
              <a:latin typeface="Tempus Sans ITC" panose="04020404030D07020202" pitchFamily="82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AR" sz="2800" b="1" dirty="0">
              <a:solidFill>
                <a:schemeClr val="tx1"/>
              </a:solidFill>
              <a:latin typeface="Tempus Sans ITC" panose="04020404030D07020202" pitchFamily="82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AR" sz="2800" b="1" dirty="0">
                <a:solidFill>
                  <a:schemeClr val="tx1"/>
                </a:solidFill>
                <a:latin typeface="Tempus Sans ITC" panose="04020404030D07020202" pitchFamily="82" charset="0"/>
                <a:cs typeface="Times New Roman" panose="02020603050405020304" pitchFamily="18" charset="0"/>
              </a:rPr>
              <a:t>Ancho de los pasillos:  50 cm </a:t>
            </a:r>
            <a:endParaRPr lang="es-ES" altLang="es-AR" sz="2800" b="1" dirty="0">
              <a:solidFill>
                <a:schemeClr val="tx1"/>
              </a:solidFill>
              <a:latin typeface="Tempus Sans ITC" panose="04020404030D07020202" pitchFamily="82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AR" sz="2800" dirty="0">
              <a:solidFill>
                <a:schemeClr val="tx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EFD7D36-AB9A-4478-A2EF-A597CF0675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5" y="411163"/>
            <a:ext cx="754063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71267EB-5EC6-43F2-8F20-ACE99CC278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713" y="6149098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>
            <a:extLst>
              <a:ext uri="{FF2B5EF4-FFF2-40B4-BE49-F238E27FC236}">
                <a16:creationId xmlns:a16="http://schemas.microsoft.com/office/drawing/2014/main" id="{E40E9C43-D71F-4F97-8CC4-51194982D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altLang="es-AR" b="1">
                <a:latin typeface="Tempus Sans ITC" panose="04020404030D07020202" pitchFamily="82" charset="0"/>
              </a:rPr>
              <a:t>VIENTOS PREDOMINANTES DE LA ZONA</a:t>
            </a:r>
          </a:p>
        </p:txBody>
      </p:sp>
      <p:sp>
        <p:nvSpPr>
          <p:cNvPr id="34819" name="Marcador de contenido 2">
            <a:extLst>
              <a:ext uri="{FF2B5EF4-FFF2-40B4-BE49-F238E27FC236}">
                <a16:creationId xmlns:a16="http://schemas.microsoft.com/office/drawing/2014/main" id="{0A5C262A-EA9B-41FF-860B-A8F5B2E37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0400"/>
            <a:ext cx="6348413" cy="4667250"/>
          </a:xfrm>
        </p:spPr>
        <p:txBody>
          <a:bodyPr/>
          <a:lstStyle/>
          <a:p>
            <a:pPr eaLnBrk="1" hangingPunct="1"/>
            <a:r>
              <a:rPr lang="es-AR" altLang="es-AR" sz="2000" b="1">
                <a:latin typeface="Tempus Sans ITC" panose="04020404030D07020202" pitchFamily="82" charset="0"/>
              </a:rPr>
              <a:t>S-SO (frío y constante)</a:t>
            </a:r>
          </a:p>
          <a:p>
            <a:pPr eaLnBrk="1" hangingPunct="1"/>
            <a:r>
              <a:rPr lang="es-AR" altLang="es-AR" sz="2000" b="1">
                <a:latin typeface="Tempus Sans ITC" panose="04020404030D07020202" pitchFamily="82" charset="0"/>
              </a:rPr>
              <a:t>O (fresco y constante)</a:t>
            </a:r>
          </a:p>
          <a:p>
            <a:pPr eaLnBrk="1" hangingPunct="1"/>
            <a:r>
              <a:rPr lang="es-AR" altLang="es-AR" sz="2000" b="1">
                <a:latin typeface="Tempus Sans ITC" panose="04020404030D07020202" pitchFamily="82" charset="0"/>
              </a:rPr>
              <a:t>N (templado/cálido y arrachado)</a:t>
            </a:r>
          </a:p>
          <a:p>
            <a:pPr eaLnBrk="1" hangingPunct="1"/>
            <a:r>
              <a:rPr lang="es-AR" altLang="es-AR" sz="2000" b="1">
                <a:latin typeface="Tempus Sans ITC" panose="04020404030D07020202" pitchFamily="82" charset="0"/>
              </a:rPr>
              <a:t>E (fresco y constante, poco usual)</a:t>
            </a:r>
          </a:p>
          <a:p>
            <a:pPr eaLnBrk="1" hangingPunct="1"/>
            <a:endParaRPr lang="es-AR" altLang="es-AR" sz="2000" b="1">
              <a:latin typeface="Tempus Sans ITC" panose="04020404030D07020202" pitchFamily="82" charset="0"/>
            </a:endParaRPr>
          </a:p>
          <a:p>
            <a:pPr eaLnBrk="1" hangingPunct="1"/>
            <a:r>
              <a:rPr lang="es-AR" altLang="es-AR" sz="2000" b="1">
                <a:latin typeface="Tempus Sans ITC" panose="04020404030D07020202" pitchFamily="82" charset="0"/>
              </a:rPr>
              <a:t>EPOCA DE FUERTES VIENTOS: PRIMAVERA-VERANO (octubre a marzo)</a:t>
            </a:r>
          </a:p>
          <a:p>
            <a:pPr eaLnBrk="1" hangingPunct="1"/>
            <a:endParaRPr lang="es-AR" altLang="es-AR" sz="2000" b="1">
              <a:latin typeface="Tempus Sans ITC" panose="04020404030D07020202" pitchFamily="82" charset="0"/>
            </a:endParaRPr>
          </a:p>
          <a:p>
            <a:pPr eaLnBrk="1" hangingPunct="1"/>
            <a:r>
              <a:rPr lang="es-AR" altLang="es-AR" sz="3600" b="1">
                <a:latin typeface="Tempus Sans ITC" panose="04020404030D07020202" pitchFamily="82" charset="0"/>
              </a:rPr>
              <a:t>HAY VIENTO, SE RIEGA!!!!!</a:t>
            </a:r>
          </a:p>
        </p:txBody>
      </p:sp>
      <p:sp>
        <p:nvSpPr>
          <p:cNvPr id="34820" name="Marcador de número de diapositiva 3">
            <a:extLst>
              <a:ext uri="{FF2B5EF4-FFF2-40B4-BE49-F238E27FC236}">
                <a16:creationId xmlns:a16="http://schemas.microsoft.com/office/drawing/2014/main" id="{F82726D5-520D-48DC-BC97-AA4B4DAB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645B05-8B40-4818-9FB9-6658682B39D0}" type="slidenum">
              <a:rPr lang="en-US" altLang="es-AR" smtClean="0">
                <a:solidFill>
                  <a:schemeClr val="accent1"/>
                </a:solidFill>
                <a:latin typeface="Elephant" panose="02020904090505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s-AR">
              <a:solidFill>
                <a:schemeClr val="accent1"/>
              </a:solidFill>
              <a:latin typeface="Elephant" panose="020209040905050203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E03CFE1-C2A1-4EF6-9433-21161A82E1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5" y="411163"/>
            <a:ext cx="754063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69772F5-7992-42F3-AA85-21147FE7B3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713" y="6149098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>
            <a:extLst>
              <a:ext uri="{FF2B5EF4-FFF2-40B4-BE49-F238E27FC236}">
                <a16:creationId xmlns:a16="http://schemas.microsoft.com/office/drawing/2014/main" id="{248336B1-DFC9-4CE5-B77C-9076C0BB3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409" y="853281"/>
            <a:ext cx="5185618" cy="1320800"/>
          </a:xfrm>
        </p:spPr>
        <p:txBody>
          <a:bodyPr/>
          <a:lstStyle/>
          <a:p>
            <a:pPr algn="ctr"/>
            <a:r>
              <a:rPr lang="es-AR" altLang="es-AR" sz="2000" b="1" dirty="0"/>
              <a:t>MALLA CORTAVIENTOS Y CERCO TABLONES INTERCALADOS.</a:t>
            </a:r>
            <a:br>
              <a:rPr lang="es-AR" altLang="es-AR" sz="2000" b="1" dirty="0"/>
            </a:br>
            <a:r>
              <a:rPr lang="es-AR" altLang="es-AR" sz="2000" b="1" dirty="0"/>
              <a:t>CERCOS VIVOS DE ARBUSTIVAS, BERRIES, FRAMBUESOS…</a:t>
            </a:r>
          </a:p>
        </p:txBody>
      </p:sp>
      <p:pic>
        <p:nvPicPr>
          <p:cNvPr id="35843" name="Marcador de contenido 4">
            <a:extLst>
              <a:ext uri="{FF2B5EF4-FFF2-40B4-BE49-F238E27FC236}">
                <a16:creationId xmlns:a16="http://schemas.microsoft.com/office/drawing/2014/main" id="{895F844B-7AE0-4D96-8837-C46C09A99E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9712" y="2489081"/>
            <a:ext cx="1981879" cy="1692416"/>
          </a:xfrm>
        </p:spPr>
      </p:pic>
      <p:sp>
        <p:nvSpPr>
          <p:cNvPr id="35844" name="Marcador de número de diapositiva 3">
            <a:extLst>
              <a:ext uri="{FF2B5EF4-FFF2-40B4-BE49-F238E27FC236}">
                <a16:creationId xmlns:a16="http://schemas.microsoft.com/office/drawing/2014/main" id="{990AC0B5-4CE9-4E6F-9673-1F0A95A53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FB7725-2A0B-4373-AEE9-83B98AAC7089}" type="slidenum">
              <a:rPr lang="en-US" altLang="es-AR" smtClean="0">
                <a:solidFill>
                  <a:schemeClr val="accent1"/>
                </a:solidFill>
                <a:latin typeface="Elephant" panose="02020904090505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s-AR">
              <a:solidFill>
                <a:schemeClr val="accent1"/>
              </a:solidFill>
              <a:latin typeface="Elephant" panose="02020904090505020303" pitchFamily="18" charset="0"/>
            </a:endParaRPr>
          </a:p>
        </p:txBody>
      </p:sp>
      <p:pic>
        <p:nvPicPr>
          <p:cNvPr id="35845" name="Imagen 5">
            <a:extLst>
              <a:ext uri="{FF2B5EF4-FFF2-40B4-BE49-F238E27FC236}">
                <a16:creationId xmlns:a16="http://schemas.microsoft.com/office/drawing/2014/main" id="{E3ABD580-05B0-4476-BD13-B40CA14930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3878" y="2562996"/>
            <a:ext cx="1617908" cy="161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98097F1-9BA1-4E8F-A0CC-59FDFC395C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5" y="411163"/>
            <a:ext cx="754063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0AB3889-EBD7-4BB1-808B-8EDFF94C68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409" y="6311900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n 5">
            <a:extLst>
              <a:ext uri="{FF2B5EF4-FFF2-40B4-BE49-F238E27FC236}">
                <a16:creationId xmlns:a16="http://schemas.microsoft.com/office/drawing/2014/main" id="{1929B822-2928-451C-973C-FBDFFCDE1DE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3857" y="4678432"/>
            <a:ext cx="1981879" cy="117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>
            <a:extLst>
              <a:ext uri="{FF2B5EF4-FFF2-40B4-BE49-F238E27FC236}">
                <a16:creationId xmlns:a16="http://schemas.microsoft.com/office/drawing/2014/main" id="{F5D23664-ED53-432B-8A0A-2E51E9C28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altLang="es-AR" b="1">
                <a:latin typeface="Tempus Sans ITC" panose="04020404030D07020202" pitchFamily="82" charset="0"/>
              </a:rPr>
              <a:t>PENDIENTES, NIVELACIÓN Y ALTURA DEL TERRENO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02A2FB-9EA1-46C1-B4D7-5604FC854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0588"/>
            <a:ext cx="6348413" cy="3644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A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empus Sans ITC" panose="04020404030D07020202" pitchFamily="82" charset="0"/>
              </a:rPr>
              <a:t>OBSERVAR LA PENDIENTE, VER CORRIENTES DE AGUA (DESHIELO, CHORRILLOS, SURGENTES)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A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empus Sans ITC" panose="04020404030D07020202" pitchFamily="82" charset="0"/>
              </a:rPr>
              <a:t>REALIZAR ZANJAS CANALIZADORAS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A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empus Sans ITC" panose="04020404030D07020202" pitchFamily="82" charset="0"/>
              </a:rPr>
              <a:t>TERRAZAS INCAICAS (perpendicular a la pendiente)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A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empus Sans ITC" panose="04020404030D07020202" pitchFamily="82" charset="0"/>
              </a:rPr>
              <a:t>TRABAJAR TÉCNICA LASAÑA O CANTEROS ELEVADOS (CAJONES, ETC)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A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empus Sans ITC" panose="04020404030D07020202" pitchFamily="82" charset="0"/>
              </a:rPr>
              <a:t>TERRENOS EN COTAS ELEVADAS VER TEMPERATURA (IDEM EN VALLES MUY SOMBRÍOS)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s-AR" b="1" dirty="0">
              <a:solidFill>
                <a:schemeClr val="tx1">
                  <a:lumMod val="75000"/>
                  <a:lumOff val="25000"/>
                </a:schemeClr>
              </a:solidFill>
              <a:latin typeface="Tempus Sans ITC" panose="04020404030D07020202" pitchFamily="82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s-AR" b="1" dirty="0">
              <a:solidFill>
                <a:schemeClr val="tx1">
                  <a:lumMod val="75000"/>
                  <a:lumOff val="25000"/>
                </a:schemeClr>
              </a:solidFill>
              <a:latin typeface="Tempus Sans ITC" panose="04020404030D07020202" pitchFamily="82" charset="0"/>
            </a:endParaRPr>
          </a:p>
        </p:txBody>
      </p:sp>
      <p:sp>
        <p:nvSpPr>
          <p:cNvPr id="37892" name="Marcador de número de diapositiva 3">
            <a:extLst>
              <a:ext uri="{FF2B5EF4-FFF2-40B4-BE49-F238E27FC236}">
                <a16:creationId xmlns:a16="http://schemas.microsoft.com/office/drawing/2014/main" id="{0F01C9D5-3AD4-4357-9755-AE5AE90E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0830705-A75C-4AE8-B18C-F838D8EA452B}" type="slidenum">
              <a:rPr lang="en-US" altLang="es-AR" smtClean="0">
                <a:solidFill>
                  <a:schemeClr val="accent1"/>
                </a:solidFill>
                <a:latin typeface="Elephant" panose="02020904090505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s-AR">
              <a:solidFill>
                <a:schemeClr val="accent1"/>
              </a:solidFill>
              <a:latin typeface="Elephant" panose="020209040905050203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4F4389C-E129-40C2-83A8-29AEF71422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5" y="411163"/>
            <a:ext cx="754063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1300E7D-8CDC-4EA6-9698-4532EF015F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713" y="6149098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Marcador de contenido 4">
            <a:extLst>
              <a:ext uri="{FF2B5EF4-FFF2-40B4-BE49-F238E27FC236}">
                <a16:creationId xmlns:a16="http://schemas.microsoft.com/office/drawing/2014/main" id="{0ED64822-32A3-4C3F-9139-CB6BA4855D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24258" y="1949878"/>
            <a:ext cx="1798686" cy="2703258"/>
          </a:xfrm>
        </p:spPr>
      </p:pic>
      <p:sp>
        <p:nvSpPr>
          <p:cNvPr id="41987" name="Marcador de número de diapositiva 3">
            <a:extLst>
              <a:ext uri="{FF2B5EF4-FFF2-40B4-BE49-F238E27FC236}">
                <a16:creationId xmlns:a16="http://schemas.microsoft.com/office/drawing/2014/main" id="{7B41773B-E9B3-4485-919F-391F519B3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73AAE8-7F19-46FC-9734-15B7A0F753F5}" type="slidenum">
              <a:rPr lang="en-US" altLang="es-AR" smtClean="0">
                <a:solidFill>
                  <a:schemeClr val="accent1"/>
                </a:solidFill>
                <a:latin typeface="Elephant" panose="02020904090505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s-AR">
              <a:solidFill>
                <a:schemeClr val="accent1"/>
              </a:solidFill>
              <a:latin typeface="Elephant" panose="02020904090505020303" pitchFamily="18" charset="0"/>
            </a:endParaRPr>
          </a:p>
        </p:txBody>
      </p:sp>
      <p:pic>
        <p:nvPicPr>
          <p:cNvPr id="41988" name="Imagen 5">
            <a:extLst>
              <a:ext uri="{FF2B5EF4-FFF2-40B4-BE49-F238E27FC236}">
                <a16:creationId xmlns:a16="http://schemas.microsoft.com/office/drawing/2014/main" id="{DFD5273D-4B04-4D3B-9E20-E2F22D9D6D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0850" y="3717548"/>
            <a:ext cx="2107164" cy="147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E4ABD04-F8DC-4B4A-8CC3-C92F85C5BA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5" y="411163"/>
            <a:ext cx="754063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B3A5C17-410F-4498-8383-F9BFDB776F6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713" y="6149098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0AC03568-DCBF-4385-AB9E-E4A2F4655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0850" y="1735335"/>
            <a:ext cx="2107164" cy="157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1">
            <a:extLst>
              <a:ext uri="{FF2B5EF4-FFF2-40B4-BE49-F238E27FC236}">
                <a16:creationId xmlns:a16="http://schemas.microsoft.com/office/drawing/2014/main" id="{E43535B8-3549-4681-9FFC-96CB738FB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altLang="es-AR" b="1">
                <a:latin typeface="Tempus Sans ITC" panose="04020404030D07020202" pitchFamily="82" charset="0"/>
              </a:rPr>
              <a:t>AGUA DE CALIDAD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E34F04-E439-46BB-9522-9151D2094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62100"/>
            <a:ext cx="6348413" cy="48450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A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empus Sans ITC" panose="04020404030D07020202" pitchFamily="82" charset="0"/>
              </a:rPr>
              <a:t>VER CANILLAS EXTERNAS Y ACOPIO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A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empus Sans ITC" panose="04020404030D07020202" pitchFamily="82" charset="0"/>
              </a:rPr>
              <a:t>REALIZAR ANÁLISIS CUALI Y CUANTITATIVO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s-A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empus Sans ITC" panose="04020404030D07020202" pitchFamily="82" charset="0"/>
              </a:rPr>
              <a:t>(bacteriológico y de minerales)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A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empus Sans ITC" panose="04020404030D07020202" pitchFamily="82" charset="0"/>
              </a:rPr>
              <a:t>FUENTES DE AGUA SEGÚN ORDEN DE PREFERENCIA: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s-A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empus Sans ITC" panose="04020404030D07020202" pitchFamily="82" charset="0"/>
              </a:rPr>
              <a:t>-AGUA DE CHORRILLO NATURAL (OJO!!!! VER ARROYO ARRIBA)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s-A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empus Sans ITC" panose="04020404030D07020202" pitchFamily="82" charset="0"/>
              </a:rPr>
              <a:t>-AGUA DE LLUVIA (NO MINERALIZADA)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s-A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empus Sans ITC" panose="04020404030D07020202" pitchFamily="82" charset="0"/>
              </a:rPr>
              <a:t>-AGUA DE GRIFO (TEMPLAR Y DECLORAR 24 HS)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s-AR" sz="2400" b="1" dirty="0">
                <a:solidFill>
                  <a:srgbClr val="FF0000"/>
                </a:solidFill>
                <a:latin typeface="Tempus Sans ITC" panose="04020404030D07020202" pitchFamily="82" charset="0"/>
              </a:rPr>
              <a:t>-AGUA DE MAR MÁX 1:4 (NO PARA TODOS LOS CULTIVOS)</a:t>
            </a:r>
          </a:p>
        </p:txBody>
      </p:sp>
      <p:sp>
        <p:nvSpPr>
          <p:cNvPr id="43012" name="Marcador de número de diapositiva 3">
            <a:extLst>
              <a:ext uri="{FF2B5EF4-FFF2-40B4-BE49-F238E27FC236}">
                <a16:creationId xmlns:a16="http://schemas.microsoft.com/office/drawing/2014/main" id="{11834C32-B548-41C2-A9EF-DBDE2A2B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A29C0F-6248-4B8B-BA99-13524AEA9030}" type="slidenum">
              <a:rPr lang="en-US" altLang="es-AR" smtClean="0">
                <a:solidFill>
                  <a:schemeClr val="accent1"/>
                </a:solidFill>
                <a:latin typeface="Elephant" panose="02020904090505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s-AR">
              <a:solidFill>
                <a:schemeClr val="accent1"/>
              </a:solidFill>
              <a:latin typeface="Elephant" panose="020209040905050203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2330DEB-5AFF-4CC8-804E-A96C80B1B5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5" y="411163"/>
            <a:ext cx="754063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91E6038-4B7B-4AFE-8B8E-4F0158D201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713" y="6149098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">
            <a:extLst>
              <a:ext uri="{FF2B5EF4-FFF2-40B4-BE49-F238E27FC236}">
                <a16:creationId xmlns:a16="http://schemas.microsoft.com/office/drawing/2014/main" id="{124BD1E8-7429-40F0-8867-B67F2371E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84313"/>
            <a:ext cx="7272338" cy="36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ClrTx/>
              <a:buSzTx/>
              <a:buFontTx/>
              <a:buNone/>
            </a:pPr>
            <a:r>
              <a:rPr lang="es-ES" altLang="es-AR" sz="4400" b="1">
                <a:solidFill>
                  <a:schemeClr val="tx1"/>
                </a:solidFill>
                <a:latin typeface="Tempus Sans ITC" panose="04020404030D070202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OBSERVACIÓN PREVIA DEL LUGAR</a:t>
            </a:r>
          </a:p>
          <a:p>
            <a:pPr algn="ctr" eaLnBrk="1" hangingPunct="1">
              <a:spcBef>
                <a:spcPct val="15000"/>
              </a:spcBef>
              <a:buClrTx/>
              <a:buSzTx/>
              <a:buFontTx/>
              <a:buNone/>
            </a:pPr>
            <a:endParaRPr lang="es-ES" altLang="es-AR" sz="4400" b="1">
              <a:solidFill>
                <a:schemeClr val="tx1"/>
              </a:solidFill>
              <a:latin typeface="Tempus Sans ITC" panose="04020404030D07020202" pitchFamily="8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15000"/>
              </a:spcBef>
              <a:buClrTx/>
              <a:buSzTx/>
              <a:buFontTx/>
              <a:buNone/>
            </a:pPr>
            <a:r>
              <a:rPr lang="es-ES" altLang="es-AR" sz="4400" b="1">
                <a:solidFill>
                  <a:schemeClr val="folHlink"/>
                </a:solidFill>
                <a:latin typeface="Tempus Sans ITC" panose="04020404030D070202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LAS MALEZAS NO SÓLO MOLESTAN…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C0630AC-43B5-498E-AB2B-02C6EBE34E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550" y="333375"/>
            <a:ext cx="828675" cy="828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4731293-1DA0-4E59-87B1-782BD72B1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329" y="6021288"/>
            <a:ext cx="6527894" cy="494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>
            <a:extLst>
              <a:ext uri="{FF2B5EF4-FFF2-40B4-BE49-F238E27FC236}">
                <a16:creationId xmlns:a16="http://schemas.microsoft.com/office/drawing/2014/main" id="{7E122D84-453E-4FB9-9B3C-A2B002253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altLang="es-AR" b="1">
                <a:latin typeface="Tempus Sans ITC" panose="04020404030D07020202" pitchFamily="82" charset="0"/>
              </a:rPr>
              <a:t>TIERRA DE CALIDAD Y ABONOS ORGÁNICOS</a:t>
            </a:r>
          </a:p>
        </p:txBody>
      </p:sp>
      <p:sp>
        <p:nvSpPr>
          <p:cNvPr id="45059" name="Marcador de contenido 2">
            <a:extLst>
              <a:ext uri="{FF2B5EF4-FFF2-40B4-BE49-F238E27FC236}">
                <a16:creationId xmlns:a16="http://schemas.microsoft.com/office/drawing/2014/main" id="{D11AA0C0-A383-4A94-9BE1-DB1E4C224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960563"/>
            <a:ext cx="6743700" cy="3556000"/>
          </a:xfrm>
        </p:spPr>
        <p:txBody>
          <a:bodyPr/>
          <a:lstStyle/>
          <a:p>
            <a:pPr eaLnBrk="1" hangingPunct="1"/>
            <a:r>
              <a:rPr lang="es-AR" altLang="es-AR" sz="2000" b="1">
                <a:latin typeface="Tempus Sans ITC" panose="04020404030D07020202" pitchFamily="82" charset="0"/>
              </a:rPr>
              <a:t>REALIZAR ANÁLISIS DE SUELO (pH, CE y demás parámetros)</a:t>
            </a:r>
          </a:p>
          <a:p>
            <a:pPr eaLnBrk="1" hangingPunct="1"/>
            <a:r>
              <a:rPr lang="es-AR" altLang="es-AR" sz="2000" b="1">
                <a:latin typeface="Tempus Sans ITC" panose="04020404030D07020202" pitchFamily="82" charset="0"/>
              </a:rPr>
              <a:t>ES MÁS FACIL MANTENER LA FERTILIDAD AÑO TRAS AÑO QUE RECUPERAR UN SUELO INHERTE</a:t>
            </a:r>
          </a:p>
          <a:p>
            <a:pPr eaLnBrk="1" hangingPunct="1"/>
            <a:r>
              <a:rPr lang="es-AR" altLang="es-AR" sz="2000" b="1">
                <a:latin typeface="Tempus Sans ITC" panose="04020404030D07020202" pitchFamily="82" charset="0"/>
              </a:rPr>
              <a:t>FUNDAMENTAL ELABORAR ABONOS PARA NUTRIR LA TIERRA (COMPOST, BOKASHI, BIOFERTILIZANTES, ETC)</a:t>
            </a:r>
          </a:p>
          <a:p>
            <a:pPr eaLnBrk="1" hangingPunct="1"/>
            <a:r>
              <a:rPr lang="es-AR" altLang="es-AR" sz="2000" b="1">
                <a:latin typeface="Tempus Sans ITC" panose="04020404030D07020202" pitchFamily="82" charset="0"/>
              </a:rPr>
              <a:t>SUELO VIRGEN: REALIZAR CULTIVO DE ABONOS VERDES EL 1° AÑO Y LUEGO CADA UN PAR DE AÑOS REPETIR (ALFALFA, VICIA, AVENA, TREBOL, ETC)</a:t>
            </a:r>
          </a:p>
          <a:p>
            <a:pPr eaLnBrk="1" hangingPunct="1"/>
            <a:endParaRPr lang="es-AR" altLang="es-AR" sz="2000" b="1">
              <a:latin typeface="Tempus Sans ITC" panose="04020404030D07020202" pitchFamily="82" charset="0"/>
            </a:endParaRPr>
          </a:p>
          <a:p>
            <a:pPr eaLnBrk="1" hangingPunct="1"/>
            <a:endParaRPr lang="es-AR" altLang="es-AR" b="1">
              <a:latin typeface="Tempus Sans ITC" panose="04020404030D07020202" pitchFamily="82" charset="0"/>
            </a:endParaRPr>
          </a:p>
        </p:txBody>
      </p:sp>
      <p:sp>
        <p:nvSpPr>
          <p:cNvPr id="45060" name="Marcador de número de diapositiva 3">
            <a:extLst>
              <a:ext uri="{FF2B5EF4-FFF2-40B4-BE49-F238E27FC236}">
                <a16:creationId xmlns:a16="http://schemas.microsoft.com/office/drawing/2014/main" id="{3B9199EF-8985-4260-82BA-F1CDB63D8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3165AE-EDAC-4A5C-BFFE-107FE5EA4F82}" type="slidenum">
              <a:rPr lang="en-US" altLang="es-AR" smtClean="0">
                <a:solidFill>
                  <a:schemeClr val="accent1"/>
                </a:solidFill>
                <a:latin typeface="Elephant" panose="02020904090505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s-AR">
              <a:solidFill>
                <a:schemeClr val="accent1"/>
              </a:solidFill>
              <a:latin typeface="Elephant" panose="020209040905050203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57FBB43-C812-42E5-92F1-3F328D7D0C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5" y="411163"/>
            <a:ext cx="754063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E4D4EFE-D62E-4323-8E0E-D99EBB4155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713" y="6149098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Marcador de contenido 4">
            <a:extLst>
              <a:ext uri="{FF2B5EF4-FFF2-40B4-BE49-F238E27FC236}">
                <a16:creationId xmlns:a16="http://schemas.microsoft.com/office/drawing/2014/main" id="{26B98765-09E1-4A32-81A2-9CD46F9034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584" y="1772816"/>
            <a:ext cx="3131813" cy="1945391"/>
          </a:xfrm>
        </p:spPr>
      </p:pic>
      <p:sp>
        <p:nvSpPr>
          <p:cNvPr id="46083" name="Marcador de número de diapositiva 3">
            <a:extLst>
              <a:ext uri="{FF2B5EF4-FFF2-40B4-BE49-F238E27FC236}">
                <a16:creationId xmlns:a16="http://schemas.microsoft.com/office/drawing/2014/main" id="{F5C43141-7A1B-4F45-A182-2A6457E3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58190-CD06-4C40-87B3-E7F78B4F7111}" type="slidenum">
              <a:rPr lang="en-US" altLang="es-AR" smtClean="0">
                <a:solidFill>
                  <a:schemeClr val="accent1"/>
                </a:solidFill>
                <a:latin typeface="Elephant" panose="02020904090505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s-AR">
              <a:solidFill>
                <a:schemeClr val="accent1"/>
              </a:solidFill>
              <a:latin typeface="Elephant" panose="02020904090505020303" pitchFamily="18" charset="0"/>
            </a:endParaRPr>
          </a:p>
        </p:txBody>
      </p:sp>
      <p:pic>
        <p:nvPicPr>
          <p:cNvPr id="46084" name="Imagen 5">
            <a:extLst>
              <a:ext uri="{FF2B5EF4-FFF2-40B4-BE49-F238E27FC236}">
                <a16:creationId xmlns:a16="http://schemas.microsoft.com/office/drawing/2014/main" id="{B72F57D3-5735-4AD9-A0D7-7D41B4761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996952"/>
            <a:ext cx="3258027" cy="186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E1E9302-A529-43F5-9A49-1F92220873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5" y="411163"/>
            <a:ext cx="754063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EBCA14B-E5C0-4A5E-B680-B914253903E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713" y="6149098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>
            <a:extLst>
              <a:ext uri="{FF2B5EF4-FFF2-40B4-BE49-F238E27FC236}">
                <a16:creationId xmlns:a16="http://schemas.microsoft.com/office/drawing/2014/main" id="{F1750333-6A28-453C-AF07-6BD522342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altLang="es-AR" b="1">
                <a:latin typeface="Tempus Sans ITC" panose="04020404030D07020202" pitchFamily="82" charset="0"/>
              </a:rPr>
              <a:t>CERCOS</a:t>
            </a:r>
            <a:br>
              <a:rPr lang="es-AR" altLang="es-AR" b="1">
                <a:latin typeface="Tempus Sans ITC" panose="04020404030D07020202" pitchFamily="82" charset="0"/>
              </a:rPr>
            </a:br>
            <a:r>
              <a:rPr lang="es-AR" altLang="es-AR" sz="2400" b="1">
                <a:latin typeface="Tempus Sans ITC" panose="04020404030D07020202" pitchFamily="82" charset="0"/>
              </a:rPr>
              <a:t>(FUNDAMENTAL!!!!!)</a:t>
            </a:r>
          </a:p>
        </p:txBody>
      </p:sp>
      <p:sp>
        <p:nvSpPr>
          <p:cNvPr id="48131" name="Marcador de contenido 2">
            <a:extLst>
              <a:ext uri="{FF2B5EF4-FFF2-40B4-BE49-F238E27FC236}">
                <a16:creationId xmlns:a16="http://schemas.microsoft.com/office/drawing/2014/main" id="{9DC295F2-E0DB-4EF7-811A-42DAC86CF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0588"/>
            <a:ext cx="6842125" cy="3881437"/>
          </a:xfrm>
        </p:spPr>
        <p:txBody>
          <a:bodyPr/>
          <a:lstStyle/>
          <a:p>
            <a:r>
              <a:rPr lang="es-AR" altLang="es-AR" sz="2800"/>
              <a:t>DELIMITA LA ZONA DEL RESTO DEL PATIO</a:t>
            </a:r>
          </a:p>
          <a:p>
            <a:r>
              <a:rPr lang="es-AR" altLang="es-AR" sz="2800"/>
              <a:t>PROTECCIÓN ANTE EL INGRESO DE ANIMALES (PERROS, CABALLOS)</a:t>
            </a:r>
          </a:p>
          <a:p>
            <a:r>
              <a:rPr lang="es-AR" altLang="es-AR" sz="2800"/>
              <a:t>PSEUDO BARRERA PARA VECINOS CURIOSOS</a:t>
            </a:r>
          </a:p>
          <a:p>
            <a:r>
              <a:rPr lang="es-AR" altLang="es-AR" sz="2800"/>
              <a:t>SIRVE PARA APOYO DE ALGUNAS PLANTAS (FRAMBUESAS, ARVEJAS, ETC)</a:t>
            </a:r>
          </a:p>
        </p:txBody>
      </p:sp>
      <p:sp>
        <p:nvSpPr>
          <p:cNvPr id="48132" name="Marcador de número de diapositiva 3">
            <a:extLst>
              <a:ext uri="{FF2B5EF4-FFF2-40B4-BE49-F238E27FC236}">
                <a16:creationId xmlns:a16="http://schemas.microsoft.com/office/drawing/2014/main" id="{94979783-5AC0-49FA-A286-63A4154B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D59198-6775-4D70-BEC8-81E8D8A56E92}" type="slidenum">
              <a:rPr lang="en-US" altLang="es-AR" smtClean="0">
                <a:solidFill>
                  <a:schemeClr val="accent1"/>
                </a:solidFill>
                <a:latin typeface="Elephant" panose="02020904090505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s-AR">
              <a:solidFill>
                <a:schemeClr val="accent1"/>
              </a:solidFill>
              <a:latin typeface="Elephant" panose="020209040905050203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F1AF0F0-2FCD-48F4-A0D5-9049D96C25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5" y="411163"/>
            <a:ext cx="754063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5739CD0-6521-47D6-A0BE-FF3CD24033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713" y="6149098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Marcador de contenido 4">
            <a:extLst>
              <a:ext uri="{FF2B5EF4-FFF2-40B4-BE49-F238E27FC236}">
                <a16:creationId xmlns:a16="http://schemas.microsoft.com/office/drawing/2014/main" id="{F239378F-D201-48A1-8915-A50E3E1277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3608" y="2605472"/>
            <a:ext cx="1878982" cy="2504073"/>
          </a:xfrm>
        </p:spPr>
      </p:pic>
      <p:sp>
        <p:nvSpPr>
          <p:cNvPr id="49155" name="Marcador de número de diapositiva 3">
            <a:extLst>
              <a:ext uri="{FF2B5EF4-FFF2-40B4-BE49-F238E27FC236}">
                <a16:creationId xmlns:a16="http://schemas.microsoft.com/office/drawing/2014/main" id="{6B5E4BB4-6FE9-4271-AB2C-60F2AD3ED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994CCC-0A80-43FE-926B-09581C1F54E2}" type="slidenum">
              <a:rPr lang="en-US" altLang="es-AR" smtClean="0">
                <a:solidFill>
                  <a:schemeClr val="accent1"/>
                </a:solidFill>
                <a:latin typeface="Elephant" panose="02020904090505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s-AR">
              <a:solidFill>
                <a:schemeClr val="accent1"/>
              </a:solidFill>
              <a:latin typeface="Elephant" panose="02020904090505020303" pitchFamily="18" charset="0"/>
            </a:endParaRPr>
          </a:p>
        </p:txBody>
      </p:sp>
      <p:pic>
        <p:nvPicPr>
          <p:cNvPr id="49156" name="Imagen 5">
            <a:extLst>
              <a:ext uri="{FF2B5EF4-FFF2-40B4-BE49-F238E27FC236}">
                <a16:creationId xmlns:a16="http://schemas.microsoft.com/office/drawing/2014/main" id="{9C272CC7-3D28-4AE4-B69E-78E3EA3775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283015"/>
            <a:ext cx="2113945" cy="158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6FD1394-6AD5-4195-B8F9-FE521480A1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5" y="411163"/>
            <a:ext cx="754063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BA83CE5-15CE-47E7-9E29-2D445DE01E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713" y="6149098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A429E67D-8DB3-4BE4-B075-194EF2C64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2944" y="3587722"/>
            <a:ext cx="2441889" cy="158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ítulo 1">
            <a:extLst>
              <a:ext uri="{FF2B5EF4-FFF2-40B4-BE49-F238E27FC236}">
                <a16:creationId xmlns:a16="http://schemas.microsoft.com/office/drawing/2014/main" id="{D8670797-F3C6-48D0-8416-C3B912CAD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altLang="es-AR" b="1">
                <a:latin typeface="Tempus Sans ITC" panose="04020404030D07020202" pitchFamily="82" charset="0"/>
              </a:rPr>
              <a:t>HERRAMIENTAS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D6E688-E41E-4619-8927-F73FC8D27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488237" cy="4248150"/>
          </a:xfrm>
        </p:spPr>
        <p:txBody>
          <a:bodyPr/>
          <a:lstStyle/>
          <a:p>
            <a:pPr>
              <a:defRPr/>
            </a:pPr>
            <a:r>
              <a:rPr lang="es-AR" sz="2000" dirty="0"/>
              <a:t>HERRAMIENTAS GRANDES: 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es-AR" sz="2000" dirty="0"/>
              <a:t>PICO, PALA PUNTA, PALA CORAZÓN, AZADA, RASTRILLO Y LAYA.</a:t>
            </a:r>
          </a:p>
          <a:p>
            <a:pPr>
              <a:defRPr/>
            </a:pPr>
            <a:r>
              <a:rPr lang="es-AR" sz="2000" dirty="0"/>
              <a:t>HERRAMIENTAS MANO: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es-AR" sz="2000" dirty="0"/>
              <a:t>PALITAS DE MANO, SACA MALEZA, ZAPÍN, TIJERA DE PODAR Y PLANTADORES</a:t>
            </a:r>
          </a:p>
          <a:p>
            <a:pPr>
              <a:defRPr/>
            </a:pPr>
            <a:r>
              <a:rPr lang="es-AR" sz="2000" dirty="0"/>
              <a:t>ANEXOS: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es-AR" sz="2000" dirty="0"/>
              <a:t>ALMACIGUERAS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es-AR" sz="2000" dirty="0"/>
              <a:t>ROCIADORES DE BOMBA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es-AR" sz="2000" dirty="0"/>
              <a:t>REGADOERAS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es-AR" sz="2000" dirty="0"/>
              <a:t>MANGUERAS</a:t>
            </a:r>
          </a:p>
        </p:txBody>
      </p:sp>
      <p:sp>
        <p:nvSpPr>
          <p:cNvPr id="51204" name="Marcador de número de diapositiva 3">
            <a:extLst>
              <a:ext uri="{FF2B5EF4-FFF2-40B4-BE49-F238E27FC236}">
                <a16:creationId xmlns:a16="http://schemas.microsoft.com/office/drawing/2014/main" id="{1D163E37-76EB-42D6-BE8B-CB05F76E8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DA80B1-A18A-4801-9F06-34532E99E9D8}" type="slidenum">
              <a:rPr lang="en-US" altLang="es-AR" smtClean="0">
                <a:solidFill>
                  <a:schemeClr val="accent1"/>
                </a:solidFill>
                <a:latin typeface="Elephant" panose="02020904090505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s-AR">
              <a:solidFill>
                <a:schemeClr val="accent1"/>
              </a:solidFill>
              <a:latin typeface="Elephant" panose="020209040905050203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1A51149-2D3F-4C4E-8CD7-9EE21B293B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5" y="411163"/>
            <a:ext cx="754063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44200F5-58E3-4290-805B-ED281AB366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713" y="6149098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Marcador de número de diapositiva 3">
            <a:extLst>
              <a:ext uri="{FF2B5EF4-FFF2-40B4-BE49-F238E27FC236}">
                <a16:creationId xmlns:a16="http://schemas.microsoft.com/office/drawing/2014/main" id="{410DAB10-F60C-4D2D-968E-8078FA12F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DA8330-17B6-4336-BEBE-2EA0ECFBDB1D}" type="slidenum">
              <a:rPr lang="en-US" altLang="es-AR" smtClean="0">
                <a:solidFill>
                  <a:schemeClr val="accent1"/>
                </a:solidFill>
                <a:latin typeface="Elephant" panose="02020904090505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s-AR">
              <a:solidFill>
                <a:schemeClr val="accent1"/>
              </a:solidFill>
              <a:latin typeface="Elephant" panose="02020904090505020303" pitchFamily="18" charset="0"/>
            </a:endParaRPr>
          </a:p>
        </p:txBody>
      </p:sp>
      <p:pic>
        <p:nvPicPr>
          <p:cNvPr id="52227" name="Marcador de contenido 6">
            <a:extLst>
              <a:ext uri="{FF2B5EF4-FFF2-40B4-BE49-F238E27FC236}">
                <a16:creationId xmlns:a16="http://schemas.microsoft.com/office/drawing/2014/main" id="{15CEE316-13EF-4AFD-BCEC-5800CC99FB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43808" y="1988840"/>
            <a:ext cx="3169344" cy="3169344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79DEF00-2B6E-4322-8AE7-E6990F2BB5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5" y="411163"/>
            <a:ext cx="754063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087096B-7374-41E8-A7CA-B072A75F04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713" y="6149098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ítulo 1">
            <a:extLst>
              <a:ext uri="{FF2B5EF4-FFF2-40B4-BE49-F238E27FC236}">
                <a16:creationId xmlns:a16="http://schemas.microsoft.com/office/drawing/2014/main" id="{E48C727D-8D13-4C96-AA3B-91FCC4BDB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587375"/>
          </a:xfrm>
        </p:spPr>
        <p:txBody>
          <a:bodyPr/>
          <a:lstStyle/>
          <a:p>
            <a:r>
              <a:rPr lang="es-AR" altLang="es-AR" b="1">
                <a:latin typeface="Tempus Sans ITC" panose="04020404030D07020202" pitchFamily="82" charset="0"/>
              </a:rPr>
              <a:t>SEMILLAS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90C77C-B8D0-4757-949A-974A6E4E5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1613"/>
            <a:ext cx="6699250" cy="4189412"/>
          </a:xfrm>
        </p:spPr>
        <p:txBody>
          <a:bodyPr/>
          <a:lstStyle/>
          <a:p>
            <a:pPr>
              <a:defRPr/>
            </a:pPr>
            <a:r>
              <a:rPr lang="es-AR" sz="2000" dirty="0"/>
              <a:t>NATIVAS, CRIOLLAS Y CONVENCIONALES (POR ESPECIES)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es-AR" sz="2000" b="1" dirty="0"/>
              <a:t>IMPORTANCIA DE SEMILLAS LOCALES: ADAPATACIÓN AL CLIMA LOCAL</a:t>
            </a:r>
          </a:p>
          <a:p>
            <a:pPr marL="0" indent="0" algn="ctr">
              <a:buFont typeface="Wingdings 3" panose="05040102010807070707" pitchFamily="18" charset="2"/>
              <a:buNone/>
              <a:defRPr/>
            </a:pPr>
            <a:r>
              <a:rPr lang="es-AR" sz="2000" b="1" dirty="0">
                <a:solidFill>
                  <a:srgbClr val="FF0000"/>
                </a:solidFill>
              </a:rPr>
              <a:t>AUTOPRODUCCIÓN DE ALIMENTOS PRIORITARIO!!!!</a:t>
            </a:r>
          </a:p>
          <a:p>
            <a:pPr>
              <a:defRPr/>
            </a:pPr>
            <a:r>
              <a:rPr lang="es-AR" sz="2000" dirty="0"/>
              <a:t>COMERCIALES Y REGISTRADAS (INASE)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es-AR" sz="2000" dirty="0"/>
              <a:t>FECOAGRO, FLORENZA, ETC</a:t>
            </a:r>
          </a:p>
          <a:p>
            <a:pPr>
              <a:defRPr/>
            </a:pPr>
            <a:r>
              <a:rPr lang="es-AR" sz="2000" dirty="0"/>
              <a:t>DE BANCOS DE SEMILLAS COMUNITARIOS Y/O PRIVADOS (SIN REGISTRAR)</a:t>
            </a:r>
          </a:p>
          <a:p>
            <a:pPr>
              <a:defRPr/>
            </a:pPr>
            <a:r>
              <a:rPr lang="es-AR" sz="2000" dirty="0"/>
              <a:t>SEMILLAS TRANSGÉNICAS</a:t>
            </a:r>
          </a:p>
          <a:p>
            <a:pPr>
              <a:defRPr/>
            </a:pPr>
            <a:endParaRPr lang="es-AR" sz="2400" dirty="0"/>
          </a:p>
        </p:txBody>
      </p:sp>
      <p:sp>
        <p:nvSpPr>
          <p:cNvPr id="55300" name="Marcador de número de diapositiva 3">
            <a:extLst>
              <a:ext uri="{FF2B5EF4-FFF2-40B4-BE49-F238E27FC236}">
                <a16:creationId xmlns:a16="http://schemas.microsoft.com/office/drawing/2014/main" id="{6202DD58-0C6A-424C-B012-8FA37866D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297BE9-3D2C-4C59-A4E8-3A8215ED507B}" type="slidenum">
              <a:rPr lang="en-US" altLang="es-AR" smtClean="0">
                <a:solidFill>
                  <a:schemeClr val="accent1"/>
                </a:solidFill>
                <a:latin typeface="Elephant" panose="02020904090505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s-AR">
              <a:solidFill>
                <a:schemeClr val="accent1"/>
              </a:solidFill>
              <a:latin typeface="Elephant" panose="020209040905050203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8CA6451-4B5E-4099-86DB-C7A05FF4D4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5" y="411163"/>
            <a:ext cx="754063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E7292EE-3A54-47C9-B57C-01E14D4398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713" y="6149098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ítulo 1">
            <a:extLst>
              <a:ext uri="{FF2B5EF4-FFF2-40B4-BE49-F238E27FC236}">
                <a16:creationId xmlns:a16="http://schemas.microsoft.com/office/drawing/2014/main" id="{671BE1A2-C5FB-4A52-BA03-096016D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altLang="es-AR" b="1">
                <a:latin typeface="Tempus Sans ITC" panose="04020404030D07020202" pitchFamily="82" charset="0"/>
              </a:rPr>
              <a:t>ACTORES</a:t>
            </a:r>
          </a:p>
        </p:txBody>
      </p:sp>
      <p:sp>
        <p:nvSpPr>
          <p:cNvPr id="56323" name="Marcador de contenido 2">
            <a:extLst>
              <a:ext uri="{FF2B5EF4-FFF2-40B4-BE49-F238E27FC236}">
                <a16:creationId xmlns:a16="http://schemas.microsoft.com/office/drawing/2014/main" id="{79CE1A06-718F-4680-8F38-073119E7F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1438"/>
            <a:ext cx="6348413" cy="5256212"/>
          </a:xfrm>
        </p:spPr>
        <p:txBody>
          <a:bodyPr/>
          <a:lstStyle/>
          <a:p>
            <a:r>
              <a:rPr lang="es-AR" altLang="es-AR" sz="2400"/>
              <a:t>MAESTROS HUERTEROS</a:t>
            </a:r>
          </a:p>
          <a:p>
            <a:r>
              <a:rPr lang="es-AR" altLang="es-AR" sz="2400"/>
              <a:t>NINOS Y JÓVENES (ALUMNOS)</a:t>
            </a:r>
          </a:p>
          <a:p>
            <a:r>
              <a:rPr lang="es-AR" altLang="es-AR" sz="2400"/>
              <a:t>DOCENTES Y MAESTROS OTRAS ÁREAS</a:t>
            </a:r>
          </a:p>
          <a:p>
            <a:r>
              <a:rPr lang="es-AR" altLang="es-AR" sz="2400"/>
              <a:t>DEMÁS PERSONAL DE LA INSTITUCIÓN</a:t>
            </a:r>
          </a:p>
          <a:p>
            <a:r>
              <a:rPr lang="es-AR" altLang="es-AR" sz="2400"/>
              <a:t>PADRES Y VECINOS</a:t>
            </a:r>
          </a:p>
          <a:p>
            <a:r>
              <a:rPr lang="es-AR" altLang="es-AR" sz="2400"/>
              <a:t>NEXO E INTERCAMBIOS CON OTRAS INSTITUCIONES EDUCATIVAS O NO </a:t>
            </a:r>
          </a:p>
          <a:p>
            <a:r>
              <a:rPr lang="es-AR" altLang="es-AR" sz="2400"/>
              <a:t>CAPS Y CENTROS COMUNITARIOS DE CADA ZONA</a:t>
            </a:r>
          </a:p>
          <a:p>
            <a:r>
              <a:rPr lang="es-AR" altLang="es-AR" sz="2400"/>
              <a:t>BIBLIOTECAS</a:t>
            </a:r>
          </a:p>
        </p:txBody>
      </p:sp>
      <p:sp>
        <p:nvSpPr>
          <p:cNvPr id="56324" name="Marcador de número de diapositiva 3">
            <a:extLst>
              <a:ext uri="{FF2B5EF4-FFF2-40B4-BE49-F238E27FC236}">
                <a16:creationId xmlns:a16="http://schemas.microsoft.com/office/drawing/2014/main" id="{4A4671F7-352F-4557-995F-AF8E838E0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87B6B7-043E-432B-A73D-ED11AD0837C5}" type="slidenum">
              <a:rPr lang="en-US" altLang="es-AR" smtClean="0">
                <a:solidFill>
                  <a:schemeClr val="accent1"/>
                </a:solidFill>
                <a:latin typeface="Elephant" panose="02020904090505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s-AR">
              <a:solidFill>
                <a:schemeClr val="accent1"/>
              </a:solidFill>
              <a:latin typeface="Elephant" panose="020209040905050203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1703E37-5D9B-4F21-BA9B-8A36346392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5" y="411163"/>
            <a:ext cx="754063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1CDFE3C-FE84-4EF9-BBD0-95E9655A72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713" y="6149098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Marcador de contenido 2">
            <a:extLst>
              <a:ext uri="{FF2B5EF4-FFF2-40B4-BE49-F238E27FC236}">
                <a16:creationId xmlns:a16="http://schemas.microsoft.com/office/drawing/2014/main" id="{C2598BC6-34DB-4142-AD72-85CFA405B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036763"/>
            <a:ext cx="7923212" cy="3881437"/>
          </a:xfrm>
        </p:spPr>
        <p:txBody>
          <a:bodyPr/>
          <a:lstStyle/>
          <a:p>
            <a:pPr marL="0" indent="0" algn="ctr">
              <a:buFont typeface="Wingdings 3" panose="05040102010807070707" pitchFamily="18" charset="2"/>
              <a:buNone/>
            </a:pPr>
            <a:r>
              <a:rPr lang="es-AR" altLang="es-AR" sz="5400" b="1">
                <a:latin typeface="Tempus Sans ITC" panose="04020404030D07020202" pitchFamily="82" charset="0"/>
              </a:rPr>
              <a:t>APROVECHAR TODAS LAS REDES Y CONTACTOS</a:t>
            </a:r>
          </a:p>
        </p:txBody>
      </p:sp>
      <p:sp>
        <p:nvSpPr>
          <p:cNvPr id="57347" name="Marcador de número de diapositiva 3">
            <a:extLst>
              <a:ext uri="{FF2B5EF4-FFF2-40B4-BE49-F238E27FC236}">
                <a16:creationId xmlns:a16="http://schemas.microsoft.com/office/drawing/2014/main" id="{21D8F046-B8EB-420F-845D-689707B6D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CF595D-2F30-45A7-97C4-7029966EF3CF}" type="slidenum">
              <a:rPr lang="en-US" altLang="es-AR" smtClean="0">
                <a:solidFill>
                  <a:schemeClr val="accent1"/>
                </a:solidFill>
                <a:latin typeface="Elephant" panose="02020904090505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s-AR">
              <a:solidFill>
                <a:schemeClr val="accent1"/>
              </a:solidFill>
              <a:latin typeface="Elephant" panose="020209040905050203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E433AD3-7BB7-4BFC-AE61-7B97DD2379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5" y="411163"/>
            <a:ext cx="754063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B8D17AC-940F-4D57-93FC-BCBBCA089A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713" y="6149098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ítulo 1">
            <a:extLst>
              <a:ext uri="{FF2B5EF4-FFF2-40B4-BE49-F238E27FC236}">
                <a16:creationId xmlns:a16="http://schemas.microsoft.com/office/drawing/2014/main" id="{023FA751-8B77-4EA7-BC02-0E4D61F90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altLang="es-AR" b="1">
                <a:latin typeface="Tempus Sans ITC" panose="04020404030D07020202" pitchFamily="82" charset="0"/>
              </a:rPr>
              <a:t>CONOCIMIENTOS Y PLANIFICACIÓN</a:t>
            </a:r>
          </a:p>
        </p:txBody>
      </p:sp>
      <p:sp>
        <p:nvSpPr>
          <p:cNvPr id="58371" name="Marcador de contenido 2">
            <a:extLst>
              <a:ext uri="{FF2B5EF4-FFF2-40B4-BE49-F238E27FC236}">
                <a16:creationId xmlns:a16="http://schemas.microsoft.com/office/drawing/2014/main" id="{5C581195-9F5C-4D8C-9D14-8AB054664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altLang="es-AR" sz="2400" b="1">
                <a:latin typeface="Tempus Sans ITC" panose="04020404030D07020202" pitchFamily="82" charset="0"/>
              </a:rPr>
              <a:t>CONSTANTE Y MÓVIL</a:t>
            </a:r>
          </a:p>
          <a:p>
            <a:r>
              <a:rPr lang="es-AR" altLang="es-AR" sz="2400" b="1">
                <a:latin typeface="Tempus Sans ITC" panose="04020404030D07020202" pitchFamily="82" charset="0"/>
              </a:rPr>
              <a:t>DIVERSIDAD DE FUENTES</a:t>
            </a:r>
          </a:p>
          <a:p>
            <a:r>
              <a:rPr lang="es-AR" altLang="es-AR" sz="2400" b="1">
                <a:latin typeface="Tempus Sans ITC" panose="04020404030D07020202" pitchFamily="82" charset="0"/>
              </a:rPr>
              <a:t>LLEVAR LIBRO DE REGISTROS Y BITÁCORA (PUEDE SER EL PROYECTO ANUAL DE ALGÚN GRUPO)</a:t>
            </a:r>
          </a:p>
          <a:p>
            <a:r>
              <a:rPr lang="es-AR" altLang="es-AR" sz="2400" b="1">
                <a:latin typeface="Tempus Sans ITC" panose="04020404030D07020202" pitchFamily="82" charset="0"/>
              </a:rPr>
              <a:t>PLANIFICACIÓN ANUAL Y READECUACIÓN AL GRUPO E IMPREVISTOS</a:t>
            </a:r>
          </a:p>
        </p:txBody>
      </p:sp>
      <p:sp>
        <p:nvSpPr>
          <p:cNvPr id="58372" name="Marcador de número de diapositiva 3">
            <a:extLst>
              <a:ext uri="{FF2B5EF4-FFF2-40B4-BE49-F238E27FC236}">
                <a16:creationId xmlns:a16="http://schemas.microsoft.com/office/drawing/2014/main" id="{C2245ECB-AC63-4315-A3FB-35476D6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754F3E-3EBF-4476-BAF3-3194AE4EAB1D}" type="slidenum">
              <a:rPr lang="en-US" altLang="es-AR" smtClean="0">
                <a:solidFill>
                  <a:schemeClr val="accent1"/>
                </a:solidFill>
                <a:latin typeface="Elephant" panose="02020904090505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s-AR">
              <a:solidFill>
                <a:schemeClr val="accent1"/>
              </a:solidFill>
              <a:latin typeface="Elephant" panose="020209040905050203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389A85-A06F-4F72-8CEE-772FCFAAC5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5" y="411163"/>
            <a:ext cx="754063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D2CB024-3D55-4E91-86D8-CFCC5046AE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713" y="6149098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>
            <a:extLst>
              <a:ext uri="{FF2B5EF4-FFF2-40B4-BE49-F238E27FC236}">
                <a16:creationId xmlns:a16="http://schemas.microsoft.com/office/drawing/2014/main" id="{89D6A418-F8F2-4BD3-BBF3-344E0CF70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2" y="2869828"/>
            <a:ext cx="77057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3000" b="1" i="1" dirty="0">
                <a:solidFill>
                  <a:schemeClr val="tx1"/>
                </a:solidFill>
                <a:latin typeface="Tempus Sans ITC" panose="04020404030D07020202" pitchFamily="82" charset="0"/>
              </a:rPr>
              <a:t>La vegetación espontánea de una región o de un predio, muchas veces contiene información valiosa acerca de las características físicas y químicas del suelo que hay debajo de ella.</a:t>
            </a: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8F1CA037-D9F5-44E3-AC57-DBE9570FF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238250"/>
            <a:ext cx="6553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4000" b="1" dirty="0">
                <a:solidFill>
                  <a:schemeClr val="folHlink"/>
                </a:solidFill>
                <a:latin typeface="Tempus Sans ITC" panose="04020404030D07020202" pitchFamily="82" charset="0"/>
              </a:rPr>
              <a:t>TAMBIÉN SON PLANTAS INDICADORAS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6388A6-8EF1-4D3A-A38F-869E3ADFE0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550" y="333375"/>
            <a:ext cx="828675" cy="828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FD751C7-537A-45C2-95B4-82EA74F93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329" y="6021288"/>
            <a:ext cx="6527894" cy="494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ítulo 1">
            <a:extLst>
              <a:ext uri="{FF2B5EF4-FFF2-40B4-BE49-F238E27FC236}">
                <a16:creationId xmlns:a16="http://schemas.microsoft.com/office/drawing/2014/main" id="{F425CF50-F402-4CD0-B0D9-9BE4EBA72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AR" sz="4800" b="1">
                <a:latin typeface="Tempus Sans ITC" panose="04020404030D07020202" pitchFamily="82" charset="0"/>
              </a:rPr>
              <a:t>¿ </a:t>
            </a:r>
            <a:r>
              <a:rPr lang="es-AR" altLang="es-AR" sz="4800" b="1">
                <a:latin typeface="Tempus Sans ITC" panose="04020404030D07020202" pitchFamily="82" charset="0"/>
              </a:rPr>
              <a:t>QUÉ SEMBRAR?</a:t>
            </a:r>
          </a:p>
        </p:txBody>
      </p:sp>
      <p:sp>
        <p:nvSpPr>
          <p:cNvPr id="59395" name="Marcador de contenido 2">
            <a:extLst>
              <a:ext uri="{FF2B5EF4-FFF2-40B4-BE49-F238E27FC236}">
                <a16:creationId xmlns:a16="http://schemas.microsoft.com/office/drawing/2014/main" id="{D91AC62F-D5F3-4830-9463-FC43E6D4E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AR" altLang="es-AR" sz="2400" b="1">
                <a:solidFill>
                  <a:schemeClr val="tx1"/>
                </a:solidFill>
                <a:latin typeface="Tempus Sans ITC" panose="04020404030D07020202" pitchFamily="82" charset="0"/>
              </a:rPr>
              <a:t>CULTIVOS ADAPATDOS AL CLIMA (HOJA, RAIZ)</a:t>
            </a:r>
          </a:p>
          <a:p>
            <a:pPr eaLnBrk="1" hangingPunct="1"/>
            <a:r>
              <a:rPr lang="es-AR" altLang="es-AR" sz="2400" b="1">
                <a:solidFill>
                  <a:schemeClr val="tx1"/>
                </a:solidFill>
                <a:latin typeface="Tempus Sans ITC" panose="04020404030D07020202" pitchFamily="82" charset="0"/>
              </a:rPr>
              <a:t>SEMILLAS CRIOLLAS O CLIMA FRIO</a:t>
            </a:r>
          </a:p>
          <a:p>
            <a:pPr eaLnBrk="1" hangingPunct="1"/>
            <a:r>
              <a:rPr lang="es-AR" altLang="es-AR" sz="2400" b="1">
                <a:solidFill>
                  <a:schemeClr val="tx1"/>
                </a:solidFill>
                <a:latin typeface="Tempus Sans ITC" panose="04020404030D07020202" pitchFamily="82" charset="0"/>
              </a:rPr>
              <a:t>OBJETIVO INSTITUCIONAL DE CADA ESCUELA</a:t>
            </a:r>
          </a:p>
          <a:p>
            <a:pPr eaLnBrk="1" hangingPunct="1"/>
            <a:endParaRPr lang="es-AR" altLang="es-AR" sz="2400" b="1">
              <a:solidFill>
                <a:schemeClr val="tx1"/>
              </a:solidFill>
            </a:endParaRPr>
          </a:p>
        </p:txBody>
      </p:sp>
      <p:sp>
        <p:nvSpPr>
          <p:cNvPr id="59396" name="Marcador de número de diapositiva 3">
            <a:extLst>
              <a:ext uri="{FF2B5EF4-FFF2-40B4-BE49-F238E27FC236}">
                <a16:creationId xmlns:a16="http://schemas.microsoft.com/office/drawing/2014/main" id="{67DE8116-22B0-4ED4-97AD-D96C4196A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D41E7F6-9E88-4779-B170-2CC6873B2B78}" type="slidenum">
              <a:rPr lang="en-US" altLang="es-AR" smtClean="0">
                <a:solidFill>
                  <a:schemeClr val="accent1"/>
                </a:solidFill>
                <a:latin typeface="Elephant" panose="02020904090505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s-AR">
              <a:solidFill>
                <a:schemeClr val="accent1"/>
              </a:solidFill>
              <a:latin typeface="Elephant" panose="020209040905050203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ABDBD79-D898-4E8E-A4FC-1F0F481725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5" y="411163"/>
            <a:ext cx="754063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2951DE2-840C-4E89-87F6-76D2D69AA2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713" y="6149098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>
            <a:extLst>
              <a:ext uri="{FF2B5EF4-FFF2-40B4-BE49-F238E27FC236}">
                <a16:creationId xmlns:a16="http://schemas.microsoft.com/office/drawing/2014/main" id="{CFAF7FD7-A754-4BFF-A3B0-B2C63CC4C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463" y="476250"/>
            <a:ext cx="7772400" cy="1143000"/>
          </a:xfrm>
        </p:spPr>
        <p:txBody>
          <a:bodyPr/>
          <a:lstStyle/>
          <a:p>
            <a:pPr eaLnBrk="1" hangingPunct="1"/>
            <a:r>
              <a:rPr lang="es-ES" altLang="es-AR" b="1">
                <a:latin typeface="Tempus Sans ITC" panose="04020404030D07020202" pitchFamily="82" charset="0"/>
              </a:rPr>
              <a:t>¿ CUÁNDO  SEMBRAR?</a:t>
            </a:r>
          </a:p>
        </p:txBody>
      </p:sp>
      <p:sp>
        <p:nvSpPr>
          <p:cNvPr id="60419" name="Rectangle 5">
            <a:extLst>
              <a:ext uri="{FF2B5EF4-FFF2-40B4-BE49-F238E27FC236}">
                <a16:creationId xmlns:a16="http://schemas.microsoft.com/office/drawing/2014/main" id="{CE79FE15-0E38-47D9-B782-47D3B480C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250" y="3789363"/>
            <a:ext cx="6400800" cy="1752600"/>
          </a:xfrm>
        </p:spPr>
        <p:txBody>
          <a:bodyPr/>
          <a:lstStyle/>
          <a:p>
            <a:pPr eaLnBrk="1" hangingPunct="1"/>
            <a:r>
              <a:rPr lang="es-ES" altLang="es-AR" sz="4800" b="1">
                <a:solidFill>
                  <a:schemeClr val="tx1"/>
                </a:solidFill>
                <a:latin typeface="Tempus Sans ITC" panose="04020404030D07020202" pitchFamily="82" charset="0"/>
              </a:rPr>
              <a:t>CALENDARIO DE SIEMBRA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6A0502-DEC0-4DF0-BEA9-0A2C70C457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5" y="411163"/>
            <a:ext cx="754063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B08CD53-2A62-434B-A1DC-7A4A331F6F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713" y="6149098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2E2B0B33-C3C1-41A1-A7F5-334D50C02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AR" b="1">
                <a:latin typeface="Tempus Sans ITC" panose="04020404030D07020202" pitchFamily="82" charset="0"/>
              </a:rPr>
              <a:t>¿ CUÁNTO SEMBRAR?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F69C583-91E1-4913-B039-EB5F0E806E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35150" y="1974850"/>
            <a:ext cx="5473700" cy="35290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empus Sans ITC" pitchFamily="82" charset="0"/>
              </a:rPr>
              <a:t>ESPACIO DISPONIBLE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empus Sans ITC" pitchFamily="82" charset="0"/>
              </a:rPr>
              <a:t>(mts2 canteros, mesadas)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empus Sans ITC" pitchFamily="82" charset="0"/>
              </a:rPr>
              <a:t>NÚMERO DE GRUPOS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empus Sans ITC" pitchFamily="82" charset="0"/>
              </a:rPr>
              <a:t>CANTIDAD DE AGUA DISPONIBLE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empus Sans ITC" pitchFamily="82" charset="0"/>
              </a:rPr>
              <a:t>OBJETIVO DE LA HUERTA (para cada institución)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138B44-B7F8-43E6-8E81-0DA1FD9E46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5" y="411163"/>
            <a:ext cx="754063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FC13976-EA90-4541-ADF0-CD0E6E062D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713" y="6149098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6BE89419-9757-4657-B6A7-A122F77FE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AR">
                <a:latin typeface="Tempus Sans ITC" panose="04020404030D07020202" pitchFamily="82" charset="0"/>
              </a:rPr>
              <a:t>¿ CÓMO SEMBRAR?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8B15E88-176E-4DC9-B4A3-D4A681CB40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19250" y="1700213"/>
            <a:ext cx="5637213" cy="3810000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empus Sans ITC" pitchFamily="82" charset="0"/>
              </a:rPr>
              <a:t>SEPARAMOS LAS SEMILLAS DE LAS ESPECIES QUE DEBEN SEMBRARSE EN ALMÁCIGOS Y LAS QUE DEBEN SEMBRARSE DIRECTO EN EL TABLÓN.</a:t>
            </a: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empus Sans ITC" pitchFamily="82" charset="0"/>
              </a:rPr>
              <a:t>EN EL TRANPLANTE, PODEMOS APROVECHAR PARA HACER LINEAS DE SIEMBRA DIRECTA ENTRE LOS CUALES INTERCALAREMOS LOS PLANTINES.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FFFF438-7417-42B8-A8DF-B496478A09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5" y="411163"/>
            <a:ext cx="754063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7FF1335-954F-430D-9FE7-E2381F4D61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713" y="6149098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>
            <a:extLst>
              <a:ext uri="{FF2B5EF4-FFF2-40B4-BE49-F238E27FC236}">
                <a16:creationId xmlns:a16="http://schemas.microsoft.com/office/drawing/2014/main" id="{E39F3285-F050-440C-A0BE-93717CD37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80" y="1203325"/>
            <a:ext cx="4178424" cy="754062"/>
          </a:xfrm>
        </p:spPr>
        <p:txBody>
          <a:bodyPr/>
          <a:lstStyle/>
          <a:p>
            <a:pPr eaLnBrk="1" hangingPunct="1"/>
            <a:r>
              <a:rPr lang="es-ES" altLang="es-AR" dirty="0">
                <a:latin typeface="Tempus Sans ITC" panose="04020404030D07020202" pitchFamily="82" charset="0"/>
              </a:rPr>
              <a:t>SIEMBRA DIRECTA</a:t>
            </a:r>
          </a:p>
        </p:txBody>
      </p:sp>
      <p:pic>
        <p:nvPicPr>
          <p:cNvPr id="37894" name="Picture 6" descr="SIEMBRA DIRECTA">
            <a:extLst>
              <a:ext uri="{FF2B5EF4-FFF2-40B4-BE49-F238E27FC236}">
                <a16:creationId xmlns:a16="http://schemas.microsoft.com/office/drawing/2014/main" id="{853A68DB-BC3C-4127-9154-32029206C8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5816" y="2564904"/>
            <a:ext cx="2972794" cy="1971377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848E3FA-2D41-4B97-8AE0-234818D573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5" y="411163"/>
            <a:ext cx="754063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215900A-9CEB-47C7-AC68-C5062DD2BE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713" y="6149098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FC860DDF-1B08-4F3B-914C-DD5E8F277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altLang="es-AR" b="1" u="sng">
                <a:latin typeface="Tempus Sans ITC" panose="04020404030D07020202" pitchFamily="82" charset="0"/>
              </a:rPr>
              <a:t>TIPOS DE SIEMBRA:</a:t>
            </a:r>
            <a:br>
              <a:rPr lang="es-ES" altLang="es-AR">
                <a:latin typeface="Tempus Sans ITC" panose="04020404030D07020202" pitchFamily="82" charset="0"/>
              </a:rPr>
            </a:br>
            <a:r>
              <a:rPr lang="es-ES" altLang="es-AR">
                <a:latin typeface="Tempus Sans ITC" panose="04020404030D07020202" pitchFamily="82" charset="0"/>
              </a:rPr>
              <a:t>DIRECTA O POR ALMÁCIGOS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14FA4A70-EE69-4A9A-B086-9DAB214B2A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95736" y="2276872"/>
            <a:ext cx="4268912" cy="3048000"/>
          </a:xfrm>
        </p:spPr>
        <p:txBody>
          <a:bodyPr/>
          <a:lstStyle/>
          <a:p>
            <a:pPr marL="0" indent="0" algn="ctr" eaLnBrk="1" hangingPunct="1">
              <a:buFont typeface="Wingdings 3" panose="05040102010807070707" pitchFamily="18" charset="2"/>
              <a:buNone/>
              <a:defRPr/>
            </a:pPr>
            <a:r>
              <a:rPr lang="es-ES" altLang="es-AR" sz="4000" b="1" u="sng" dirty="0">
                <a:latin typeface="Tempus Sans ITC" panose="04020404030D07020202" pitchFamily="82" charset="0"/>
              </a:rPr>
              <a:t>DIRECTA:</a:t>
            </a:r>
          </a:p>
          <a:p>
            <a:pPr algn="ctr" eaLnBrk="1" hangingPunct="1">
              <a:defRPr/>
            </a:pPr>
            <a:r>
              <a:rPr lang="es-ES" altLang="es-AR" sz="4000" b="1" dirty="0">
                <a:latin typeface="Tempus Sans ITC" panose="04020404030D07020202" pitchFamily="82" charset="0"/>
              </a:rPr>
              <a:t>AL VOLEO</a:t>
            </a:r>
          </a:p>
          <a:p>
            <a:pPr algn="ctr" eaLnBrk="1" hangingPunct="1">
              <a:defRPr/>
            </a:pPr>
            <a:r>
              <a:rPr lang="es-ES" altLang="es-AR" sz="4000" b="1" dirty="0">
                <a:latin typeface="Tempus Sans ITC" panose="04020404030D07020202" pitchFamily="82" charset="0"/>
              </a:rPr>
              <a:t>EN LINEAS</a:t>
            </a:r>
          </a:p>
          <a:p>
            <a:pPr algn="ctr" eaLnBrk="1" hangingPunct="1">
              <a:defRPr/>
            </a:pPr>
            <a:r>
              <a:rPr lang="es-ES" altLang="es-AR" sz="4000" b="1" dirty="0">
                <a:latin typeface="Tempus Sans ITC" panose="04020404030D07020202" pitchFamily="82" charset="0"/>
              </a:rPr>
              <a:t>A GOLPES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9D7D82B-6DCF-4ADC-9669-2AFC91FE35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5" y="411163"/>
            <a:ext cx="754063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67D100-64B9-417D-AFD2-39931EAC1B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713" y="6149098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7" name="Picture 11" descr="FIL7">
            <a:extLst>
              <a:ext uri="{FF2B5EF4-FFF2-40B4-BE49-F238E27FC236}">
                <a16:creationId xmlns:a16="http://schemas.microsoft.com/office/drawing/2014/main" id="{03758D2B-EA06-4B61-9BAD-4008EBF6B5B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7713" y="2493206"/>
            <a:ext cx="1810005" cy="1871588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65539" name="Rectangle 6">
            <a:extLst>
              <a:ext uri="{FF2B5EF4-FFF2-40B4-BE49-F238E27FC236}">
                <a16:creationId xmlns:a16="http://schemas.microsoft.com/office/drawing/2014/main" id="{44FEB8AF-BA85-4869-81D3-14C88E7D2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0" y="2349500"/>
            <a:ext cx="4038600" cy="3124200"/>
          </a:xfrm>
        </p:spPr>
        <p:txBody>
          <a:bodyPr/>
          <a:lstStyle/>
          <a:p>
            <a:pPr algn="ctr" eaLnBrk="1" hangingPunct="1"/>
            <a:r>
              <a:rPr lang="es-ES" altLang="es-AR" sz="2800" b="1">
                <a:latin typeface="Tempus Sans ITC" panose="04020404030D07020202" pitchFamily="82" charset="0"/>
              </a:rPr>
              <a:t>ASÍ SE SIEMBRAN: ACELGA, RABANITO, POROTO, PEREJIL, ARVEJAS, HABAS, REMOLACHAS, ZANAHORIAS.</a:t>
            </a:r>
          </a:p>
        </p:txBody>
      </p:sp>
      <p:sp>
        <p:nvSpPr>
          <p:cNvPr id="65540" name="8 Rectángulo">
            <a:extLst>
              <a:ext uri="{FF2B5EF4-FFF2-40B4-BE49-F238E27FC236}">
                <a16:creationId xmlns:a16="http://schemas.microsoft.com/office/drawing/2014/main" id="{104B167A-B525-4FBB-8AE8-CDF2393A1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549275"/>
            <a:ext cx="4459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b="1">
                <a:solidFill>
                  <a:schemeClr val="tx1"/>
                </a:solidFill>
                <a:latin typeface="Tempus Sans ITC" panose="04020404030D07020202" pitchFamily="82" charset="0"/>
              </a:rPr>
              <a:t>SIEMBRA EN LINEAS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85CF3FD-468F-4536-9016-D349AB5FEA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5" y="411163"/>
            <a:ext cx="754063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BABE2F1-AADA-4E6B-9619-2F7BB1CE6D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713" y="6149098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>
            <a:extLst>
              <a:ext uri="{FF2B5EF4-FFF2-40B4-BE49-F238E27FC236}">
                <a16:creationId xmlns:a16="http://schemas.microsoft.com/office/drawing/2014/main" id="{4E542ADE-487E-4DC2-9BAE-0A8B0F7E6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AR">
                <a:latin typeface="Tempus Sans ITC" panose="04020404030D07020202" pitchFamily="82" charset="0"/>
              </a:rPr>
              <a:t>SIEMBRA EN ALMÁCIGO</a:t>
            </a:r>
          </a:p>
        </p:txBody>
      </p:sp>
      <p:pic>
        <p:nvPicPr>
          <p:cNvPr id="41990" name="Picture 6" descr="Dibujo">
            <a:extLst>
              <a:ext uri="{FF2B5EF4-FFF2-40B4-BE49-F238E27FC236}">
                <a16:creationId xmlns:a16="http://schemas.microsoft.com/office/drawing/2014/main" id="{E563D4FE-6813-4AD6-AB8C-4FBF749700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466" y="2538413"/>
            <a:ext cx="2365109" cy="2578720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42F519-0150-40D7-A1E2-BBD31B844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773238"/>
            <a:ext cx="59404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r>
              <a:rPr kumimoji="1" lang="es-E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ES UNA FORMA DE ADELANTAR TIEMPO</a:t>
            </a:r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75000"/>
              <a:defRPr/>
            </a:pPr>
            <a:endParaRPr kumimoji="1" lang="es-ES" sz="2800" b="1" kern="0" dirty="0">
              <a:effectLst>
                <a:outerShdw blurRad="38100" dist="38100" dir="2700000" algn="tl">
                  <a:srgbClr val="000000"/>
                </a:outerShdw>
              </a:effectLst>
              <a:latin typeface="Tempus Sans ITC" pitchFamily="82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r>
              <a:rPr kumimoji="1" lang="es-E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ASEGURAR MAYORES CUIDADOS A LAS PLANTAS</a:t>
            </a:r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75000"/>
              <a:defRPr/>
            </a:pPr>
            <a:endParaRPr kumimoji="1" lang="es-ES" sz="2800" b="1" kern="0" dirty="0">
              <a:effectLst>
                <a:outerShdw blurRad="38100" dist="38100" dir="2700000" algn="tl">
                  <a:srgbClr val="000000"/>
                </a:outerShdw>
              </a:effectLst>
              <a:latin typeface="Tempus Sans ITC" pitchFamily="82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r>
              <a:rPr kumimoji="1" lang="es-E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SE SIEMBRAN: LECHUGA, REPOLLO, COLIFLOR, PUERRO, CEBOLLA, BRÓCOLI, TOMATE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0594289-73CF-4620-9D97-E1C9F968AA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5" y="411163"/>
            <a:ext cx="754063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E1D8A32-2ECD-4AE5-AB42-42D1611593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713" y="6149098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>
            <a:extLst>
              <a:ext uri="{FF2B5EF4-FFF2-40B4-BE49-F238E27FC236}">
                <a16:creationId xmlns:a16="http://schemas.microsoft.com/office/drawing/2014/main" id="{40C28437-4632-482A-9C4B-768959CA7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68" y="688649"/>
            <a:ext cx="6203032" cy="732602"/>
          </a:xfrm>
        </p:spPr>
        <p:txBody>
          <a:bodyPr/>
          <a:lstStyle/>
          <a:p>
            <a:pPr eaLnBrk="1" hangingPunct="1"/>
            <a:r>
              <a:rPr lang="es-AR" altLang="es-AR" dirty="0"/>
              <a:t>CÓMO PREPARAR LA BANDEJA</a:t>
            </a:r>
          </a:p>
        </p:txBody>
      </p:sp>
      <p:pic>
        <p:nvPicPr>
          <p:cNvPr id="47111" name="Picture 7" descr="almacigos">
            <a:extLst>
              <a:ext uri="{FF2B5EF4-FFF2-40B4-BE49-F238E27FC236}">
                <a16:creationId xmlns:a16="http://schemas.microsoft.com/office/drawing/2014/main" id="{CD72456D-F641-45B8-B216-9C9F5E1A9AD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0213" y="2636912"/>
            <a:ext cx="2427692" cy="188251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67588" name="Rectangle 6">
            <a:extLst>
              <a:ext uri="{FF2B5EF4-FFF2-40B4-BE49-F238E27FC236}">
                <a16:creationId xmlns:a16="http://schemas.microsoft.com/office/drawing/2014/main" id="{D766D2FB-CB66-4777-A8A9-83E857CF0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191000"/>
          </a:xfrm>
        </p:spPr>
        <p:txBody>
          <a:bodyPr/>
          <a:lstStyle/>
          <a:p>
            <a:pPr eaLnBrk="1" hangingPunct="1"/>
            <a:r>
              <a:rPr lang="es-ES" altLang="es-AR" sz="2800">
                <a:latin typeface="Tempus Sans ITC" panose="04020404030D07020202" pitchFamily="82" charset="0"/>
              </a:rPr>
              <a:t>VIRUTA</a:t>
            </a:r>
          </a:p>
          <a:p>
            <a:pPr eaLnBrk="1" hangingPunct="1"/>
            <a:r>
              <a:rPr lang="es-ES" altLang="es-AR" sz="2800">
                <a:latin typeface="Tempus Sans ITC" panose="04020404030D07020202" pitchFamily="82" charset="0"/>
              </a:rPr>
              <a:t>TIERRA</a:t>
            </a:r>
          </a:p>
          <a:p>
            <a:pPr eaLnBrk="1" hangingPunct="1"/>
            <a:r>
              <a:rPr lang="es-ES" altLang="es-AR" sz="2800">
                <a:latin typeface="Tempus Sans ITC" panose="04020404030D07020202" pitchFamily="82" charset="0"/>
              </a:rPr>
              <a:t>TIERRA CON ABONO</a:t>
            </a:r>
          </a:p>
          <a:p>
            <a:pPr eaLnBrk="1" hangingPunct="1"/>
            <a:r>
              <a:rPr lang="es-ES" altLang="es-AR" sz="2800">
                <a:latin typeface="Tempus Sans ITC" panose="04020404030D07020202" pitchFamily="82" charset="0"/>
              </a:rPr>
              <a:t>SEMBRAR EN SURCOS </a:t>
            </a:r>
          </a:p>
          <a:p>
            <a:pPr eaLnBrk="1" hangingPunct="1"/>
            <a:r>
              <a:rPr lang="es-ES" altLang="es-AR" sz="2800">
                <a:latin typeface="Tempus Sans ITC" panose="04020404030D07020202" pitchFamily="82" charset="0"/>
              </a:rPr>
              <a:t>CUBRIR CON TIERRA PREPARADA</a:t>
            </a:r>
          </a:p>
          <a:p>
            <a:pPr eaLnBrk="1" hangingPunct="1"/>
            <a:r>
              <a:rPr lang="es-ES" altLang="es-AR" sz="2800">
                <a:latin typeface="Tempus Sans ITC" panose="04020404030D07020202" pitchFamily="82" charset="0"/>
              </a:rPr>
              <a:t>REGAR CON LLUVIA FINA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766AD3E-FF7A-43F8-991A-2F91D9796C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5" y="411163"/>
            <a:ext cx="754063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F173830-CBB5-48A5-98BF-89B41F4541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713" y="6149098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C866EA6E-370F-4AC4-896A-BB9C9D5C9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69" y="1165225"/>
            <a:ext cx="3674368" cy="754062"/>
          </a:xfrm>
        </p:spPr>
        <p:txBody>
          <a:bodyPr/>
          <a:lstStyle/>
          <a:p>
            <a:pPr eaLnBrk="1" hangingPunct="1"/>
            <a:r>
              <a:rPr lang="es-ES" altLang="es-AR" dirty="0">
                <a:latin typeface="Tempus Sans ITC" panose="04020404030D07020202" pitchFamily="82" charset="0"/>
              </a:rPr>
              <a:t>ALTERNATIVAS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4A2B41F8-223C-44BA-82AC-A8C988320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2266950"/>
            <a:ext cx="7772400" cy="4114800"/>
          </a:xfrm>
        </p:spPr>
        <p:txBody>
          <a:bodyPr/>
          <a:lstStyle/>
          <a:p>
            <a:pPr algn="ctr" eaLnBrk="1" hangingPunct="1"/>
            <a:r>
              <a:rPr lang="es-ES" altLang="es-AR" sz="2400" b="1">
                <a:latin typeface="Tempus Sans ITC" panose="04020404030D07020202" pitchFamily="82" charset="0"/>
              </a:rPr>
              <a:t>VASOS DE YOGUR O CREMAS</a:t>
            </a:r>
          </a:p>
          <a:p>
            <a:pPr algn="ctr" eaLnBrk="1" hangingPunct="1"/>
            <a:r>
              <a:rPr lang="es-ES" altLang="es-AR" sz="2400" b="1">
                <a:latin typeface="Tempus Sans ITC" panose="04020404030D07020202" pitchFamily="82" charset="0"/>
              </a:rPr>
              <a:t>VASOS DE TELGOPOR</a:t>
            </a:r>
          </a:p>
          <a:p>
            <a:pPr algn="ctr" eaLnBrk="1" hangingPunct="1"/>
            <a:r>
              <a:rPr lang="es-ES" altLang="es-AR" sz="2400" b="1">
                <a:latin typeface="Tempus Sans ITC" panose="04020404030D07020202" pitchFamily="82" charset="0"/>
              </a:rPr>
              <a:t>MAPLES DE HUEVOS SÓLO DE PLÁSTICO Y PROFUNDOS (EVITAR LAS DE CARTÓN)</a:t>
            </a:r>
          </a:p>
          <a:p>
            <a:pPr algn="ctr" eaLnBrk="1" hangingPunct="1"/>
            <a:r>
              <a:rPr lang="es-ES" altLang="es-AR" sz="2400" b="1">
                <a:latin typeface="Tempus Sans ITC" panose="04020404030D07020202" pitchFamily="82" charset="0"/>
              </a:rPr>
              <a:t>ALMACIGUERA DE PLÁSTICO O TELGOPOR</a:t>
            </a:r>
          </a:p>
          <a:p>
            <a:pPr algn="ctr" eaLnBrk="1" hangingPunct="1"/>
            <a:r>
              <a:rPr lang="es-ES" altLang="es-AR" sz="2400" b="1">
                <a:latin typeface="Tempus Sans ITC" panose="04020404030D07020202" pitchFamily="82" charset="0"/>
              </a:rPr>
              <a:t>BOTELLAS PLÁSTICAS PINTADAS</a:t>
            </a:r>
          </a:p>
          <a:p>
            <a:pPr algn="ctr" eaLnBrk="1" hangingPunct="1"/>
            <a:r>
              <a:rPr lang="es-ES" altLang="es-AR" sz="2400" b="1">
                <a:latin typeface="Tempus Sans ITC" panose="04020404030D07020202" pitchFamily="82" charset="0"/>
              </a:rPr>
              <a:t>CAJONES DE SIEMBRA</a:t>
            </a:r>
          </a:p>
          <a:p>
            <a:pPr eaLnBrk="1" hangingPunct="1">
              <a:buFontTx/>
              <a:buNone/>
            </a:pPr>
            <a:endParaRPr lang="es-ES" altLang="es-AR" b="1">
              <a:latin typeface="Tempus Sans ITC" panose="04020404030D07020202" pitchFamily="8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6D7287E-6FAE-4F98-BF4C-C09959813B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5" y="411163"/>
            <a:ext cx="754063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A98297A-3764-4FC1-B548-7FE8A9DE68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713" y="6149098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5">
            <a:extLst>
              <a:ext uri="{FF2B5EF4-FFF2-40B4-BE49-F238E27FC236}">
                <a16:creationId xmlns:a16="http://schemas.microsoft.com/office/drawing/2014/main" id="{0A8F225B-9A94-4D3E-B006-5EF133C52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190" y="2708920"/>
            <a:ext cx="709136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24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…son de fácil adaptación a los terrenos sobre los cuales viven.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24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…se desarrollan únicamente bajo ciertas condiciones agroecológicas.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24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…poseen exigencias particulares que hacen que ellas se instalan en el tipo de suelo que mejor les conviene.</a:t>
            </a:r>
          </a:p>
        </p:txBody>
      </p:sp>
      <p:sp>
        <p:nvSpPr>
          <p:cNvPr id="33799" name="Text Box 7">
            <a:extLst>
              <a:ext uri="{FF2B5EF4-FFF2-40B4-BE49-F238E27FC236}">
                <a16:creationId xmlns:a16="http://schemas.microsoft.com/office/drawing/2014/main" id="{E76359EB-5420-490C-99E2-3345154EB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190" y="1700808"/>
            <a:ext cx="67838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4000" b="1" dirty="0">
                <a:solidFill>
                  <a:schemeClr val="folHlink"/>
                </a:solidFill>
                <a:latin typeface="Tempus Sans ITC" panose="04020404030D07020202" pitchFamily="82" charset="0"/>
              </a:rPr>
              <a:t>LAS PLANTAS SILVESTRES…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63DE02F-E66A-4DC1-B5A3-69642D387E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1475" y="476250"/>
            <a:ext cx="828675" cy="830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3B4A9D4-0CDD-41EC-92EE-0290087EC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053" y="6165304"/>
            <a:ext cx="6527894" cy="494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build="p"/>
      <p:bldP spid="3379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27B7BFB0-BD65-4EED-AA9D-D5B47A92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86" y="1165225"/>
            <a:ext cx="5883314" cy="754062"/>
          </a:xfrm>
        </p:spPr>
        <p:txBody>
          <a:bodyPr/>
          <a:lstStyle/>
          <a:p>
            <a:pPr eaLnBrk="1" hangingPunct="1"/>
            <a:r>
              <a:rPr lang="es-ES" altLang="es-AR" dirty="0">
                <a:latin typeface="Tempus Sans ITC" panose="04020404030D07020202" pitchFamily="82" charset="0"/>
              </a:rPr>
              <a:t>CUIDADOS DEL ALMÁCIGO</a:t>
            </a:r>
          </a:p>
        </p:txBody>
      </p:sp>
      <p:pic>
        <p:nvPicPr>
          <p:cNvPr id="50185" name="Picture 9" descr="S">
            <a:extLst>
              <a:ext uri="{FF2B5EF4-FFF2-40B4-BE49-F238E27FC236}">
                <a16:creationId xmlns:a16="http://schemas.microsoft.com/office/drawing/2014/main" id="{692B02B8-D950-4D04-98D6-1A8C226520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83768" y="2978530"/>
            <a:ext cx="3888432" cy="1923934"/>
          </a:xfrm>
          <a:ln w="127000" cap="sq">
            <a:solidFill>
              <a:srgbClr val="000000"/>
            </a:solidFill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C83530E-6DB5-4F29-BB5A-CF87867882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5" y="411163"/>
            <a:ext cx="754063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0772CC5-1680-4B35-8481-F5CDD7B530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713" y="6149098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>
            <a:extLst>
              <a:ext uri="{FF2B5EF4-FFF2-40B4-BE49-F238E27FC236}">
                <a16:creationId xmlns:a16="http://schemas.microsoft.com/office/drawing/2014/main" id="{CA5994C9-6D88-4D34-B240-D79E4847F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013" y="1052513"/>
            <a:ext cx="7772400" cy="1600200"/>
          </a:xfrm>
        </p:spPr>
        <p:txBody>
          <a:bodyPr/>
          <a:lstStyle/>
          <a:p>
            <a:pPr algn="l" eaLnBrk="1" hangingPunct="1"/>
            <a:r>
              <a:rPr lang="es-ES" altLang="es-AR">
                <a:latin typeface="Tempus Sans ITC" panose="04020404030D07020202" pitchFamily="82" charset="0"/>
              </a:rPr>
              <a:t>TRANSPLANTE</a:t>
            </a:r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922A555B-6395-481E-89FD-FDF7D7F505E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47813" y="3789363"/>
            <a:ext cx="6985000" cy="1752600"/>
          </a:xfrm>
        </p:spPr>
        <p:txBody>
          <a:bodyPr rtlCol="0">
            <a:normAutofit lnSpcReduction="10000"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Tempus Sans ITC" pitchFamily="82" charset="0"/>
              </a:rPr>
              <a:t>SE REALIZA CUANDO LAS PLÁNTULAS TIENEN TRES A CUATRO HOJAS VERDADERAS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Tempus Sans ITC" pitchFamily="82" charset="0"/>
              </a:rPr>
              <a:t>O APROX A LOS 30/40 DÍAS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C62102C-2A97-4620-8FE3-637D2942F1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5" y="411163"/>
            <a:ext cx="754063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E2E4CE5-1F04-4D59-88DD-5A812F9E14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713" y="6149098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 descr="SIEMBRA ALMÁCIGO">
            <a:extLst>
              <a:ext uri="{FF2B5EF4-FFF2-40B4-BE49-F238E27FC236}">
                <a16:creationId xmlns:a16="http://schemas.microsoft.com/office/drawing/2014/main" id="{5C756B88-8998-4BE3-BF95-DA46EF112ECB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9897" y="1700808"/>
            <a:ext cx="4444206" cy="3072433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CF6415B-CCC2-4FE4-944F-260DABC28F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50" y="333375"/>
            <a:ext cx="754063" cy="754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E4943F8-C366-42B7-BE05-8C4C82DC29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5949280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>
            <a:extLst>
              <a:ext uri="{FF2B5EF4-FFF2-40B4-BE49-F238E27FC236}">
                <a16:creationId xmlns:a16="http://schemas.microsoft.com/office/drawing/2014/main" id="{369A8F1B-67A1-4879-83BA-4628916F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6" y="1032594"/>
            <a:ext cx="5461743" cy="754062"/>
          </a:xfrm>
        </p:spPr>
        <p:txBody>
          <a:bodyPr/>
          <a:lstStyle/>
          <a:p>
            <a:pPr eaLnBrk="1" hangingPunct="1"/>
            <a:r>
              <a:rPr lang="es-ES" altLang="es-AR" dirty="0">
                <a:latin typeface="Tempus Sans ITC" panose="04020404030D07020202" pitchFamily="82" charset="0"/>
              </a:rPr>
              <a:t>Asociaciones y Rotaciones</a:t>
            </a:r>
          </a:p>
        </p:txBody>
      </p:sp>
      <p:pic>
        <p:nvPicPr>
          <p:cNvPr id="77830" name="Picture 6" descr="FIL13">
            <a:extLst>
              <a:ext uri="{FF2B5EF4-FFF2-40B4-BE49-F238E27FC236}">
                <a16:creationId xmlns:a16="http://schemas.microsoft.com/office/drawing/2014/main" id="{548C788E-D243-4838-BEDC-2A921FDBEA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43808" y="2708920"/>
            <a:ext cx="3157781" cy="258016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92892A6-7539-4CC6-978F-883EC4FFF2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5" y="411163"/>
            <a:ext cx="754063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F3AF126-62A0-43D8-93C3-6E8880B4C9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713" y="6149098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9" name="Picture 7" descr="Asociación">
            <a:extLst>
              <a:ext uri="{FF2B5EF4-FFF2-40B4-BE49-F238E27FC236}">
                <a16:creationId xmlns:a16="http://schemas.microsoft.com/office/drawing/2014/main" id="{F235575C-6042-43D4-B9AC-1FBEFDBA599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06030" y="680900"/>
            <a:ext cx="3131939" cy="175996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3731" name="Rectangle 6">
            <a:extLst>
              <a:ext uri="{FF2B5EF4-FFF2-40B4-BE49-F238E27FC236}">
                <a16:creationId xmlns:a16="http://schemas.microsoft.com/office/drawing/2014/main" id="{841FBF7C-6313-44E1-BC18-BF6659A68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750" y="2852738"/>
            <a:ext cx="8229600" cy="2819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s-ES" altLang="es-AR" sz="2800" b="1">
                <a:latin typeface="Tempus Sans ITC" panose="04020404030D07020202" pitchFamily="82" charset="0"/>
              </a:rPr>
              <a:t>Aprovechamos mejor el espacio.</a:t>
            </a:r>
          </a:p>
          <a:p>
            <a:pPr algn="ctr" eaLnBrk="1" hangingPunct="1">
              <a:lnSpc>
                <a:spcPct val="90000"/>
              </a:lnSpc>
            </a:pPr>
            <a:r>
              <a:rPr lang="es-ES" altLang="es-AR" sz="2800" b="1">
                <a:latin typeface="Tempus Sans ITC" panose="04020404030D07020202" pitchFamily="82" charset="0"/>
              </a:rPr>
              <a:t>Utilizamos intensivamente el suelo, las malezas n o tienen espacio para crecer.</a:t>
            </a:r>
          </a:p>
          <a:p>
            <a:pPr algn="ctr" eaLnBrk="1" hangingPunct="1">
              <a:lnSpc>
                <a:spcPct val="90000"/>
              </a:lnSpc>
            </a:pPr>
            <a:r>
              <a:rPr lang="es-ES" altLang="es-AR" sz="2800" b="1">
                <a:latin typeface="Tempus Sans ITC" panose="04020404030D07020202" pitchFamily="82" charset="0"/>
              </a:rPr>
              <a:t>No compiten por nutrientes, verdura de hoja y verdura de raíz.</a:t>
            </a:r>
          </a:p>
          <a:p>
            <a:pPr algn="ctr" eaLnBrk="1" hangingPunct="1">
              <a:lnSpc>
                <a:spcPct val="90000"/>
              </a:lnSpc>
            </a:pPr>
            <a:r>
              <a:rPr lang="es-ES" altLang="es-AR" sz="2800" b="1">
                <a:latin typeface="Tempus Sans ITC" panose="04020404030D07020202" pitchFamily="82" charset="0"/>
              </a:rPr>
              <a:t>Las asociaciones tienen protectores frente a plagas</a:t>
            </a:r>
          </a:p>
          <a:p>
            <a:pPr eaLnBrk="1" hangingPunct="1">
              <a:lnSpc>
                <a:spcPct val="90000"/>
              </a:lnSpc>
            </a:pPr>
            <a:endParaRPr lang="es-ES" altLang="es-AR" sz="2800" b="1">
              <a:latin typeface="Tempus Sans ITC" panose="04020404030D07020202" pitchFamily="8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56802B1-2877-45FB-B2AD-F7AECDFB5D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5" y="411163"/>
            <a:ext cx="754063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9642E26-B7C8-46A7-8EEA-448E33342A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713" y="6149098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>
            <a:extLst>
              <a:ext uri="{FF2B5EF4-FFF2-40B4-BE49-F238E27FC236}">
                <a16:creationId xmlns:a16="http://schemas.microsoft.com/office/drawing/2014/main" id="{77E26CED-607C-46DA-8BB1-7325A6DDB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88913"/>
            <a:ext cx="68405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4000" b="1">
                <a:solidFill>
                  <a:schemeClr val="folHlink"/>
                </a:solidFill>
                <a:latin typeface="Tempus Sans ITC" panose="04020404030D07020202" pitchFamily="82" charset="0"/>
              </a:rPr>
              <a:t>LABORES CULTURALES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34EE7A26-FABC-48C9-B386-1FF8EA0C6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18732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ES" altLang="es-AR" sz="3000" b="1">
                <a:solidFill>
                  <a:schemeClr val="tx1"/>
                </a:solidFill>
                <a:latin typeface="Tempus Sans ITC" panose="04020404030D07020202" pitchFamily="82" charset="0"/>
              </a:rPr>
              <a:t>RIEGOS</a:t>
            </a: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D6E028C0-B116-4CA6-A713-D8C5C6BCB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916113"/>
            <a:ext cx="4897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2400" b="1">
                <a:solidFill>
                  <a:schemeClr val="tx1"/>
                </a:solidFill>
                <a:latin typeface="Tempus Sans ITC" panose="04020404030D07020202" pitchFamily="82" charset="0"/>
              </a:rPr>
              <a:t> todos los días, hacerlo cuando no incide el sol y antes de que baje demasiado la temperatura</a:t>
            </a:r>
            <a:r>
              <a:rPr lang="es-ES" altLang="es-AR" sz="2400" b="1">
                <a:solidFill>
                  <a:srgbClr val="FF7C80"/>
                </a:solidFill>
                <a:latin typeface="Tempus Sans ITC" panose="04020404030D07020202" pitchFamily="82" charset="0"/>
              </a:rPr>
              <a:t>.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165311A9-C8E7-4BB4-9FD2-4BACD6A88A3A}"/>
              </a:ext>
            </a:extLst>
          </p:cNvPr>
          <p:cNvGrpSpPr>
            <a:grpSpLocks/>
          </p:cNvGrpSpPr>
          <p:nvPr/>
        </p:nvGrpSpPr>
        <p:grpSpPr bwMode="auto">
          <a:xfrm>
            <a:off x="3671987" y="3709144"/>
            <a:ext cx="1800026" cy="1693152"/>
            <a:chOff x="5121" y="1417"/>
            <a:chExt cx="2217" cy="2651"/>
          </a:xfrm>
        </p:grpSpPr>
        <p:pic>
          <p:nvPicPr>
            <p:cNvPr id="9231" name="Picture 15" descr="rieo en invierno">
              <a:extLst>
                <a:ext uri="{FF2B5EF4-FFF2-40B4-BE49-F238E27FC236}">
                  <a16:creationId xmlns:a16="http://schemas.microsoft.com/office/drawing/2014/main" id="{3EFD1023-3FE9-4246-850F-15F761887D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21" y="1417"/>
              <a:ext cx="2217" cy="265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4761" name="Rectangle 16">
              <a:extLst>
                <a:ext uri="{FF2B5EF4-FFF2-40B4-BE49-F238E27FC236}">
                  <a16:creationId xmlns:a16="http://schemas.microsoft.com/office/drawing/2014/main" id="{540594E7-3225-4595-967F-C074920AA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1" y="1417"/>
              <a:ext cx="540" cy="14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AR" altLang="es-AR">
                <a:solidFill>
                  <a:schemeClr val="tx1"/>
                </a:solidFill>
                <a:latin typeface="Elephant" panose="02020904090505020303" pitchFamily="18" charset="0"/>
              </a:endParaRPr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04EE358A-C187-474F-9963-6FB907FE91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5" y="411163"/>
            <a:ext cx="754063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81FB2CB-4F3B-4423-8130-C602A74599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713" y="6149098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build="p"/>
      <p:bldP spid="922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>
            <a:extLst>
              <a:ext uri="{FF2B5EF4-FFF2-40B4-BE49-F238E27FC236}">
                <a16:creationId xmlns:a16="http://schemas.microsoft.com/office/drawing/2014/main" id="{5B74CBEA-84A8-4CED-AC02-579D62B12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989138"/>
            <a:ext cx="53562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ES" altLang="es-AR" sz="3000" b="1">
                <a:solidFill>
                  <a:schemeClr val="tx1"/>
                </a:solidFill>
                <a:latin typeface="Tempus Sans ITC" panose="04020404030D07020202" pitchFamily="82" charset="0"/>
              </a:rPr>
              <a:t>DESMALEZADO O CARPIDAS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3EF81407-0569-4DC0-8068-5F9EE102D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3038475"/>
            <a:ext cx="3598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2400" b="1">
                <a:solidFill>
                  <a:schemeClr val="tx1"/>
                </a:solidFill>
                <a:latin typeface="Tempus Sans ITC" panose="04020404030D07020202" pitchFamily="82" charset="0"/>
              </a:rPr>
              <a:t>Eliminar las plantas que compiten con nuestro cultivo</a:t>
            </a:r>
          </a:p>
        </p:txBody>
      </p:sp>
      <p:sp>
        <p:nvSpPr>
          <p:cNvPr id="75780" name="Text Box 10">
            <a:extLst>
              <a:ext uri="{FF2B5EF4-FFF2-40B4-BE49-F238E27FC236}">
                <a16:creationId xmlns:a16="http://schemas.microsoft.com/office/drawing/2014/main" id="{2FEB01F8-22FA-411A-9AAF-DF8C71657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04813"/>
            <a:ext cx="71294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4000" b="1">
                <a:solidFill>
                  <a:schemeClr val="folHlink"/>
                </a:solidFill>
                <a:latin typeface="Tempus Sans ITC" panose="04020404030D07020202" pitchFamily="82" charset="0"/>
              </a:rPr>
              <a:t>LABORES CULTURALES</a:t>
            </a:r>
          </a:p>
        </p:txBody>
      </p:sp>
      <p:pic>
        <p:nvPicPr>
          <p:cNvPr id="12300" name="Picture 12" descr="desmalezado">
            <a:extLst>
              <a:ext uri="{FF2B5EF4-FFF2-40B4-BE49-F238E27FC236}">
                <a16:creationId xmlns:a16="http://schemas.microsoft.com/office/drawing/2014/main" id="{401E56B7-3F13-4522-ACE4-BD8A9BDD8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0621" y="2852738"/>
            <a:ext cx="2197329" cy="1864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F399539-58A8-41E4-8D9F-4D3F006F5B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5" y="411163"/>
            <a:ext cx="754063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FC25863-A951-4ADB-B851-3E68CAEF0F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713" y="6149098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>
            <a:extLst>
              <a:ext uri="{FF2B5EF4-FFF2-40B4-BE49-F238E27FC236}">
                <a16:creationId xmlns:a16="http://schemas.microsoft.com/office/drawing/2014/main" id="{40715802-9959-4D49-9D0F-8D23F44B1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412875"/>
            <a:ext cx="1841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AR" sz="3000" b="1">
                <a:solidFill>
                  <a:schemeClr val="accent1"/>
                </a:solidFill>
                <a:latin typeface="Tempus Sans ITC" panose="04020404030D07020202" pitchFamily="82" charset="0"/>
              </a:rPr>
              <a:t> </a:t>
            </a:r>
            <a:r>
              <a:rPr lang="es-ES" altLang="es-AR" sz="3000" b="1">
                <a:solidFill>
                  <a:schemeClr val="tx1"/>
                </a:solidFill>
                <a:latin typeface="Tempus Sans ITC" panose="04020404030D07020202" pitchFamily="82" charset="0"/>
              </a:rPr>
              <a:t>RALEOS</a:t>
            </a:r>
          </a:p>
        </p:txBody>
      </p:sp>
      <p:pic>
        <p:nvPicPr>
          <p:cNvPr id="13318" name="Picture 6" descr="raleo">
            <a:extLst>
              <a:ext uri="{FF2B5EF4-FFF2-40B4-BE49-F238E27FC236}">
                <a16:creationId xmlns:a16="http://schemas.microsoft.com/office/drawing/2014/main" id="{D9F54FF2-7DAB-4A34-B872-843D3DCE8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5383" y="2673350"/>
            <a:ext cx="2140315" cy="1440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6804" name="Text Box 7">
            <a:extLst>
              <a:ext uri="{FF2B5EF4-FFF2-40B4-BE49-F238E27FC236}">
                <a16:creationId xmlns:a16="http://schemas.microsoft.com/office/drawing/2014/main" id="{44DCAC2E-C58C-4EC6-92BB-83CB6C258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4813"/>
            <a:ext cx="741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4000" b="1">
                <a:solidFill>
                  <a:schemeClr val="folHlink"/>
                </a:solidFill>
                <a:latin typeface="Tempus Sans ITC" panose="04020404030D07020202" pitchFamily="82" charset="0"/>
              </a:rPr>
              <a:t>LABORES CULTURALES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A1244765-FEBC-4EED-8888-EF4DF437F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2673350"/>
            <a:ext cx="28082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 b="1">
                <a:solidFill>
                  <a:schemeClr val="tx1"/>
                </a:solidFill>
                <a:latin typeface="Tempus Sans ITC" panose="04020404030D07020202" pitchFamily="82" charset="0"/>
              </a:rPr>
              <a:t>Entresacar plantas para favorecer el desarrollo de las que quedan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E4DFE0E-463E-4BE8-8395-F0F212ACA7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5" y="411163"/>
            <a:ext cx="754063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5599E9C-2934-4D0E-A283-17877B9016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713" y="6149098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2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>
            <a:extLst>
              <a:ext uri="{FF2B5EF4-FFF2-40B4-BE49-F238E27FC236}">
                <a16:creationId xmlns:a16="http://schemas.microsoft.com/office/drawing/2014/main" id="{D75F7A34-485C-407C-A194-FD9A1F682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989138"/>
            <a:ext cx="25225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AR" sz="3000" b="1">
                <a:solidFill>
                  <a:schemeClr val="accent1"/>
                </a:solidFill>
                <a:latin typeface="Tempus Sans ITC" panose="04020404030D07020202" pitchFamily="82" charset="0"/>
              </a:rPr>
              <a:t> </a:t>
            </a:r>
            <a:r>
              <a:rPr lang="es-ES" altLang="es-AR" sz="3000" b="1">
                <a:solidFill>
                  <a:schemeClr val="tx1"/>
                </a:solidFill>
                <a:latin typeface="Tempus Sans ITC" panose="04020404030D07020202" pitchFamily="82" charset="0"/>
              </a:rPr>
              <a:t>TUTORADO</a:t>
            </a:r>
          </a:p>
        </p:txBody>
      </p:sp>
      <p:pic>
        <p:nvPicPr>
          <p:cNvPr id="14342" name="Picture 6" descr="tutorado">
            <a:extLst>
              <a:ext uri="{FF2B5EF4-FFF2-40B4-BE49-F238E27FC236}">
                <a16:creationId xmlns:a16="http://schemas.microsoft.com/office/drawing/2014/main" id="{2227E0DF-871E-4DEF-93D9-35BA6C592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3120" y="2628626"/>
            <a:ext cx="1697549" cy="2308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7828" name="Text Box 7">
            <a:extLst>
              <a:ext uri="{FF2B5EF4-FFF2-40B4-BE49-F238E27FC236}">
                <a16:creationId xmlns:a16="http://schemas.microsoft.com/office/drawing/2014/main" id="{1340F12D-6D77-494A-AF57-822F49892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2" y="681339"/>
            <a:ext cx="575999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4000" b="1" dirty="0">
                <a:solidFill>
                  <a:schemeClr val="folHlink"/>
                </a:solidFill>
                <a:latin typeface="Tempus Sans ITC" panose="04020404030D07020202" pitchFamily="82" charset="0"/>
              </a:rPr>
              <a:t>LABORES CULTURALES</a:t>
            </a:r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FD4E20EE-4255-46BF-A71D-BE4BA2DA9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852738"/>
            <a:ext cx="36195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 b="1">
                <a:solidFill>
                  <a:schemeClr val="tx1"/>
                </a:solidFill>
                <a:latin typeface="Tempus Sans ITC" panose="04020404030D07020202" pitchFamily="82" charset="0"/>
              </a:rPr>
              <a:t>Ciertas plantas necesitan apoyo, una guía o un tutor para enramarse o para sostener el peso de los frutos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 b="1">
                <a:solidFill>
                  <a:schemeClr val="tx1"/>
                </a:solidFill>
                <a:latin typeface="Tempus Sans ITC" panose="04020404030D07020202" pitchFamily="82" charset="0"/>
              </a:rPr>
              <a:t>(arvejas, frambuesas)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38A0B51-B28E-4F56-B4C8-BE3FF8F927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5" y="411163"/>
            <a:ext cx="754063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E7D6CFB-8AC2-48F1-90E6-A015B1DA8B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713" y="6149098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>
            <a:extLst>
              <a:ext uri="{FF2B5EF4-FFF2-40B4-BE49-F238E27FC236}">
                <a16:creationId xmlns:a16="http://schemas.microsoft.com/office/drawing/2014/main" id="{14AA8C91-4077-4CD2-AD20-29A5E0925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2133600"/>
            <a:ext cx="22304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AR" sz="3000" b="1">
                <a:solidFill>
                  <a:schemeClr val="accent1"/>
                </a:solidFill>
                <a:latin typeface="Tempus Sans ITC" panose="04020404030D07020202" pitchFamily="82" charset="0"/>
              </a:rPr>
              <a:t> </a:t>
            </a:r>
            <a:r>
              <a:rPr lang="es-ES" altLang="es-AR" sz="3000" b="1">
                <a:solidFill>
                  <a:schemeClr val="tx1"/>
                </a:solidFill>
                <a:latin typeface="Tempus Sans ITC" panose="04020404030D07020202" pitchFamily="82" charset="0"/>
              </a:rPr>
              <a:t>DESBROTE</a:t>
            </a:r>
          </a:p>
        </p:txBody>
      </p:sp>
      <p:sp>
        <p:nvSpPr>
          <p:cNvPr id="78851" name="Text Box 6">
            <a:extLst>
              <a:ext uri="{FF2B5EF4-FFF2-40B4-BE49-F238E27FC236}">
                <a16:creationId xmlns:a16="http://schemas.microsoft.com/office/drawing/2014/main" id="{B46C1E86-41E7-4A4E-8980-2A4ACE251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71513"/>
            <a:ext cx="5688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4000" b="1">
                <a:solidFill>
                  <a:schemeClr val="folHlink"/>
                </a:solidFill>
                <a:latin typeface="Tempus Sans ITC" panose="04020404030D07020202" pitchFamily="82" charset="0"/>
              </a:rPr>
              <a:t>LABORES CULTURALES</a:t>
            </a: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DECC56CB-3B20-4996-AD8A-31D164F18AC5}"/>
              </a:ext>
            </a:extLst>
          </p:cNvPr>
          <p:cNvGrpSpPr>
            <a:grpSpLocks/>
          </p:cNvGrpSpPr>
          <p:nvPr/>
        </p:nvGrpSpPr>
        <p:grpSpPr bwMode="auto">
          <a:xfrm>
            <a:off x="1907704" y="1952476"/>
            <a:ext cx="2016968" cy="2953047"/>
            <a:chOff x="975" y="1434"/>
            <a:chExt cx="1705" cy="2386"/>
          </a:xfrm>
        </p:grpSpPr>
        <p:pic>
          <p:nvPicPr>
            <p:cNvPr id="15367" name="Picture 7" descr="poda 2">
              <a:extLst>
                <a:ext uri="{FF2B5EF4-FFF2-40B4-BE49-F238E27FC236}">
                  <a16:creationId xmlns:a16="http://schemas.microsoft.com/office/drawing/2014/main" id="{CC61779B-407B-4D38-AF9F-206A6F7718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434"/>
              <a:ext cx="1705" cy="82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368" name="Picture 8" descr="poda 1">
              <a:extLst>
                <a:ext uri="{FF2B5EF4-FFF2-40B4-BE49-F238E27FC236}">
                  <a16:creationId xmlns:a16="http://schemas.microsoft.com/office/drawing/2014/main" id="{461A9A91-E74A-45F3-9CAF-BD1193155D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2432"/>
              <a:ext cx="1377" cy="138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369" name="Text Box 9">
            <a:extLst>
              <a:ext uri="{FF2B5EF4-FFF2-40B4-BE49-F238E27FC236}">
                <a16:creationId xmlns:a16="http://schemas.microsoft.com/office/drawing/2014/main" id="{D1592F2E-DE3F-4031-BBE7-119DA3598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068638"/>
            <a:ext cx="31162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 b="1">
                <a:solidFill>
                  <a:schemeClr val="tx1"/>
                </a:solidFill>
                <a:latin typeface="Tempus Sans ITC" panose="04020404030D07020202" pitchFamily="82" charset="0"/>
              </a:rPr>
              <a:t>Eliminar algunos brotes de las axilas (ramas chuponas) o de la base de las plantas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>
            <a:extLst>
              <a:ext uri="{FF2B5EF4-FFF2-40B4-BE49-F238E27FC236}">
                <a16:creationId xmlns:a16="http://schemas.microsoft.com/office/drawing/2014/main" id="{74700E9D-2ECD-4F41-8FBF-83DF73574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852738"/>
            <a:ext cx="46815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AR" altLang="es-AR" sz="4000" b="1">
              <a:solidFill>
                <a:schemeClr val="folHlink"/>
              </a:solidFill>
              <a:latin typeface="Tempus Sans ITC" panose="04020404030D07020202" pitchFamily="82" charset="0"/>
            </a:endParaRPr>
          </a:p>
        </p:txBody>
      </p:sp>
      <p:sp>
        <p:nvSpPr>
          <p:cNvPr id="34829" name="Text Box 13">
            <a:extLst>
              <a:ext uri="{FF2B5EF4-FFF2-40B4-BE49-F238E27FC236}">
                <a16:creationId xmlns:a16="http://schemas.microsoft.com/office/drawing/2014/main" id="{B3AADF09-B5B4-4EF8-BE36-6EFC6E62C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693" y="2639963"/>
            <a:ext cx="4681538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30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Una observación cuidadosa de lo que crece  en diversos lugares de nuestra huerta, nos permitirá conocer mejor nuestro suelo.</a:t>
            </a:r>
          </a:p>
        </p:txBody>
      </p:sp>
      <p:sp>
        <p:nvSpPr>
          <p:cNvPr id="34830" name="Text Box 14">
            <a:extLst>
              <a:ext uri="{FF2B5EF4-FFF2-40B4-BE49-F238E27FC236}">
                <a16:creationId xmlns:a16="http://schemas.microsoft.com/office/drawing/2014/main" id="{02BA2C13-4181-402F-99FB-6616311D6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35038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4000" b="1">
                <a:solidFill>
                  <a:schemeClr val="folHlink"/>
                </a:solidFill>
                <a:latin typeface="Tempus Sans ITC" panose="04020404030D07020202" pitchFamily="82" charset="0"/>
              </a:rPr>
              <a:t>RECONOCIMIENTO DE ESPECIES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9317D1B-A852-4A6E-BCA8-FEB7C10827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3888" y="144463"/>
            <a:ext cx="685800" cy="68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0348243-1E55-4F31-A339-2044BF6C2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329" y="6021288"/>
            <a:ext cx="6527894" cy="494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9" grpId="0"/>
      <p:bldP spid="3483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ítulo 1">
            <a:extLst>
              <a:ext uri="{FF2B5EF4-FFF2-40B4-BE49-F238E27FC236}">
                <a16:creationId xmlns:a16="http://schemas.microsoft.com/office/drawing/2014/main" id="{8EFFA121-BC13-4B79-BE09-D6D3B994D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1597746"/>
            <a:ext cx="1922441" cy="607118"/>
          </a:xfrm>
        </p:spPr>
        <p:txBody>
          <a:bodyPr>
            <a:normAutofit/>
          </a:bodyPr>
          <a:lstStyle/>
          <a:p>
            <a:r>
              <a:rPr lang="es-AR" altLang="es-AR" sz="2800" b="1" dirty="0">
                <a:latin typeface="Tempus Sans ITC" panose="04020404030D07020202" pitchFamily="82" charset="0"/>
              </a:rPr>
              <a:t>APORQUE</a:t>
            </a:r>
          </a:p>
        </p:txBody>
      </p:sp>
      <p:pic>
        <p:nvPicPr>
          <p:cNvPr id="79875" name="Marcador de contenido 6">
            <a:extLst>
              <a:ext uri="{FF2B5EF4-FFF2-40B4-BE49-F238E27FC236}">
                <a16:creationId xmlns:a16="http://schemas.microsoft.com/office/drawing/2014/main" id="{715378B9-0221-4A0A-A6C9-E455CE64E2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2114729"/>
            <a:ext cx="2160240" cy="2049110"/>
          </a:xfrm>
        </p:spPr>
      </p:pic>
      <p:sp>
        <p:nvSpPr>
          <p:cNvPr id="79876" name="Marcador de texto 5">
            <a:extLst>
              <a:ext uri="{FF2B5EF4-FFF2-40B4-BE49-F238E27FC236}">
                <a16:creationId xmlns:a16="http://schemas.microsoft.com/office/drawing/2014/main" id="{D38AC3B7-5992-4D6B-951A-CE6AA3E3F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56863" y="2305095"/>
            <a:ext cx="2790825" cy="1992784"/>
          </a:xfrm>
        </p:spPr>
        <p:txBody>
          <a:bodyPr>
            <a:normAutofit lnSpcReduction="10000"/>
          </a:bodyPr>
          <a:lstStyle/>
          <a:p>
            <a:r>
              <a:rPr lang="es-AR" altLang="es-AR" sz="2400" b="1" dirty="0">
                <a:latin typeface="Tempus Sans ITC" panose="04020404030D07020202" pitchFamily="82" charset="0"/>
              </a:rPr>
              <a:t>Arrimar tierra a la base para cubrir por completo las ramas y hojas inferiores</a:t>
            </a:r>
          </a:p>
          <a:p>
            <a:r>
              <a:rPr lang="es-AR" altLang="es-AR" sz="2400" b="1" dirty="0">
                <a:latin typeface="Tempus Sans ITC" panose="04020404030D07020202" pitchFamily="82" charset="0"/>
              </a:rPr>
              <a:t>(papas, </a:t>
            </a:r>
            <a:r>
              <a:rPr lang="es-AR" altLang="es-AR" sz="2400" b="1" dirty="0" err="1">
                <a:latin typeface="Tempus Sans ITC" panose="04020404030D07020202" pitchFamily="82" charset="0"/>
              </a:rPr>
              <a:t>bráscicas</a:t>
            </a:r>
            <a:r>
              <a:rPr lang="es-AR" altLang="es-AR" sz="2400" b="1" dirty="0">
                <a:latin typeface="Tempus Sans ITC" panose="04020404030D07020202" pitchFamily="82" charset="0"/>
              </a:rPr>
              <a:t>)</a:t>
            </a:r>
          </a:p>
        </p:txBody>
      </p:sp>
      <p:sp>
        <p:nvSpPr>
          <p:cNvPr id="79877" name="Marcador de número de diapositiva 3">
            <a:extLst>
              <a:ext uri="{FF2B5EF4-FFF2-40B4-BE49-F238E27FC236}">
                <a16:creationId xmlns:a16="http://schemas.microsoft.com/office/drawing/2014/main" id="{9DCA03D0-3974-4D8F-B87E-8972CD9FD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35E79C-2359-4579-AEE1-489CD2C5BB3A}" type="slidenum">
              <a:rPr lang="en-US" altLang="es-AR" smtClean="0">
                <a:solidFill>
                  <a:schemeClr val="accent1"/>
                </a:solidFill>
                <a:latin typeface="Elephant" panose="02020904090505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US" altLang="es-AR">
              <a:solidFill>
                <a:schemeClr val="accent1"/>
              </a:solidFill>
              <a:latin typeface="Elephant" panose="02020904090505020303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352B14-71E9-40D4-881A-80FFBB4544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5" y="411163"/>
            <a:ext cx="754063" cy="7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3DA0E32-6272-4AAD-BD8F-31D97F8A40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713" y="6149098"/>
            <a:ext cx="5461743" cy="4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4">
            <a:extLst>
              <a:ext uri="{FF2B5EF4-FFF2-40B4-BE49-F238E27FC236}">
                <a16:creationId xmlns:a16="http://schemas.microsoft.com/office/drawing/2014/main" id="{03BE9885-C45E-4FFB-B9E4-AB5746CFB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997200"/>
            <a:ext cx="6985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5000" b="1" i="1">
                <a:solidFill>
                  <a:schemeClr val="tx1"/>
                </a:solidFill>
                <a:latin typeface="Tempus Sans ITC" panose="04020404030D07020202" pitchFamily="82" charset="0"/>
              </a:rPr>
              <a:t>MUCHAS  GRACIAS!!!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F6024B1-C278-4442-9ED1-141B40847C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3988" y="333375"/>
            <a:ext cx="1081087" cy="1079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64C1C74-400E-4976-AA18-56C7C169C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837" y="5949280"/>
            <a:ext cx="6118326" cy="463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Mentha-gracilis">
            <a:extLst>
              <a:ext uri="{FF2B5EF4-FFF2-40B4-BE49-F238E27FC236}">
                <a16:creationId xmlns:a16="http://schemas.microsoft.com/office/drawing/2014/main" id="{1805F137-617B-421F-AB5E-D90423B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909886"/>
            <a:ext cx="1410916" cy="1765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387" name="Text Box 6">
            <a:extLst>
              <a:ext uri="{FF2B5EF4-FFF2-40B4-BE49-F238E27FC236}">
                <a16:creationId xmlns:a16="http://schemas.microsoft.com/office/drawing/2014/main" id="{BBC7FABE-9C30-4DAC-9715-C1923A97F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960" y="3429000"/>
            <a:ext cx="417671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ClrTx/>
              <a:buSzTx/>
              <a:buFontTx/>
              <a:buNone/>
            </a:pPr>
            <a:r>
              <a:rPr lang="es-ES" altLang="es-AR" sz="32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Yerbabuena</a:t>
            </a:r>
          </a:p>
          <a:p>
            <a:pPr algn="ctr" eaLnBrk="1" hangingPunct="1">
              <a:spcBef>
                <a:spcPct val="15000"/>
              </a:spcBef>
              <a:buClrTx/>
              <a:buSzTx/>
              <a:buFontTx/>
              <a:buNone/>
            </a:pPr>
            <a:r>
              <a:rPr lang="es-ES" altLang="es-AR" sz="32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(</a:t>
            </a:r>
            <a:r>
              <a:rPr lang="es-ES" altLang="es-AR" sz="3200" b="1" dirty="0" err="1">
                <a:solidFill>
                  <a:schemeClr val="tx1"/>
                </a:solidFill>
                <a:latin typeface="Tempus Sans ITC" panose="04020404030D07020202" pitchFamily="82" charset="0"/>
              </a:rPr>
              <a:t>Mentha</a:t>
            </a:r>
            <a:r>
              <a:rPr lang="es-ES" altLang="es-AR" sz="32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 </a:t>
            </a:r>
            <a:r>
              <a:rPr lang="es-ES" altLang="es-AR" sz="3200" b="1" dirty="0" err="1">
                <a:solidFill>
                  <a:schemeClr val="tx1"/>
                </a:solidFill>
                <a:latin typeface="Tempus Sans ITC" panose="04020404030D07020202" pitchFamily="82" charset="0"/>
              </a:rPr>
              <a:t>rotundifolia</a:t>
            </a:r>
            <a:r>
              <a:rPr lang="es-ES" altLang="es-AR" sz="32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)</a:t>
            </a:r>
          </a:p>
        </p:txBody>
      </p:sp>
      <p:sp>
        <p:nvSpPr>
          <p:cNvPr id="16388" name="Text Box 7">
            <a:extLst>
              <a:ext uri="{FF2B5EF4-FFF2-40B4-BE49-F238E27FC236}">
                <a16:creationId xmlns:a16="http://schemas.microsoft.com/office/drawing/2014/main" id="{210F3440-F2C8-4DD3-8D30-CC1CEF610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081" y="1428750"/>
            <a:ext cx="83518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30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SUELOS MODIFICADOS, FÉRTILES, PROFUNDOS Y BIEN DRENADOS</a:t>
            </a:r>
          </a:p>
        </p:txBody>
      </p:sp>
      <p:sp>
        <p:nvSpPr>
          <p:cNvPr id="16389" name="Text Box 8">
            <a:extLst>
              <a:ext uri="{FF2B5EF4-FFF2-40B4-BE49-F238E27FC236}">
                <a16:creationId xmlns:a16="http://schemas.microsoft.com/office/drawing/2014/main" id="{9BA615CA-DAFA-4FD2-BB77-CB6BDDFD2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2" y="602406"/>
            <a:ext cx="6048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b="1" dirty="0">
                <a:solidFill>
                  <a:schemeClr val="folHlink"/>
                </a:solidFill>
                <a:latin typeface="Tempus Sans ITC" panose="04020404030D07020202" pitchFamily="82" charset="0"/>
              </a:rPr>
              <a:t>PLANTAS INDICADORAS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786C024-D37B-4FE7-9084-4B605E9F4F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3888" y="144463"/>
            <a:ext cx="685800" cy="68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46FC4E5-8A8B-405E-BF44-4347EE64F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329" y="6021288"/>
            <a:ext cx="6527894" cy="494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ortiga">
            <a:extLst>
              <a:ext uri="{FF2B5EF4-FFF2-40B4-BE49-F238E27FC236}">
                <a16:creationId xmlns:a16="http://schemas.microsoft.com/office/drawing/2014/main" id="{A005ED8C-9743-4083-BA6B-DD60E10D9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1150" y="2847875"/>
            <a:ext cx="1661245" cy="1661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11" name="Text Box 7">
            <a:extLst>
              <a:ext uri="{FF2B5EF4-FFF2-40B4-BE49-F238E27FC236}">
                <a16:creationId xmlns:a16="http://schemas.microsoft.com/office/drawing/2014/main" id="{FA16A2D9-ACA2-4D13-95CA-D91773DC2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2" y="2996952"/>
            <a:ext cx="345598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ClrTx/>
              <a:buSzTx/>
              <a:buFontTx/>
              <a:buNone/>
            </a:pPr>
            <a:r>
              <a:rPr lang="es-ES" altLang="es-AR" sz="32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Ortiga</a:t>
            </a:r>
          </a:p>
          <a:p>
            <a:pPr algn="ctr" eaLnBrk="1" hangingPunct="1">
              <a:spcBef>
                <a:spcPct val="15000"/>
              </a:spcBef>
              <a:buClrTx/>
              <a:buSzTx/>
              <a:buFontTx/>
              <a:buNone/>
            </a:pPr>
            <a:r>
              <a:rPr lang="es-ES" altLang="es-AR" sz="32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(</a:t>
            </a:r>
            <a:r>
              <a:rPr lang="es-ES" altLang="es-AR" sz="3200" b="1" dirty="0" err="1">
                <a:solidFill>
                  <a:schemeClr val="tx1"/>
                </a:solidFill>
                <a:latin typeface="Tempus Sans ITC" panose="04020404030D07020202" pitchFamily="82" charset="0"/>
              </a:rPr>
              <a:t>Urtica</a:t>
            </a:r>
            <a:r>
              <a:rPr lang="es-ES" altLang="es-AR" sz="32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 </a:t>
            </a:r>
            <a:r>
              <a:rPr lang="es-ES" altLang="es-AR" sz="3200" b="1" dirty="0" err="1">
                <a:solidFill>
                  <a:schemeClr val="tx1"/>
                </a:solidFill>
                <a:latin typeface="Tempus Sans ITC" panose="04020404030D07020202" pitchFamily="82" charset="0"/>
              </a:rPr>
              <a:t>urens</a:t>
            </a:r>
            <a:r>
              <a:rPr lang="es-ES" altLang="es-AR" sz="32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)</a:t>
            </a:r>
          </a:p>
        </p:txBody>
      </p:sp>
      <p:sp>
        <p:nvSpPr>
          <p:cNvPr id="17412" name="Text Box 9">
            <a:extLst>
              <a:ext uri="{FF2B5EF4-FFF2-40B4-BE49-F238E27FC236}">
                <a16:creationId xmlns:a16="http://schemas.microsoft.com/office/drawing/2014/main" id="{27F787A2-7609-4F24-B73D-843BC2FD3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1645668"/>
            <a:ext cx="7848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30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SUELOS MODIFICADOS, MUY FÉRTILES</a:t>
            </a:r>
          </a:p>
        </p:txBody>
      </p:sp>
      <p:sp>
        <p:nvSpPr>
          <p:cNvPr id="17413" name="Text Box 10">
            <a:extLst>
              <a:ext uri="{FF2B5EF4-FFF2-40B4-BE49-F238E27FC236}">
                <a16:creationId xmlns:a16="http://schemas.microsoft.com/office/drawing/2014/main" id="{0A8B6C73-7B67-4A69-8392-EDACDC6C4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2" y="763105"/>
            <a:ext cx="6048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b="1" dirty="0">
                <a:solidFill>
                  <a:schemeClr val="folHlink"/>
                </a:solidFill>
                <a:latin typeface="Tempus Sans ITC" panose="04020404030D07020202" pitchFamily="82" charset="0"/>
              </a:rPr>
              <a:t>PLANTAS INDICADORAS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159C4F8-9C70-4D0A-8C0D-83C3C21717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3888" y="144463"/>
            <a:ext cx="685800" cy="68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872387-1CE9-4B43-9635-BC75A03AF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329" y="6021288"/>
            <a:ext cx="6527894" cy="494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achicoria">
            <a:extLst>
              <a:ext uri="{FF2B5EF4-FFF2-40B4-BE49-F238E27FC236}">
                <a16:creationId xmlns:a16="http://schemas.microsoft.com/office/drawing/2014/main" id="{65A8EB69-ED41-454A-A326-B2C1EC3D5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5" y="3187900"/>
            <a:ext cx="1806625" cy="1496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35" name="Text Box 6">
            <a:extLst>
              <a:ext uri="{FF2B5EF4-FFF2-40B4-BE49-F238E27FC236}">
                <a16:creationId xmlns:a16="http://schemas.microsoft.com/office/drawing/2014/main" id="{96A827D1-4943-459B-B6B1-6ECAA4334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3340797"/>
            <a:ext cx="388778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ClrTx/>
              <a:buSzTx/>
              <a:buFontTx/>
              <a:buNone/>
            </a:pPr>
            <a:r>
              <a:rPr lang="es-ES" altLang="es-AR" sz="32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Achicoria</a:t>
            </a:r>
          </a:p>
          <a:p>
            <a:pPr algn="ctr" eaLnBrk="1" hangingPunct="1">
              <a:spcBef>
                <a:spcPct val="15000"/>
              </a:spcBef>
              <a:buClrTx/>
              <a:buSzTx/>
              <a:buFontTx/>
              <a:buNone/>
            </a:pPr>
            <a:r>
              <a:rPr lang="es-ES" altLang="es-AR" sz="32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(</a:t>
            </a:r>
            <a:r>
              <a:rPr lang="es-ES" altLang="es-AR" sz="3200" b="1" dirty="0" err="1">
                <a:solidFill>
                  <a:schemeClr val="tx1"/>
                </a:solidFill>
                <a:latin typeface="Tempus Sans ITC" panose="04020404030D07020202" pitchFamily="82" charset="0"/>
              </a:rPr>
              <a:t>Cichorium</a:t>
            </a:r>
            <a:r>
              <a:rPr lang="es-ES" altLang="es-AR" sz="32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 </a:t>
            </a:r>
            <a:r>
              <a:rPr lang="es-ES" altLang="es-AR" sz="3200" b="1" dirty="0" err="1">
                <a:solidFill>
                  <a:schemeClr val="tx1"/>
                </a:solidFill>
                <a:latin typeface="Tempus Sans ITC" panose="04020404030D07020202" pitchFamily="82" charset="0"/>
              </a:rPr>
              <a:t>intybus</a:t>
            </a:r>
            <a:r>
              <a:rPr lang="es-ES" altLang="es-AR" sz="32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)</a:t>
            </a:r>
          </a:p>
        </p:txBody>
      </p:sp>
      <p:sp>
        <p:nvSpPr>
          <p:cNvPr id="18436" name="Text Box 7">
            <a:extLst>
              <a:ext uri="{FF2B5EF4-FFF2-40B4-BE49-F238E27FC236}">
                <a16:creationId xmlns:a16="http://schemas.microsoft.com/office/drawing/2014/main" id="{A243E5D5-1981-4AB3-A0CE-DBB9058A5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665736"/>
            <a:ext cx="72009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30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SUELOS FÉRTILES, HÚMEDOS, SECOS, CALCÁREOS, FRANCOS</a:t>
            </a:r>
          </a:p>
        </p:txBody>
      </p:sp>
      <p:sp>
        <p:nvSpPr>
          <p:cNvPr id="18437" name="Text Box 8">
            <a:extLst>
              <a:ext uri="{FF2B5EF4-FFF2-40B4-BE49-F238E27FC236}">
                <a16:creationId xmlns:a16="http://schemas.microsoft.com/office/drawing/2014/main" id="{8B122771-680D-432F-A4CF-4C6271A4D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2" y="829372"/>
            <a:ext cx="6048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b="1" dirty="0">
                <a:solidFill>
                  <a:schemeClr val="folHlink"/>
                </a:solidFill>
                <a:latin typeface="Tempus Sans ITC" panose="04020404030D07020202" pitchFamily="82" charset="0"/>
              </a:rPr>
              <a:t>PLANTAS INDICADORAS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41CFD32-31BB-4120-AD43-261AC37FBD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3888" y="144463"/>
            <a:ext cx="685800" cy="68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A7A92D7-28D1-40D9-8B86-D3AED1355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329" y="6021288"/>
            <a:ext cx="6527894" cy="494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2802</TotalTime>
  <Words>1378</Words>
  <Application>Microsoft Office PowerPoint</Application>
  <PresentationFormat>Presentación en pantalla (4:3)</PresentationFormat>
  <Paragraphs>253</Paragraphs>
  <Slides>61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61</vt:i4>
      </vt:variant>
    </vt:vector>
  </HeadingPairs>
  <TitlesOfParts>
    <vt:vector size="70" baseType="lpstr">
      <vt:lpstr>Arial</vt:lpstr>
      <vt:lpstr>Elephant</vt:lpstr>
      <vt:lpstr>Monotype Sorts</vt:lpstr>
      <vt:lpstr>Rockwell</vt:lpstr>
      <vt:lpstr>Tempus Sans ITC</vt:lpstr>
      <vt:lpstr>Times New Roman</vt:lpstr>
      <vt:lpstr>Trebuchet MS</vt:lpstr>
      <vt:lpstr>Wingdings 3</vt:lpstr>
      <vt:lpstr>Faceta</vt:lpstr>
      <vt:lpstr>Presentación de PowerPoint</vt:lpstr>
      <vt:lpstr>DISEÑO DEL LUGAR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DISEÑANDO EL ESPACIO Y LABORES…</vt:lpstr>
      <vt:lpstr>REQUISITOS PARA UNA HUERTA</vt:lpstr>
      <vt:lpstr>HORAS LUZ</vt:lpstr>
      <vt:lpstr>LUZ DIRECTA SOBRE LAS HOJAS</vt:lpstr>
      <vt:lpstr>Presentación de PowerPoint</vt:lpstr>
      <vt:lpstr>ORIENTACIÓN TERRENO (canteros, túneles e invernadero)</vt:lpstr>
      <vt:lpstr>Presentación de PowerPoint</vt:lpstr>
      <vt:lpstr>EN NUESTRA ZONA LA TRAYECTORIA DEL SOL BAJA Y SE ACUESTA HACIA EL NORTE.</vt:lpstr>
      <vt:lpstr>Presentación de PowerPoint</vt:lpstr>
      <vt:lpstr>EFECTO SOMBRA EN LA CARA SUR, EN INVIERNO</vt:lpstr>
      <vt:lpstr>EFECTO INGRESO DE LA LUZ “DIRECTA” POR UNA VENTANA EN VERANO Y EN INVIERNO</vt:lpstr>
      <vt:lpstr>Presentación de PowerPoint</vt:lpstr>
      <vt:lpstr>VIENTOS PREDOMINANTES DE LA ZONA</vt:lpstr>
      <vt:lpstr>MALLA CORTAVIENTOS Y CERCO TABLONES INTERCALADOS. CERCOS VIVOS DE ARBUSTIVAS, BERRIES, FRAMBUESOS…</vt:lpstr>
      <vt:lpstr>PENDIENTES, NIVELACIÓN Y ALTURA DEL TERRENO</vt:lpstr>
      <vt:lpstr>Presentación de PowerPoint</vt:lpstr>
      <vt:lpstr>AGUA DE CALIDAD</vt:lpstr>
      <vt:lpstr>TIERRA DE CALIDAD Y ABONOS ORGÁNICOS</vt:lpstr>
      <vt:lpstr>Presentación de PowerPoint</vt:lpstr>
      <vt:lpstr>CERCOS (FUNDAMENTAL!!!!!)</vt:lpstr>
      <vt:lpstr>Presentación de PowerPoint</vt:lpstr>
      <vt:lpstr>HERRAMIENTAS</vt:lpstr>
      <vt:lpstr>Presentación de PowerPoint</vt:lpstr>
      <vt:lpstr>SEMILLAS</vt:lpstr>
      <vt:lpstr>ACTORES</vt:lpstr>
      <vt:lpstr>Presentación de PowerPoint</vt:lpstr>
      <vt:lpstr>CONOCIMIENTOS Y PLANIFICACIÓN</vt:lpstr>
      <vt:lpstr>¿ QUÉ SEMBRAR?</vt:lpstr>
      <vt:lpstr>¿ CUÁNDO  SEMBRAR?</vt:lpstr>
      <vt:lpstr>¿ CUÁNTO SEMBRAR?</vt:lpstr>
      <vt:lpstr>¿ CÓMO SEMBRAR?</vt:lpstr>
      <vt:lpstr>SIEMBRA DIRECTA</vt:lpstr>
      <vt:lpstr>TIPOS DE SIEMBRA: DIRECTA O POR ALMÁCIGOS</vt:lpstr>
      <vt:lpstr>Presentación de PowerPoint</vt:lpstr>
      <vt:lpstr>SIEMBRA EN ALMÁCIGO</vt:lpstr>
      <vt:lpstr>CÓMO PREPARAR LA BANDEJA</vt:lpstr>
      <vt:lpstr>ALTERNATIVAS</vt:lpstr>
      <vt:lpstr>CUIDADOS DEL ALMÁCIGO</vt:lpstr>
      <vt:lpstr>TRANSPLANTE</vt:lpstr>
      <vt:lpstr>Presentación de PowerPoint</vt:lpstr>
      <vt:lpstr>Asociaciones y Rotaciones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APORQUE</vt:lpstr>
      <vt:lpstr>Presentación de PowerPoint</vt:lpstr>
    </vt:vector>
  </TitlesOfParts>
  <Company>INTA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Poda</dc:title>
  <dc:creator>Paulo Gea</dc:creator>
  <cp:lastModifiedBy>Usuario</cp:lastModifiedBy>
  <cp:revision>146</cp:revision>
  <cp:lastPrinted>1601-01-01T00:00:00Z</cp:lastPrinted>
  <dcterms:created xsi:type="dcterms:W3CDTF">2003-07-18T15:06:57Z</dcterms:created>
  <dcterms:modified xsi:type="dcterms:W3CDTF">2022-11-02T13:24:19Z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