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5" r:id="rId13"/>
    <p:sldId id="270" r:id="rId14"/>
    <p:sldId id="271" r:id="rId15"/>
    <p:sldId id="272" r:id="rId16"/>
    <p:sldId id="273" r:id="rId17"/>
    <p:sldId id="274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45E5C-FAA0-4F60-A7F0-E9A0D08FE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5183" y="1438835"/>
            <a:ext cx="7305061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>
                <a:latin typeface="Arial Rounded MT Bold" panose="020F0704030504030204" pitchFamily="34" charset="0"/>
              </a:rPr>
              <a:t>1° Capacitación del Programa Provincial de Huertas Escolares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FFEED8-C164-4D15-B468-D44448463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7884" y="4017254"/>
            <a:ext cx="8915399" cy="1126283"/>
          </a:xfrm>
        </p:spPr>
        <p:txBody>
          <a:bodyPr/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MÓDULO 2</a:t>
            </a:r>
          </a:p>
          <a:p>
            <a:pPr algn="ctr"/>
            <a:r>
              <a:rPr lang="es-AR" u="sng" dirty="0"/>
              <a:t>Docentes responsables: </a:t>
            </a:r>
            <a:r>
              <a:rPr lang="es-AR" dirty="0"/>
              <a:t>Kati Pohjola &amp; José Oyola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FAF00BC-6A1B-4CA2-814D-E7D3B7B8C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F70A2BA-EF1D-4657-9414-94057FBF6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5183" y="5459176"/>
            <a:ext cx="7894828" cy="597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4102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7675F-811E-4AB3-B713-3253A6691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935" y="1696847"/>
            <a:ext cx="6952129" cy="1288207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¡No tengo invernadero! -&gt; discusión en torno al lugar de los recursos.</a:t>
            </a:r>
            <a:b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AR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0C3DFB-3678-4E2E-B222-2C9CB5625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9482" y="3429000"/>
            <a:ext cx="8851283" cy="16588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necesito para hacer huerta en la escuela?</a:t>
            </a:r>
          </a:p>
          <a:p>
            <a:pPr marL="0" indent="0" algn="ctr">
              <a:buNone/>
            </a:pP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¿El recurso es anterior o posterior a mi propuesta de enseñanza?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F94CF3C-9FC5-43DA-B903-E6D1FA2FC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52DC654-5379-452F-AD10-544AAFF90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8283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63015-6F93-495F-B93E-EB6C8FEB3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5254" y="1240719"/>
            <a:ext cx="6081492" cy="786522"/>
          </a:xfrm>
        </p:spPr>
        <p:txBody>
          <a:bodyPr>
            <a:normAutofit fontScale="90000"/>
          </a:bodyPr>
          <a:lstStyle/>
          <a:p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de partida esenciales.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17FE0B-E082-4746-9150-FD73C1358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365" y="2388539"/>
            <a:ext cx="8915400" cy="28194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Pensar la propuesta de Huerta Escolar en términos de ENFOQUE -&gt; E.A.I.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Establecer qué contenidos se quieren abordar y desde qué enfoque (explorar y descubrir -&gt; R. Anijovich u otros).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Determinar propósitos y objetivos.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Diseñar un cronograma de acciones.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Indicar el/los recursos qué serán necesarios.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Evaluación de la propuesta.</a:t>
            </a:r>
          </a:p>
          <a:p>
            <a:pPr>
              <a:buFont typeface="Arial" panose="020B0604020202020204" pitchFamily="34" charset="0"/>
              <a:buChar char="•"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71190FB-B729-4539-AE38-6123B421A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A9BB993-DA4A-4ABC-96D8-60CFA5098B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6438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F5625-F99A-4E94-A6A6-DA784BB1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613" y="1055417"/>
            <a:ext cx="4104774" cy="747490"/>
          </a:xfrm>
        </p:spPr>
        <p:txBody>
          <a:bodyPr>
            <a:normAutofit fontScale="90000"/>
          </a:bodyPr>
          <a:lstStyle/>
          <a:p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Propósitos y objetivos. 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9A0C9-C5E7-4046-94CC-91CCA321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8469" y="2133600"/>
            <a:ext cx="7375059" cy="3446929"/>
          </a:xfrm>
        </p:spPr>
        <p:txBody>
          <a:bodyPr/>
          <a:lstStyle/>
          <a:p>
            <a:pPr algn="just"/>
            <a:r>
              <a:rPr lang="es-AR" dirty="0"/>
              <a:t>Propósitos: </a:t>
            </a:r>
            <a:r>
              <a:rPr lang="es-ES" dirty="0"/>
              <a:t>Los propósitos educativos son intenciones que se propone el docente durante la intervención didáctica para que los/las estudiantes construyan su propio aprendizaje mediante la realización de diversas actividades. Se enfatiza el proceso más que la meta o el producto final. 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Objetivos: </a:t>
            </a:r>
            <a:r>
              <a:rPr lang="es-ES" dirty="0"/>
              <a:t>Los objetivos  de aprendizaje son  metas previamente definidas y concretas, a las cuales se espera que los/las estudiantes puedan arribar luego de realizar un recorrido en relación a las propuestas educativas.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DA9791-F858-48A8-9FE4-A6B8014E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5E511BA-A4F2-4970-A64F-1D0058F22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3877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B16D5-43AE-47B8-9173-C619E11EA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052" y="852710"/>
            <a:ext cx="7532710" cy="1280890"/>
          </a:xfrm>
        </p:spPr>
        <p:txBody>
          <a:bodyPr>
            <a:normAutofit/>
          </a:bodyPr>
          <a:lstStyle/>
          <a:p>
            <a:pPr algn="ctr"/>
            <a:r>
              <a:rPr lang="es-A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una breve propuesta de trabajo áulico para analizar.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063021-1A56-46AD-9D4F-982516160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000" u="sng" dirty="0"/>
              <a:t>Enfoque:</a:t>
            </a:r>
            <a:r>
              <a:rPr lang="es-AR" sz="2000" dirty="0"/>
              <a:t> explorar y descubrir.</a:t>
            </a:r>
          </a:p>
          <a:p>
            <a:r>
              <a:rPr lang="es-AR" sz="2000" u="sng" dirty="0"/>
              <a:t>Tema:</a:t>
            </a:r>
            <a:r>
              <a:rPr lang="es-AR" sz="2000" dirty="0"/>
              <a:t> los sonidos del huerto.</a:t>
            </a:r>
          </a:p>
          <a:p>
            <a:r>
              <a:rPr lang="es-AR" sz="2000" u="sng" dirty="0"/>
              <a:t>Áreas implicadas: </a:t>
            </a:r>
            <a:r>
              <a:rPr lang="es-AR" sz="2000" dirty="0"/>
              <a:t>lenguaje musical.</a:t>
            </a:r>
          </a:p>
          <a:p>
            <a:r>
              <a:rPr lang="es-AR" sz="2000" u="sng" dirty="0"/>
              <a:t>Nivel, ciclo y año: </a:t>
            </a:r>
            <a:r>
              <a:rPr lang="es-AR" sz="2000" dirty="0"/>
              <a:t>nivel primario – segundo ciclo – quinto grado.</a:t>
            </a:r>
          </a:p>
          <a:p>
            <a:r>
              <a:rPr lang="es-AR" sz="2000" u="sng" dirty="0"/>
              <a:t>Mirada desde las competencias:</a:t>
            </a:r>
            <a:r>
              <a:rPr lang="es-AR" sz="2000" dirty="0"/>
              <a:t> competencia comunicativa y artística.</a:t>
            </a:r>
          </a:p>
          <a:p>
            <a:r>
              <a:rPr lang="es-AR" sz="2000" u="sng" dirty="0"/>
              <a:t>Grupo de estudiantes</a:t>
            </a:r>
            <a:r>
              <a:rPr lang="es-AR" sz="2000" dirty="0"/>
              <a:t>: 20 estudiantes. Inquietos, curiosos, con dificultades para vincularse entre sí. No se presentan estudiantes con dificultades de audición. Hay un estudiante con disminución visual.</a:t>
            </a: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975F11C-2E63-4A0D-8077-3A62E4730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1723" y="234155"/>
            <a:ext cx="908845" cy="9088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09A5F73-C87C-4AA0-BFC4-F7EB12B64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714" y="6202812"/>
            <a:ext cx="5518572" cy="4179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7466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BFD49-4F5D-4299-88A6-A10886BC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130" y="907099"/>
            <a:ext cx="8982635" cy="474066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AR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Contenidos:</a:t>
            </a:r>
            <a:r>
              <a:rPr lang="es-AR" sz="2000" dirty="0"/>
              <a:t> </a:t>
            </a:r>
          </a:p>
          <a:p>
            <a:pPr marL="0" indent="0" algn="ctr">
              <a:buNone/>
            </a:pPr>
            <a:r>
              <a:rPr lang="es-ES" sz="2000" b="1" i="1" dirty="0"/>
              <a:t>Eje de la Apreciación Reflexiva. Escuchar y oír como instancias distintivas.</a:t>
            </a:r>
            <a:endParaRPr lang="es-ES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ES" sz="2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ES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Propósitos</a:t>
            </a:r>
            <a:r>
              <a:rPr lang="es-ES" sz="2600" dirty="0"/>
              <a:t>: </a:t>
            </a:r>
            <a:endParaRPr lang="es-AR" sz="2600" dirty="0"/>
          </a:p>
          <a:p>
            <a:pPr marL="0" indent="0" algn="just">
              <a:buNone/>
            </a:pPr>
            <a:r>
              <a:rPr lang="es-ES" dirty="0"/>
              <a:t>a. Generar espacios donde se pongan en juego los procesos implicados en la </a:t>
            </a:r>
            <a:r>
              <a:rPr lang="es-ES" i="1" dirty="0"/>
              <a:t>Apreciación Reflexiva (análisis, discriminación, valoración, selección, entre otros), </a:t>
            </a:r>
            <a:r>
              <a:rPr lang="es-ES" dirty="0"/>
              <a:t>para advertir características singulares de la música.</a:t>
            </a:r>
          </a:p>
          <a:p>
            <a:pPr marL="0" indent="0" algn="just">
              <a:buNone/>
            </a:pPr>
            <a:r>
              <a:rPr lang="es-ES" dirty="0"/>
              <a:t>b. Propiciar la </a:t>
            </a:r>
            <a:r>
              <a:rPr lang="es-ES" i="1" dirty="0"/>
              <a:t>Contextualización del Hecho Sonoro Musical </a:t>
            </a:r>
            <a:r>
              <a:rPr lang="es-ES" dirty="0"/>
              <a:t>para favorecer la ampliación de su horizonte de saberes a través del conocimiento de distintas manifestaciones encuadradas dentro de diferentes estéticas, géneros y estilos. </a:t>
            </a:r>
          </a:p>
          <a:p>
            <a:pPr marL="0" indent="0" algn="just">
              <a:buNone/>
            </a:pPr>
            <a:r>
              <a:rPr lang="es-ES" dirty="0"/>
              <a:t> </a:t>
            </a:r>
          </a:p>
          <a:p>
            <a:pPr marL="0" indent="0" algn="ctr">
              <a:buNone/>
            </a:pPr>
            <a:r>
              <a:rPr lang="es-AR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preguntamos</a:t>
            </a:r>
            <a:r>
              <a:rPr lang="es-AR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s-AR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just">
              <a:buNone/>
            </a:pPr>
            <a:r>
              <a:rPr lang="es-AR" dirty="0"/>
              <a:t>A lo largo del día llegan a nuestro cerebro cientos de sonidos diferentes. Los oímos pero no los escuchamos porque nuestro cerebro es selectivo. ¿Qué diferencia hay entre oír y escuchar? ¿Qué ruidos dejamos de escuchar cuando estamos en el aula?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88F5ABC-282F-4EE0-8AF5-11EF15D7F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09AC798-7A96-4270-8038-4F045075E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71894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D8A15-3133-42CB-9674-A4B26C5A8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194" y="452411"/>
            <a:ext cx="8861612" cy="54808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AR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Recursos:</a:t>
            </a:r>
          </a:p>
          <a:p>
            <a:pPr algn="ctr">
              <a:buFontTx/>
              <a:buChar char="-"/>
            </a:pPr>
            <a:r>
              <a:rPr lang="es-AR" dirty="0"/>
              <a:t>Un pañuelo							- Un lápiz</a:t>
            </a:r>
          </a:p>
          <a:p>
            <a:pPr algn="ctr">
              <a:buFontTx/>
              <a:buChar char="-"/>
            </a:pPr>
            <a:r>
              <a:rPr lang="es-AR" dirty="0"/>
              <a:t>Una libreta/ cuaderno				- Una grabadora.</a:t>
            </a:r>
          </a:p>
          <a:p>
            <a:pPr marL="0" indent="0" algn="ctr">
              <a:buNone/>
            </a:pPr>
            <a:endParaRPr lang="es-AR" sz="2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 la actividad.</a:t>
            </a:r>
          </a:p>
          <a:p>
            <a:pPr marL="0" indent="0" algn="just">
              <a:buNone/>
            </a:pPr>
            <a:r>
              <a:rPr lang="es-AR" dirty="0"/>
              <a:t>Para esta actividad tendremos que estar muy dispuestos a escuchar. En pequeños nos desplazaremos al huerto y nos taparemos los ojos con un pañuelo. Intentamos identificar los sonidos que escuchamos durante 1 minuto. Paramos un momento y después repetimos la acción durante 2 minutos. Volvemos a parar y finalmente repetimos la acción durante 3 minutos. Grabaremos cada una de las observaciones con un grabador. Después de cada observación anotaremos en un papel los sonidos que hemos podido escuchar, clasificándolos en sonidos naturales y sonidos artificiales. Una vez en clase repetiremos la acción, pero esta vez reproduciendo los sonidos que ha grabado el aparato. Cuando tengamos las dos listas las compararemos, y con ayuda del profesor/a interpretaremos el resultado.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FE33E74-567D-46B4-9727-E6E29A219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2188879-5659-4222-93E6-E7069BC15F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22273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D0920A-3B83-4108-AEF7-DD00244ED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365" y="1323959"/>
            <a:ext cx="8915400" cy="43372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orientadoras para realizar la interpretación: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AR" dirty="0"/>
              <a:t>¿Cuántos sonidos diferentes has podido detectar? ¿Qué los ha producido? ¿Son los mismos a lo largo del día? ¿Cuándo hay más sonidos diferentes en la huerta? ¿Qué diferencias hay entre ambas listas? ¿Cómo es posible?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A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Observaciones</a:t>
            </a:r>
          </a:p>
          <a:p>
            <a:pPr marL="0" indent="0" algn="just">
              <a:buNone/>
            </a:pPr>
            <a:r>
              <a:rPr lang="es-AR" dirty="0"/>
              <a:t>Es muy interesante repetir la operación en diferentes momentos del día. Los sonidos pueden tener orígenes muy diversos además de los producidos por los animales: el viento que mueve las hojas de los árboles, el agua que corre, así como los relacionados con la actividad humana: un auto que pasa, alguien que habla, etc. El ejercicio intenta además estimular la concentración y se puede tomar como un ejercicio de relajación.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21C5A71-4E17-4F6D-A296-88E7976DD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F7C043B-5D53-4129-ADE1-EF8034B28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35843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D9521-41C6-4A8A-ADA9-14BBD098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118" y="1474694"/>
            <a:ext cx="8719764" cy="39848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A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Evaluación. </a:t>
            </a:r>
          </a:p>
          <a:p>
            <a:pPr marL="0" indent="0" algn="ctr">
              <a:buNone/>
            </a:pPr>
            <a:r>
              <a:rPr lang="es-A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Interrogantes orientadores: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dirty="0"/>
              <a:t>¿Se pudieron concretar los propósitos que me había planteado?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¿En qué medida fue posible llevar adelante la actividad con este grupo? 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¿Cuáles fueron los factores que favorecieron / obstaculizaron la propuesta?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¿Qué se observa que los/las estudiantes han recuperado de la propuesta?</a:t>
            </a: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28066A-7B2C-444C-A7B4-0F8D05A1F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3A7D718-FCD4-4FCE-A1A0-01BF89476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5104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956EA-1CED-4E15-8FF5-0B55CCCB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198" y="1600199"/>
            <a:ext cx="2941602" cy="814725"/>
          </a:xfrm>
        </p:spPr>
        <p:txBody>
          <a:bodyPr>
            <a:normAutofit/>
          </a:bodyPr>
          <a:lstStyle/>
          <a:p>
            <a:r>
              <a:rPr lang="es-A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Reflexiones finales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3E388D-F074-427F-8862-FF63A3EC3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7633" y="2751663"/>
            <a:ext cx="7896733" cy="1873624"/>
          </a:xfrm>
        </p:spPr>
        <p:txBody>
          <a:bodyPr/>
          <a:lstStyle/>
          <a:p>
            <a:r>
              <a:rPr lang="es-AR" dirty="0"/>
              <a:t>¿Qué modificaciones podría introducir en la propuesta?</a:t>
            </a:r>
          </a:p>
          <a:p>
            <a:r>
              <a:rPr lang="es-AR" dirty="0"/>
              <a:t>¿Hay algún aspecto que no fue tenido en cuenta? ¿Cuál?</a:t>
            </a:r>
          </a:p>
          <a:p>
            <a:r>
              <a:rPr lang="es-AR" dirty="0"/>
              <a:t>¿De qué modo podría continuar esta actividad de exploración y descubrimiento?</a:t>
            </a:r>
          </a:p>
          <a:p>
            <a:r>
              <a:rPr lang="es-AR" dirty="0"/>
              <a:t>Otros comentarios…</a:t>
            </a: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50130B7-388F-4133-ADA7-529060318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8BDC49C-D1FA-41F4-806D-AB46EC2D0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23605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4A4573-6597-4357-A363-779E43C1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300" y="2908177"/>
            <a:ext cx="4945400" cy="1041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4D891C2-A18A-4A66-9881-1A271F403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154F4DC-AB37-44E5-8E22-9AA4A31D4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8339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735EE-6B1D-466D-BE50-381259311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324" y="779057"/>
            <a:ext cx="4101352" cy="1089804"/>
          </a:xfrm>
        </p:spPr>
        <p:txBody>
          <a:bodyPr>
            <a:normAutofit fontScale="90000"/>
          </a:bodyPr>
          <a:lstStyle/>
          <a:p>
            <a:pPr algn="ctr"/>
            <a:br>
              <a:rPr lang="es-AR" sz="2800" dirty="0">
                <a:latin typeface="Arial Rounded MT Bold" panose="020F0704030504030204" pitchFamily="34" charset="0"/>
              </a:rPr>
            </a:br>
            <a:r>
              <a:rPr lang="es-AR" u="sng" dirty="0">
                <a:latin typeface="Arial Rounded MT Bold" panose="020F0704030504030204" pitchFamily="34" charset="0"/>
              </a:rPr>
              <a:t>EJE PEDAGÓGICO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1C6223-3E83-4511-B3A1-0335C0B09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2053" y="2245939"/>
            <a:ext cx="6527894" cy="350940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¿A qué nos referimos cuando hablamos de huerta escolar?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Experiencia vs éxito.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referentes de huerta escolar.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Propósitos y objetivos.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¡No tengo invernadero! -&gt; discusión en torno al lugar de los recursos.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de partida esenciales.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una actividad posible.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endParaRPr lang="es-A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18B702E-5471-4C6D-8537-717F5AE94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E0BA2E6-C395-49C5-B73B-1F1F151D7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3" y="61398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956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A7F35-C8B6-4485-8E9C-DAA9A01E0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052" y="1507960"/>
            <a:ext cx="6724322" cy="1328046"/>
          </a:xfrm>
        </p:spPr>
        <p:txBody>
          <a:bodyPr>
            <a:normAutofit/>
          </a:bodyPr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es una huerta escolar?</a:t>
            </a:r>
            <a:b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¿Qué la caracteriza?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FFDF87E-31B6-4E12-B51A-C12917706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9D5193D-D7DD-42AA-A40B-8DE92965C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4" name="Picture 6" descr="LA HUERTA EN LA ESCUELA">
            <a:extLst>
              <a:ext uri="{FF2B5EF4-FFF2-40B4-BE49-F238E27FC236}">
                <a16:creationId xmlns:a16="http://schemas.microsoft.com/office/drawing/2014/main" id="{A65CA765-BA19-40F4-AA20-ACBD34C1A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691" y="3032312"/>
            <a:ext cx="4454618" cy="248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44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5AA1E6D-5118-4BAE-9A95-58C72A06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52" y="2642347"/>
            <a:ext cx="8256494" cy="1573306"/>
          </a:xfrm>
        </p:spPr>
        <p:txBody>
          <a:bodyPr>
            <a:normAutofit fontScale="92500" lnSpcReduction="10000"/>
          </a:bodyPr>
          <a:lstStyle/>
          <a:p>
            <a:pPr lvl="0"/>
            <a:endParaRPr lang="es-AR" dirty="0"/>
          </a:p>
          <a:p>
            <a:pPr marL="0" lvl="0" indent="0" algn="ctr">
              <a:buNone/>
            </a:pPr>
            <a:r>
              <a:rPr lang="es-AR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esencialmente un espacio de</a:t>
            </a:r>
          </a:p>
          <a:p>
            <a:pPr marL="0" lvl="0" indent="0" algn="ctr">
              <a:buNone/>
            </a:pPr>
            <a:r>
              <a:rPr lang="es-AR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EXPERIENCIAS.</a:t>
            </a:r>
            <a:r>
              <a:rPr lang="es-AR" dirty="0"/>
              <a:t> </a:t>
            </a:r>
          </a:p>
          <a:p>
            <a:pPr marL="0" indent="0">
              <a:buNone/>
            </a:pPr>
            <a:endParaRPr lang="es-AR" dirty="0"/>
          </a:p>
          <a:p>
            <a:pPr marL="0" indent="0" algn="ctr">
              <a:buNone/>
            </a:pPr>
            <a:endParaRPr lang="es-A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8042CB-9FC8-4D9F-9217-A6298044C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8A6EF20-5E8B-4702-BF80-C25EF9B71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03206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990E-2767-46FF-A783-9560BD714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974034"/>
            <a:ext cx="7478922" cy="699849"/>
          </a:xfrm>
        </p:spPr>
        <p:txBody>
          <a:bodyPr>
            <a:normAutofit/>
          </a:bodyPr>
          <a:lstStyle/>
          <a:p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 qué hablamos de experiencia?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DE0E44-821B-4EF1-A12D-D6700DE3A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88" y="1903740"/>
            <a:ext cx="9009530" cy="39802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AR" i="1" dirty="0"/>
              <a:t>Ex-per-</a:t>
            </a:r>
            <a:r>
              <a:rPr lang="es-AR" i="1" dirty="0" err="1"/>
              <a:t>ientia</a:t>
            </a:r>
            <a:r>
              <a:rPr lang="es-AR" i="1" dirty="0"/>
              <a:t> </a:t>
            </a:r>
            <a:r>
              <a:rPr lang="es-AR" dirty="0"/>
              <a:t>significa salir hacia afuera y pasar a través.</a:t>
            </a:r>
          </a:p>
          <a:p>
            <a:pPr marL="0" indent="0">
              <a:buNone/>
            </a:pPr>
            <a:endParaRPr lang="es-A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AR" i="1" dirty="0"/>
              <a:t>Hacer una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experiencia</a:t>
            </a:r>
            <a:r>
              <a:rPr lang="es-AR" i="1" dirty="0"/>
              <a:t> con algo significa que </a:t>
            </a:r>
            <a:r>
              <a:rPr lang="es-AR" i="1" u="sng" dirty="0"/>
              <a:t>algo nos acaece, nos alcanza; que se apodera de nosotros</a:t>
            </a:r>
            <a:r>
              <a:rPr lang="es-AR" i="1" dirty="0"/>
              <a:t>, que nos tumba y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transforma</a:t>
            </a:r>
            <a:r>
              <a:rPr lang="es-AR" i="1" dirty="0"/>
              <a:t>. Cuando hablamos de “hacer una experiencia”, eso no significa necesariamente que nosotros la hagamos acaecer; hacer significa aquí: sufrir, padecer, tomar lo que nos alcanza receptivamente, aceptar, en la medida que nos sometemos a ello,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 una experiencia</a:t>
            </a:r>
            <a:r>
              <a:rPr lang="es-AR" i="1" dirty="0"/>
              <a:t> quiere decir, por tanto: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dejarnos abordar en lo propio por lo que nos interpela</a:t>
            </a:r>
            <a:r>
              <a:rPr lang="es-AR" i="1" dirty="0"/>
              <a:t>, entrando y sometiéndonos a ello. Nosotros podemos ser así </a:t>
            </a:r>
            <a:r>
              <a:rPr lang="es-A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transformados</a:t>
            </a:r>
            <a:r>
              <a:rPr lang="es-AR" i="1" dirty="0"/>
              <a:t> por tales experiencias, de un día para otro en el transcurso del tiempo.</a:t>
            </a:r>
            <a:endParaRPr lang="es-AR" dirty="0"/>
          </a:p>
          <a:p>
            <a:pPr marL="0" indent="0" algn="r">
              <a:buNone/>
            </a:pPr>
            <a:r>
              <a:rPr lang="es-AR" sz="1400" i="1" dirty="0"/>
              <a:t>La experiencia de la lectura. Jorge Larrosa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E038B7-B575-4392-9C95-1B086F838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8170E0D-347E-4D52-B62C-5BD1E5C70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09687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16D248-6538-441A-9F12-96AA2B9A3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212" y="654423"/>
            <a:ext cx="8216153" cy="51278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s-AR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Experiencias en términos de:</a:t>
            </a:r>
            <a:endParaRPr lang="es-AR" u="sng" dirty="0"/>
          </a:p>
          <a:p>
            <a:pPr marL="0" indent="0">
              <a:buNone/>
            </a:pPr>
            <a:endParaRPr lang="es-AR" dirty="0"/>
          </a:p>
          <a:p>
            <a:pPr lvl="0"/>
            <a:r>
              <a:rPr lang="es-AR" dirty="0"/>
              <a:t>Enseñanza y de aprendizaje.</a:t>
            </a:r>
          </a:p>
          <a:p>
            <a:pPr lvl="0"/>
            <a:r>
              <a:rPr lang="es-AR" dirty="0"/>
              <a:t>Descubrimientos.</a:t>
            </a:r>
          </a:p>
          <a:p>
            <a:pPr lvl="0"/>
            <a:r>
              <a:rPr lang="es-AR" dirty="0"/>
              <a:t>Experimentaciones.</a:t>
            </a:r>
          </a:p>
          <a:p>
            <a:pPr lvl="0"/>
            <a:r>
              <a:rPr lang="es-AR" dirty="0"/>
              <a:t>Conexión con el entorno.</a:t>
            </a:r>
          </a:p>
          <a:p>
            <a:pPr lvl="0"/>
            <a:r>
              <a:rPr lang="es-AR" dirty="0"/>
              <a:t>Exploración/ indagación.</a:t>
            </a:r>
          </a:p>
          <a:p>
            <a:pPr lvl="0"/>
            <a:r>
              <a:rPr lang="es-AR" dirty="0"/>
              <a:t>Intercambio de saberes.</a:t>
            </a:r>
          </a:p>
          <a:p>
            <a:pPr lvl="0"/>
            <a:r>
              <a:rPr lang="es-AR" dirty="0"/>
              <a:t>Interacción con la naturaleza.</a:t>
            </a:r>
          </a:p>
          <a:p>
            <a:pPr lvl="0"/>
            <a:r>
              <a:rPr lang="es-AR" dirty="0"/>
              <a:t>Cultivo y cuidado del medio ambiente.</a:t>
            </a:r>
          </a:p>
          <a:p>
            <a:pPr lvl="0"/>
            <a:r>
              <a:rPr lang="es-AR" dirty="0"/>
              <a:t>Responsabilidades compartidas.</a:t>
            </a:r>
          </a:p>
          <a:p>
            <a:pPr lvl="0"/>
            <a:r>
              <a:rPr lang="es-AR" dirty="0"/>
              <a:t>Colaboración y cooperación.</a:t>
            </a:r>
          </a:p>
          <a:p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57768FC-FAB3-43EC-8AD2-6EA4BDE30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AC245EE-422A-491E-B7D9-28557D850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3778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17414-FD52-409F-8B5C-2F781359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052" y="1457005"/>
            <a:ext cx="6213334" cy="741875"/>
          </a:xfrm>
        </p:spPr>
        <p:txBody>
          <a:bodyPr>
            <a:normAutofit/>
          </a:bodyPr>
          <a:lstStyle/>
          <a:p>
            <a:pPr algn="ctr"/>
            <a:r>
              <a:rPr lang="es-A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Experiencia vs Éxito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CECA62-EFE4-4B48-AC32-5C0BB5DC8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65" y="2395863"/>
            <a:ext cx="8447870" cy="3121393"/>
          </a:xfrm>
        </p:spPr>
        <p:txBody>
          <a:bodyPr/>
          <a:lstStyle/>
          <a:p>
            <a:pPr marL="0" indent="0">
              <a:buNone/>
            </a:pPr>
            <a:endParaRPr lang="es-AR" dirty="0"/>
          </a:p>
          <a:p>
            <a:pPr marL="0" indent="0" algn="just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No se trata de una huerta cuyo fin es producir a escala hortalizas o frutas de manera </a:t>
            </a:r>
            <a:r>
              <a:rPr lang="es-A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eficiente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buNone/>
            </a:pPr>
            <a:endParaRPr lang="es-A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Su “éxito” -&gt; </a:t>
            </a:r>
            <a:r>
              <a:rPr lang="es-A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Generar experiencias</a:t>
            </a:r>
            <a:r>
              <a:rPr lang="es-A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permitan el abordaje de contenidos curriculares (los posibles) desde un lugar diferente.</a:t>
            </a: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E4C8323-2054-468F-BA3C-300094D97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4875125-4A0B-4E2A-A904-9201E23E14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75296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E2DC5D-9B41-4ACD-9224-801ADD6C4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694" y="1897244"/>
            <a:ext cx="7718612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el rol de los y las referentes de huerta escolar en las instituciones?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0BC7C56-5EA3-47A4-8208-4B2249E9A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BE1C1D3-5C71-45C8-A786-18DAF1295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8" descr="Ilustración Vectorial De Un Paisajista Caricatura, Granjero O Jardinero Con  Carretillas Llenas De Herramientas De Jardín. Ilustraciones Svg,  Vectoriales, Clip Art Vectorizado Libre De Derechos. Image 18261376.">
            <a:extLst>
              <a:ext uri="{FF2B5EF4-FFF2-40B4-BE49-F238E27FC236}">
                <a16:creationId xmlns:a16="http://schemas.microsoft.com/office/drawing/2014/main" id="{8BC2DD9C-C9D5-4390-810E-405D27A0C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57" y="3791504"/>
            <a:ext cx="1566223" cy="156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Mujer granjera plantando semillas dibujos animados Vector Clipart -  FriendlyStock">
            <a:extLst>
              <a:ext uri="{FF2B5EF4-FFF2-40B4-BE49-F238E27FC236}">
                <a16:creationId xmlns:a16="http://schemas.microsoft.com/office/drawing/2014/main" id="{8E55A32A-233F-4F97-9313-CAE6943A1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471" y="3818111"/>
            <a:ext cx="1008674" cy="151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73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78BEA-C1B6-4D8F-AFB2-54174406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4170" y="1323959"/>
            <a:ext cx="7603659" cy="1089805"/>
          </a:xfrm>
        </p:spPr>
        <p:txBody>
          <a:bodyPr>
            <a:normAutofit/>
          </a:bodyPr>
          <a:lstStyle/>
          <a:p>
            <a:pPr algn="ctr"/>
            <a:r>
              <a:rPr lang="es-AR" sz="2800" u="sng" dirty="0">
                <a:latin typeface="Arial" panose="020B0604020202020204" pitchFamily="34" charset="0"/>
                <a:cs typeface="Arial" panose="020B0604020202020204" pitchFamily="34" charset="0"/>
              </a:rPr>
              <a:t>Rol de Referentes de Huerta Escolar Agroecológica.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4088D0-8DCC-4906-8273-4484EDA7B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6272" y="2002949"/>
            <a:ext cx="7199454" cy="34369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s-A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A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A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Doble función</a:t>
            </a:r>
          </a:p>
          <a:p>
            <a:pPr marL="0" indent="0">
              <a:buNone/>
            </a:pPr>
            <a:endParaRPr lang="es-A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Organización, cuidado, mantenimiento y gestión del espacio de huerta escolar.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s-A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A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-&gt; Articulación de propuestas educativas desde la huerta escolar junto a colegas de diferentes disciplinas.</a:t>
            </a: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C81FA78-73DB-424B-870A-62CB78EE6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765" y="234155"/>
            <a:ext cx="1089804" cy="10898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F11CB65-A164-4C34-A6F2-01B4E0BE67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052" y="5911222"/>
            <a:ext cx="6527894" cy="494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833892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353</TotalTime>
  <Words>1002</Words>
  <Application>Microsoft Office PowerPoint</Application>
  <PresentationFormat>Panorámica</PresentationFormat>
  <Paragraphs>106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Arial Rounded MT Bold</vt:lpstr>
      <vt:lpstr>Century Gothic</vt:lpstr>
      <vt:lpstr>Wingdings 3</vt:lpstr>
      <vt:lpstr>Espiral</vt:lpstr>
      <vt:lpstr>1° Capacitación del Programa Provincial de Huertas Escolares</vt:lpstr>
      <vt:lpstr> EJE PEDAGÓGICO</vt:lpstr>
      <vt:lpstr>¿Qué es una huerta escolar? ¿Qué la caracteriza?</vt:lpstr>
      <vt:lpstr>Presentación de PowerPoint</vt:lpstr>
      <vt:lpstr>¿Por qué hablamos de experiencia?</vt:lpstr>
      <vt:lpstr>Presentación de PowerPoint</vt:lpstr>
      <vt:lpstr>Experiencia vs Éxito</vt:lpstr>
      <vt:lpstr>¿Cuál es el rol de los y las referentes de huerta escolar en las instituciones?</vt:lpstr>
      <vt:lpstr>Rol de Referentes de Huerta Escolar Agroecológica.</vt:lpstr>
      <vt:lpstr>¡No tengo invernadero! -&gt; discusión en torno al lugar de los recursos. </vt:lpstr>
      <vt:lpstr>Puntos de partida esenciales.</vt:lpstr>
      <vt:lpstr>Propósitos y objetivos.  </vt:lpstr>
      <vt:lpstr>Análisis de una breve propuesta de trabajo áulico para analizar.</vt:lpstr>
      <vt:lpstr>Presentación de PowerPoint</vt:lpstr>
      <vt:lpstr>Presentación de PowerPoint</vt:lpstr>
      <vt:lpstr>Presentación de PowerPoint</vt:lpstr>
      <vt:lpstr>Presentación de PowerPoint</vt:lpstr>
      <vt:lpstr>Reflexiones finales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1° Capacitación del Programa Provincial de Huertas Escolares</dc:title>
  <dc:creator>Usuario</dc:creator>
  <cp:lastModifiedBy>Usuario</cp:lastModifiedBy>
  <cp:revision>18</cp:revision>
  <dcterms:created xsi:type="dcterms:W3CDTF">2022-10-31T12:32:33Z</dcterms:created>
  <dcterms:modified xsi:type="dcterms:W3CDTF">2022-11-02T13:24:01Z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