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4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4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3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201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60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1951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09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71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3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3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6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8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2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1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1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7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8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11/21/2022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/>
              <a:pPr defTabSz="45720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3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697706"/>
            <a:ext cx="7344816" cy="468052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solidFill>
                  <a:srgbClr val="C00000"/>
                </a:solidFill>
              </a:rPr>
              <a:t>4° ENCUENTRO - 2° MODULO.</a:t>
            </a:r>
            <a:br>
              <a:rPr lang="es-ES" sz="3600" b="1" dirty="0">
                <a:solidFill>
                  <a:srgbClr val="C00000"/>
                </a:solidFill>
              </a:rPr>
            </a:br>
            <a:r>
              <a:rPr lang="es-ES" dirty="0"/>
              <a:t>Trampas preventivas y conteo de poblaciones de plagas. Construcción y función.</a:t>
            </a:r>
            <a:r>
              <a:rPr lang="es-ES" b="1" dirty="0"/>
              <a:t> </a:t>
            </a:r>
            <a:br>
              <a:rPr lang="es-AR" dirty="0"/>
            </a:b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3563888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988" y="-5502"/>
            <a:ext cx="139541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81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492896"/>
            <a:ext cx="6683765" cy="1280890"/>
          </a:xfrm>
        </p:spPr>
        <p:txBody>
          <a:bodyPr/>
          <a:lstStyle/>
          <a:p>
            <a:pPr algn="ctr"/>
            <a:r>
              <a:rPr lang="es-AR" b="1" dirty="0">
                <a:solidFill>
                  <a:srgbClr val="C00000"/>
                </a:solidFill>
              </a:rPr>
              <a:t>Video: Trampas cromáticas. Paso a paso.</a:t>
            </a:r>
          </a:p>
        </p:txBody>
      </p:sp>
    </p:spTree>
    <p:extLst>
      <p:ext uri="{BB962C8B-B14F-4D97-AF65-F5344CB8AC3E}">
        <p14:creationId xmlns:p14="http://schemas.microsoft.com/office/powerpoint/2010/main" val="82278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1680" y="285293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rgbClr val="C00000"/>
                </a:solidFill>
              </a:rPr>
              <a:t>GRACIAS!!!</a:t>
            </a:r>
          </a:p>
        </p:txBody>
      </p:sp>
    </p:spTree>
    <p:extLst>
      <p:ext uri="{BB962C8B-B14F-4D97-AF65-F5344CB8AC3E}">
        <p14:creationId xmlns:p14="http://schemas.microsoft.com/office/powerpoint/2010/main" val="113476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7" y="332656"/>
            <a:ext cx="6696744" cy="1280890"/>
          </a:xfrm>
        </p:spPr>
        <p:txBody>
          <a:bodyPr>
            <a:normAutofit fontScale="90000"/>
          </a:bodyPr>
          <a:lstStyle/>
          <a:p>
            <a:r>
              <a:rPr lang="es-A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¿Qué tipo de población se considera una plaga?</a:t>
            </a:r>
            <a:br>
              <a:rPr lang="es-A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s-AR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340768"/>
            <a:ext cx="446449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dirty="0"/>
          </a:p>
          <a:p>
            <a:r>
              <a:rPr lang="es-AR" sz="2400" b="1" dirty="0">
                <a:solidFill>
                  <a:srgbClr val="C00000"/>
                </a:solidFill>
              </a:rPr>
              <a:t>Una plaga </a:t>
            </a:r>
            <a:r>
              <a:rPr lang="es-AR" sz="2400" b="1" dirty="0">
                <a:solidFill>
                  <a:schemeClr val="tx1"/>
                </a:solidFill>
              </a:rPr>
              <a:t>se puede definir como todos aquellos seres vivos que compiten con el hombre en la búsqueda de alimentos, dañando la salud, bienestar y recursos, en espacios en los que se desarrollan las actividades humanas como la agricultura.</a:t>
            </a:r>
          </a:p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490866" cy="25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46268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350" y="-49882"/>
            <a:ext cx="13906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68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9237" y="260648"/>
            <a:ext cx="7632848" cy="1280890"/>
          </a:xfrm>
        </p:spPr>
        <p:txBody>
          <a:bodyPr>
            <a:normAutofit/>
          </a:bodyPr>
          <a:lstStyle/>
          <a:p>
            <a:r>
              <a:rPr lang="es-AR" sz="3200" b="1" dirty="0">
                <a:solidFill>
                  <a:srgbClr val="C00000"/>
                </a:solidFill>
              </a:rPr>
              <a:t>RECONOCER PLAGAS EN LA HUERTA</a:t>
            </a:r>
            <a:r>
              <a:rPr lang="es-AR" sz="3200" b="1" dirty="0"/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9133"/>
            <a:ext cx="5583088" cy="5175595"/>
          </a:xfrm>
        </p:spPr>
        <p:txBody>
          <a:bodyPr>
            <a:normAutofit/>
          </a:bodyPr>
          <a:lstStyle/>
          <a:p>
            <a:r>
              <a:rPr lang="es-AR" sz="3200" b="1" dirty="0">
                <a:solidFill>
                  <a:schemeClr val="tx1"/>
                </a:solidFill>
              </a:rPr>
              <a:t>OBSERVACIÓN DIRECTA.</a:t>
            </a:r>
          </a:p>
          <a:p>
            <a:r>
              <a:rPr lang="es-AR" sz="3200" b="1" dirty="0">
                <a:solidFill>
                  <a:schemeClr val="tx1"/>
                </a:solidFill>
              </a:rPr>
              <a:t>MONITOREO: (plantas afectadas.)</a:t>
            </a:r>
          </a:p>
          <a:p>
            <a:r>
              <a:rPr lang="es-AR" sz="3200" b="1" dirty="0">
                <a:solidFill>
                  <a:schemeClr val="tx1"/>
                </a:solidFill>
              </a:rPr>
              <a:t>INTERVENCIONES.</a:t>
            </a:r>
          </a:p>
          <a:p>
            <a:r>
              <a:rPr lang="es-AR" sz="3200" b="1" dirty="0">
                <a:solidFill>
                  <a:schemeClr val="tx1"/>
                </a:solidFill>
              </a:rPr>
              <a:t>REGISTRO/SEGUIMIENTO.</a:t>
            </a:r>
          </a:p>
          <a:p>
            <a:r>
              <a:rPr lang="es-AR" sz="3200" b="1" dirty="0">
                <a:solidFill>
                  <a:schemeClr val="tx1"/>
                </a:solidFill>
              </a:rPr>
              <a:t>EVOLUCIÓN DEL PROBLEMA.</a:t>
            </a:r>
          </a:p>
          <a:p>
            <a:r>
              <a:rPr lang="es-AR" sz="3200" b="1" dirty="0">
                <a:solidFill>
                  <a:schemeClr val="tx1"/>
                </a:solidFill>
              </a:rPr>
              <a:t>RESULTADOS FINALES.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-51541"/>
            <a:ext cx="139065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897" y="1700808"/>
            <a:ext cx="3367587" cy="224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4100" y="4102790"/>
            <a:ext cx="3456384" cy="23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92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332657"/>
            <a:ext cx="7368827" cy="1062756"/>
          </a:xfrm>
        </p:spPr>
        <p:txBody>
          <a:bodyPr>
            <a:noAutofit/>
          </a:bodyPr>
          <a:lstStyle/>
          <a:p>
            <a:r>
              <a:rPr lang="es-AR" sz="3200" b="1" dirty="0">
                <a:solidFill>
                  <a:srgbClr val="C00000"/>
                </a:solidFill>
              </a:rPr>
              <a:t>ESPACIOS CURRICULARES Y CONTENIDOS A TRABAJAR.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552" y="1400496"/>
            <a:ext cx="8280920" cy="50405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s-AR" b="1" u="sng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AR" sz="2400" b="1" u="sng" dirty="0">
                <a:solidFill>
                  <a:schemeClr val="tx1"/>
                </a:solidFill>
              </a:rPr>
              <a:t>MATEMÁTICA: </a:t>
            </a:r>
            <a:r>
              <a:rPr lang="es-AR" sz="2400" b="1" dirty="0">
                <a:solidFill>
                  <a:schemeClr val="tx1"/>
                </a:solidFill>
              </a:rPr>
              <a:t>Cálculos . Conteo de población. Algoritmos. Representaciones en gráficos.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AR" sz="2400" b="1" u="sng" dirty="0">
                <a:solidFill>
                  <a:schemeClr val="tx1"/>
                </a:solidFill>
              </a:rPr>
              <a:t>CS.NATURALES: </a:t>
            </a:r>
            <a:r>
              <a:rPr lang="es-AR" sz="2400" b="1" dirty="0">
                <a:solidFill>
                  <a:schemeClr val="tx1"/>
                </a:solidFill>
              </a:rPr>
              <a:t> Individuo, población, comunidad, ecosistemas  naturales. Alimentación y reproducción en insectos. Estructura de vertebrados e invertebrados.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AR" sz="2400" b="1" u="sng" dirty="0">
                <a:solidFill>
                  <a:schemeClr val="tx1"/>
                </a:solidFill>
              </a:rPr>
              <a:t>PRÁCTICAS DEL LENGUAJE: </a:t>
            </a:r>
            <a:r>
              <a:rPr lang="es-AR" sz="2400" b="1" dirty="0">
                <a:solidFill>
                  <a:schemeClr val="tx1"/>
                </a:solidFill>
              </a:rPr>
              <a:t>Búsqueda y análisis de la información. Escritura de textos instructivos. Registros escritos de las observaciones.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AR" sz="2400" b="1" u="sng" dirty="0">
                <a:solidFill>
                  <a:schemeClr val="tx1"/>
                </a:solidFill>
              </a:rPr>
              <a:t>TECNOLOGÍA: </a:t>
            </a:r>
            <a:r>
              <a:rPr lang="es-AR" sz="2400" b="1" dirty="0">
                <a:solidFill>
                  <a:schemeClr val="tx1"/>
                </a:solidFill>
              </a:rPr>
              <a:t>Diseño y armado de trampas para plagas.</a:t>
            </a:r>
          </a:p>
          <a:p>
            <a:pPr marL="0" indent="0">
              <a:lnSpc>
                <a:spcPct val="150000"/>
              </a:lnSpc>
              <a:buNone/>
            </a:pPr>
            <a:endParaRPr lang="es-AR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s-AR" b="1" dirty="0">
              <a:solidFill>
                <a:srgbClr val="0070C0"/>
              </a:solidFill>
            </a:endParaRPr>
          </a:p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8768" y="0"/>
            <a:ext cx="139065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172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253" y="404664"/>
            <a:ext cx="7596608" cy="1280890"/>
          </a:xfrm>
        </p:spPr>
        <p:txBody>
          <a:bodyPr>
            <a:normAutofit/>
          </a:bodyPr>
          <a:lstStyle/>
          <a:p>
            <a:r>
              <a:rPr lang="es-AR" sz="2800" b="1" dirty="0">
                <a:solidFill>
                  <a:srgbClr val="C00000"/>
                </a:solidFill>
              </a:rPr>
              <a:t>CONTEO DE POBLACIÓN, ESTIMACIONES.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29145" y="1220754"/>
            <a:ext cx="468052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600" b="1" dirty="0">
                <a:solidFill>
                  <a:srgbClr val="00B050"/>
                </a:solidFill>
              </a:rPr>
              <a:t>¿Qué es un monitoreo de plagas y enfermedades?</a:t>
            </a:r>
          </a:p>
          <a:p>
            <a:r>
              <a:rPr lang="es-AR" sz="2400" b="1" dirty="0">
                <a:solidFill>
                  <a:schemeClr val="tx1"/>
                </a:solidFill>
              </a:rPr>
              <a:t>Los procedimientos que permiten calcular  o estimar la densidad de las poblaciones de insectos u otros organismos se conocen como técnicas de monitoreo o evaluación.</a:t>
            </a:r>
          </a:p>
          <a:p>
            <a:r>
              <a:rPr lang="es-AR" sz="2400" b="1" dirty="0">
                <a:solidFill>
                  <a:schemeClr val="tx1"/>
                </a:solidFill>
              </a:rPr>
              <a:t>Las muestras en los cultivos son importantes, ya que permiten tomar decisiones en el manejo de plagas.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39065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393778"/>
            <a:ext cx="3658147" cy="243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672408" cy="232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06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332657"/>
            <a:ext cx="6686549" cy="576063"/>
          </a:xfrm>
        </p:spPr>
        <p:txBody>
          <a:bodyPr>
            <a:noAutofit/>
          </a:bodyPr>
          <a:lstStyle/>
          <a:p>
            <a:pPr algn="ctr"/>
            <a:r>
              <a:rPr lang="es-AR" sz="2800" b="1" dirty="0">
                <a:solidFill>
                  <a:srgbClr val="C00000"/>
                </a:solidFill>
              </a:rPr>
              <a:t>TRAMPAS CROMÁTICAS.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5" y="908720"/>
            <a:ext cx="4680520" cy="5328592"/>
          </a:xfrm>
        </p:spPr>
        <p:txBody>
          <a:bodyPr>
            <a:normAutofit fontScale="85000" lnSpcReduction="20000"/>
          </a:bodyPr>
          <a:lstStyle/>
          <a:p>
            <a:r>
              <a:rPr lang="es-AR" sz="3200" b="1" dirty="0">
                <a:solidFill>
                  <a:srgbClr val="00B050"/>
                </a:solidFill>
              </a:rPr>
              <a:t>¿Qué son las trampas cromáticas?</a:t>
            </a:r>
          </a:p>
          <a:p>
            <a:r>
              <a:rPr lang="es-AR" sz="3300" dirty="0">
                <a:solidFill>
                  <a:schemeClr val="tx1"/>
                </a:solidFill>
              </a:rPr>
              <a:t>Estas trampas se destacan por sus colores, lo que utilizan es el defecto de muchos insectos, como el </a:t>
            </a:r>
            <a:r>
              <a:rPr lang="es-AR" sz="3300" b="1" dirty="0">
                <a:solidFill>
                  <a:schemeClr val="tx1"/>
                </a:solidFill>
              </a:rPr>
              <a:t>pulgón o la mosca blanca</a:t>
            </a:r>
            <a:r>
              <a:rPr lang="es-AR" sz="3300" dirty="0">
                <a:solidFill>
                  <a:schemeClr val="tx1"/>
                </a:solidFill>
              </a:rPr>
              <a:t>, de sentirse atraídos por el </a:t>
            </a:r>
            <a:r>
              <a:rPr lang="es-AR" sz="3300" b="1" dirty="0">
                <a:solidFill>
                  <a:schemeClr val="tx1"/>
                </a:solidFill>
              </a:rPr>
              <a:t>color amarillo</a:t>
            </a:r>
            <a:r>
              <a:rPr lang="es-AR" sz="3300" dirty="0">
                <a:solidFill>
                  <a:schemeClr val="tx1"/>
                </a:solidFill>
              </a:rPr>
              <a:t>. Por este motivo, con estas trampas lograremos que la plaga no llegue a ser importante en la huerta.</a:t>
            </a:r>
          </a:p>
          <a:p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0103" y="1772816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39065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75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224811" cy="1280890"/>
          </a:xfrm>
        </p:spPr>
        <p:txBody>
          <a:bodyPr>
            <a:normAutofit/>
          </a:bodyPr>
          <a:lstStyle/>
          <a:p>
            <a:r>
              <a:rPr lang="es-A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¿Como funciona una trampa cromática?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1"/>
          </p:nvPr>
        </p:nvSpPr>
        <p:spPr>
          <a:xfrm>
            <a:off x="755576" y="1340769"/>
            <a:ext cx="3960440" cy="465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solidFill>
                  <a:schemeClr val="tx1"/>
                </a:solidFill>
              </a:rPr>
              <a:t>Su funcionamiento es simple y, lo único que haremos en estas trampas es:</a:t>
            </a:r>
          </a:p>
          <a:p>
            <a:r>
              <a:rPr lang="es-AR" sz="2400" dirty="0">
                <a:solidFill>
                  <a:schemeClr val="tx1"/>
                </a:solidFill>
              </a:rPr>
              <a:t>Untar un poco de miel, poner agua con jabón o untar de aceite. Una vez que se posen quedarán pegadas por lo que controlaremos su población.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983" y="1356326"/>
            <a:ext cx="3959310" cy="221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148" y="3861048"/>
            <a:ext cx="4061049" cy="227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350" y="-35430"/>
            <a:ext cx="139065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32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648" y="481027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rgbClr val="C00000"/>
                </a:solidFill>
              </a:rPr>
              <a:t>Plantas trampa o carnívoras.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42873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15614" y="1067252"/>
            <a:ext cx="7821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Una planta carnívora es una planta que obtiene la mayoría de sus necesidades nutricionales mediante la captura y el consumo de protozoos e insectos.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83825"/>
            <a:ext cx="4409720" cy="292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48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287311"/>
            <a:ext cx="4175354" cy="313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87624" y="332656"/>
            <a:ext cx="77048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solidFill>
                  <a:srgbClr val="C00000"/>
                </a:solidFill>
              </a:rPr>
              <a:t>¿Cómo digieren la comida las plantas carnívoras?</a:t>
            </a:r>
          </a:p>
          <a:p>
            <a:pPr algn="ctr"/>
            <a:endParaRPr lang="es-AR" dirty="0"/>
          </a:p>
          <a:p>
            <a:r>
              <a:rPr lang="es-AR" sz="2400" dirty="0"/>
              <a:t>Las </a:t>
            </a:r>
            <a:r>
              <a:rPr lang="es-AR" sz="2400" b="1" dirty="0"/>
              <a:t>plantas carnívoras</a:t>
            </a:r>
            <a:r>
              <a:rPr lang="es-AR" sz="2400" dirty="0"/>
              <a:t> no tienen un aparato digestivo como el nuestro, pero, en esencia, el método químico que utilizan para digerir a sus presas similar: segregan sustancias que las descomponen lentamente y van absorbiendo poco a poco los compuestos resultantes.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287311"/>
            <a:ext cx="2549783" cy="339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66525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454</Words>
  <Application>Microsoft Office PowerPoint</Application>
  <PresentationFormat>Presentación en pantalla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Espiral</vt:lpstr>
      <vt:lpstr>4° ENCUENTRO - 2° MODULO. Trampas preventivas y conteo de poblaciones de plagas. Construcción y función.  </vt:lpstr>
      <vt:lpstr>¿Qué tipo de población se considera una plaga? </vt:lpstr>
      <vt:lpstr>RECONOCER PLAGAS EN LA HUERTA.</vt:lpstr>
      <vt:lpstr>ESPACIOS CURRICULARES Y CONTENIDOS A TRABAJAR.</vt:lpstr>
      <vt:lpstr>CONTEO DE POBLACIÓN, ESTIMACIONES.</vt:lpstr>
      <vt:lpstr>TRAMPAS CROMÁTICAS.</vt:lpstr>
      <vt:lpstr>¿Como funciona una trampa cromática?</vt:lpstr>
      <vt:lpstr>Presentación de PowerPoint</vt:lpstr>
      <vt:lpstr>Presentación de PowerPoint</vt:lpstr>
      <vt:lpstr>Video: Trampas cromáticas. Paso a paso.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4° ENCUENTRO - 2° MODULO. trampas preventivas y conteo de poblaciones de plagas. Construcción y función.</dc:title>
  <dc:creator>Usuario</dc:creator>
  <cp:lastModifiedBy>Admin</cp:lastModifiedBy>
  <cp:revision>25</cp:revision>
  <dcterms:created xsi:type="dcterms:W3CDTF">2022-11-15T12:53:47Z</dcterms:created>
  <dcterms:modified xsi:type="dcterms:W3CDTF">2022-11-21T14:29:04Z</dcterms:modified>
  <cp:contentStatus/>
</cp:coreProperties>
</file>