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69"/>
    <p:restoredTop sz="94649"/>
  </p:normalViewPr>
  <p:slideViewPr>
    <p:cSldViewPr snapToGrid="0">
      <p:cViewPr varScale="1">
        <p:scale>
          <a:sx n="68" d="100"/>
          <a:sy n="68" d="100"/>
        </p:scale>
        <p:origin x="105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90462-EF0D-4B5E-A289-2F9B204CBC9E}" type="datetimeFigureOut">
              <a:rPr lang="en-US" smtClean="0"/>
              <a:t>11/16/2022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04181-E688-4F05-B4BA-EDF4F3D4707C}" type="slidenum">
              <a:rPr lang="en-US" smtClean="0"/>
              <a:t>‹Nº›</a:t>
            </a:fld>
            <a:endParaRPr lang="en-US"/>
          </a:p>
        </p:txBody>
      </p:sp>
    </p:spTree>
    <p:extLst>
      <p:ext uri="{BB962C8B-B14F-4D97-AF65-F5344CB8AC3E}">
        <p14:creationId xmlns:p14="http://schemas.microsoft.com/office/powerpoint/2010/main" val="229958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580ACB3-B68C-4600-BFED-3E72C06B3106}" type="slidenum">
              <a:rPr lang="es-ES" altLang="en-US" sz="1200"/>
              <a:pPr eaLnBrk="1" hangingPunct="1"/>
              <a:t>15</a:t>
            </a:fld>
            <a:endParaRPr lang="es-ES" altLang="en-US" sz="1200"/>
          </a:p>
        </p:txBody>
      </p:sp>
      <p:sp>
        <p:nvSpPr>
          <p:cNvPr id="51203" name="Rectangle 2"/>
          <p:cNvSpPr>
            <a:spLocks noGrp="1" noRot="1" noChangeAspect="1" noChangeArrowheads="1" noTextEdit="1"/>
          </p:cNvSpPr>
          <p:nvPr>
            <p:ph type="sldImg"/>
          </p:nvPr>
        </p:nvSpPr>
        <p:spPr>
          <a:xfrm>
            <a:off x="95250" y="746125"/>
            <a:ext cx="6626225" cy="372745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AR" altLang="en-US"/>
              <a:t>PROHUERTA SAN FRANCISCO</a:t>
            </a:r>
          </a:p>
          <a:p>
            <a:pPr eaLnBrk="1" hangingPunct="1"/>
            <a:endParaRPr lang="es-ES" altLang="en-US"/>
          </a:p>
        </p:txBody>
      </p:sp>
    </p:spTree>
    <p:extLst>
      <p:ext uri="{BB962C8B-B14F-4D97-AF65-F5344CB8AC3E}">
        <p14:creationId xmlns:p14="http://schemas.microsoft.com/office/powerpoint/2010/main" val="2706006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CD23A45-8124-4B6F-BABF-69E7C5E018AF}"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A585A3-DA56-4723-842D-3A969496C1D7}" type="slidenum">
              <a:rPr lang="en-US" smtClean="0"/>
              <a:t>‹Nº›</a:t>
            </a:fld>
            <a:endParaRPr lang="en-US"/>
          </a:p>
        </p:txBody>
      </p:sp>
    </p:spTree>
    <p:extLst>
      <p:ext uri="{BB962C8B-B14F-4D97-AF65-F5344CB8AC3E}">
        <p14:creationId xmlns:p14="http://schemas.microsoft.com/office/powerpoint/2010/main" val="227859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CD23A45-8124-4B6F-BABF-69E7C5E018AF}"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A585A3-DA56-4723-842D-3A969496C1D7}" type="slidenum">
              <a:rPr lang="en-US" smtClean="0"/>
              <a:t>‹Nº›</a:t>
            </a:fld>
            <a:endParaRPr lang="en-US"/>
          </a:p>
        </p:txBody>
      </p:sp>
    </p:spTree>
    <p:extLst>
      <p:ext uri="{BB962C8B-B14F-4D97-AF65-F5344CB8AC3E}">
        <p14:creationId xmlns:p14="http://schemas.microsoft.com/office/powerpoint/2010/main" val="183844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CD23A45-8124-4B6F-BABF-69E7C5E018AF}"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A585A3-DA56-4723-842D-3A969496C1D7}" type="slidenum">
              <a:rPr lang="en-US" smtClean="0"/>
              <a:t>‹Nº›</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87731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6CD23A45-8124-4B6F-BABF-69E7C5E018AF}"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A585A3-DA56-4723-842D-3A969496C1D7}" type="slidenum">
              <a:rPr lang="en-US" smtClean="0"/>
              <a:t>‹Nº›</a:t>
            </a:fld>
            <a:endParaRPr lang="en-US"/>
          </a:p>
        </p:txBody>
      </p:sp>
    </p:spTree>
    <p:extLst>
      <p:ext uri="{BB962C8B-B14F-4D97-AF65-F5344CB8AC3E}">
        <p14:creationId xmlns:p14="http://schemas.microsoft.com/office/powerpoint/2010/main" val="259518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6CD23A45-8124-4B6F-BABF-69E7C5E018AF}"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A585A3-DA56-4723-842D-3A969496C1D7}" type="slidenum">
              <a:rPr lang="en-US" smtClean="0"/>
              <a:t>‹Nº›</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8306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6CD23A45-8124-4B6F-BABF-69E7C5E018AF}"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A585A3-DA56-4723-842D-3A969496C1D7}" type="slidenum">
              <a:rPr lang="en-US" smtClean="0"/>
              <a:t>‹Nº›</a:t>
            </a:fld>
            <a:endParaRPr lang="en-US"/>
          </a:p>
        </p:txBody>
      </p:sp>
    </p:spTree>
    <p:extLst>
      <p:ext uri="{BB962C8B-B14F-4D97-AF65-F5344CB8AC3E}">
        <p14:creationId xmlns:p14="http://schemas.microsoft.com/office/powerpoint/2010/main" val="847841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D23A45-8124-4B6F-BABF-69E7C5E018AF}"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A585A3-DA56-4723-842D-3A969496C1D7}" type="slidenum">
              <a:rPr lang="en-US" smtClean="0"/>
              <a:t>‹Nº›</a:t>
            </a:fld>
            <a:endParaRPr lang="en-US"/>
          </a:p>
        </p:txBody>
      </p:sp>
    </p:spTree>
    <p:extLst>
      <p:ext uri="{BB962C8B-B14F-4D97-AF65-F5344CB8AC3E}">
        <p14:creationId xmlns:p14="http://schemas.microsoft.com/office/powerpoint/2010/main" val="916365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D23A45-8124-4B6F-BABF-69E7C5E018AF}"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A585A3-DA56-4723-842D-3A969496C1D7}" type="slidenum">
              <a:rPr lang="en-US" smtClean="0"/>
              <a:t>‹Nº›</a:t>
            </a:fld>
            <a:endParaRPr lang="en-US"/>
          </a:p>
        </p:txBody>
      </p:sp>
    </p:spTree>
    <p:extLst>
      <p:ext uri="{BB962C8B-B14F-4D97-AF65-F5344CB8AC3E}">
        <p14:creationId xmlns:p14="http://schemas.microsoft.com/office/powerpoint/2010/main" val="2822730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a:t>Haga clic para modificar el estilo de título del patrón</a:t>
            </a:r>
            <a:endParaRPr lang="es-AR"/>
          </a:p>
        </p:txBody>
      </p:sp>
      <p:sp>
        <p:nvSpPr>
          <p:cNvPr id="3" name="2 Marcador de imágenes prediseñadas"/>
          <p:cNvSpPr>
            <a:spLocks noGrp="1"/>
          </p:cNvSpPr>
          <p:nvPr>
            <p:ph type="clipArt" sz="half" idx="1"/>
          </p:nvPr>
        </p:nvSpPr>
        <p:spPr>
          <a:xfrm>
            <a:off x="914400" y="1981200"/>
            <a:ext cx="5080000" cy="4114800"/>
          </a:xfrm>
        </p:spPr>
        <p:txBody>
          <a:bodyPr/>
          <a:lstStyle/>
          <a:p>
            <a:pPr lvl="0"/>
            <a:endParaRPr lang="es-AR" noProof="0"/>
          </a:p>
        </p:txBody>
      </p:sp>
      <p:sp>
        <p:nvSpPr>
          <p:cNvPr id="4" name="3 Marcador de texto"/>
          <p:cNvSpPr>
            <a:spLocks noGrp="1"/>
          </p:cNvSpPr>
          <p:nvPr>
            <p:ph type="body" sz="half" idx="2"/>
          </p:nvPr>
        </p:nvSpPr>
        <p:spPr>
          <a:xfrm>
            <a:off x="61976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BFCDE163-5F97-4394-BD5F-62A4BF61BD29}" type="slidenum">
              <a:rPr lang="es-ES" altLang="en-US"/>
              <a:pPr/>
              <a:t>‹Nº›</a:t>
            </a:fld>
            <a:endParaRPr lang="es-ES" altLang="en-US"/>
          </a:p>
        </p:txBody>
      </p:sp>
    </p:spTree>
    <p:extLst>
      <p:ext uri="{BB962C8B-B14F-4D97-AF65-F5344CB8AC3E}">
        <p14:creationId xmlns:p14="http://schemas.microsoft.com/office/powerpoint/2010/main" val="362126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D23A45-8124-4B6F-BABF-69E7C5E018AF}"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A585A3-DA56-4723-842D-3A969496C1D7}" type="slidenum">
              <a:rPr lang="en-US" smtClean="0"/>
              <a:t>‹Nº›</a:t>
            </a:fld>
            <a:endParaRPr lang="en-US"/>
          </a:p>
        </p:txBody>
      </p:sp>
    </p:spTree>
    <p:extLst>
      <p:ext uri="{BB962C8B-B14F-4D97-AF65-F5344CB8AC3E}">
        <p14:creationId xmlns:p14="http://schemas.microsoft.com/office/powerpoint/2010/main" val="74595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CD23A45-8124-4B6F-BABF-69E7C5E018AF}"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A585A3-DA56-4723-842D-3A969496C1D7}" type="slidenum">
              <a:rPr lang="en-US" smtClean="0"/>
              <a:t>‹Nº›</a:t>
            </a:fld>
            <a:endParaRPr lang="en-US"/>
          </a:p>
        </p:txBody>
      </p:sp>
    </p:spTree>
    <p:extLst>
      <p:ext uri="{BB962C8B-B14F-4D97-AF65-F5344CB8AC3E}">
        <p14:creationId xmlns:p14="http://schemas.microsoft.com/office/powerpoint/2010/main" val="3635895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CD23A45-8124-4B6F-BABF-69E7C5E018AF}"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8A585A3-DA56-4723-842D-3A969496C1D7}" type="slidenum">
              <a:rPr lang="en-US" smtClean="0"/>
              <a:t>‹Nº›</a:t>
            </a:fld>
            <a:endParaRPr lang="en-US"/>
          </a:p>
        </p:txBody>
      </p:sp>
    </p:spTree>
    <p:extLst>
      <p:ext uri="{BB962C8B-B14F-4D97-AF65-F5344CB8AC3E}">
        <p14:creationId xmlns:p14="http://schemas.microsoft.com/office/powerpoint/2010/main" val="283087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CD23A45-8124-4B6F-BABF-69E7C5E018AF}"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A585A3-DA56-4723-842D-3A969496C1D7}" type="slidenum">
              <a:rPr lang="en-US" smtClean="0"/>
              <a:t>‹Nº›</a:t>
            </a:fld>
            <a:endParaRPr lang="en-US"/>
          </a:p>
        </p:txBody>
      </p:sp>
    </p:spTree>
    <p:extLst>
      <p:ext uri="{BB962C8B-B14F-4D97-AF65-F5344CB8AC3E}">
        <p14:creationId xmlns:p14="http://schemas.microsoft.com/office/powerpoint/2010/main" val="365186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CD23A45-8124-4B6F-BABF-69E7C5E018AF}"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A585A3-DA56-4723-842D-3A969496C1D7}" type="slidenum">
              <a:rPr lang="en-US" smtClean="0"/>
              <a:t>‹Nº›</a:t>
            </a:fld>
            <a:endParaRPr lang="en-US"/>
          </a:p>
        </p:txBody>
      </p:sp>
    </p:spTree>
    <p:extLst>
      <p:ext uri="{BB962C8B-B14F-4D97-AF65-F5344CB8AC3E}">
        <p14:creationId xmlns:p14="http://schemas.microsoft.com/office/powerpoint/2010/main" val="345956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23A45-8124-4B6F-BABF-69E7C5E018AF}"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A585A3-DA56-4723-842D-3A969496C1D7}" type="slidenum">
              <a:rPr lang="en-US" smtClean="0"/>
              <a:t>‹Nº›</a:t>
            </a:fld>
            <a:endParaRPr lang="en-US"/>
          </a:p>
        </p:txBody>
      </p:sp>
    </p:spTree>
    <p:extLst>
      <p:ext uri="{BB962C8B-B14F-4D97-AF65-F5344CB8AC3E}">
        <p14:creationId xmlns:p14="http://schemas.microsoft.com/office/powerpoint/2010/main" val="58147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CD23A45-8124-4B6F-BABF-69E7C5E018AF}"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A585A3-DA56-4723-842D-3A969496C1D7}" type="slidenum">
              <a:rPr lang="en-US" smtClean="0"/>
              <a:t>‹Nº›</a:t>
            </a:fld>
            <a:endParaRPr lang="en-US"/>
          </a:p>
        </p:txBody>
      </p:sp>
    </p:spTree>
    <p:extLst>
      <p:ext uri="{BB962C8B-B14F-4D97-AF65-F5344CB8AC3E}">
        <p14:creationId xmlns:p14="http://schemas.microsoft.com/office/powerpoint/2010/main" val="386597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CD23A45-8124-4B6F-BABF-69E7C5E018AF}"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A585A3-DA56-4723-842D-3A969496C1D7}" type="slidenum">
              <a:rPr lang="en-US" smtClean="0"/>
              <a:t>‹Nº›</a:t>
            </a:fld>
            <a:endParaRPr lang="en-US"/>
          </a:p>
        </p:txBody>
      </p:sp>
    </p:spTree>
    <p:extLst>
      <p:ext uri="{BB962C8B-B14F-4D97-AF65-F5344CB8AC3E}">
        <p14:creationId xmlns:p14="http://schemas.microsoft.com/office/powerpoint/2010/main" val="314647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CD23A45-8124-4B6F-BABF-69E7C5E018AF}" type="datetimeFigureOut">
              <a:rPr lang="en-US" smtClean="0"/>
              <a:t>11/16/2022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8A585A3-DA56-4723-842D-3A969496C1D7}" type="slidenum">
              <a:rPr lang="en-US" smtClean="0"/>
              <a:t>‹Nº›</a:t>
            </a:fld>
            <a:endParaRPr lang="en-US"/>
          </a:p>
        </p:txBody>
      </p:sp>
    </p:spTree>
    <p:extLst>
      <p:ext uri="{BB962C8B-B14F-4D97-AF65-F5344CB8AC3E}">
        <p14:creationId xmlns:p14="http://schemas.microsoft.com/office/powerpoint/2010/main" val="2981017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http://labinf.detec.unijui.tche.br/~cps/imagens/camomila.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http://www-ang.kfunigraz.ac.at/~katzer/pictures/salv_06.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http://cocinamexicana.com.mx/glosario/g-especias/gif/tomillo.gi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524001" y="269651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AR" altLang="en-US"/>
          </a:p>
        </p:txBody>
      </p:sp>
      <p:sp>
        <p:nvSpPr>
          <p:cNvPr id="2051" name="Text Box 10"/>
          <p:cNvSpPr txBox="1">
            <a:spLocks noChangeArrowheads="1"/>
          </p:cNvSpPr>
          <p:nvPr/>
        </p:nvSpPr>
        <p:spPr bwMode="auto">
          <a:xfrm>
            <a:off x="2566989" y="2276475"/>
            <a:ext cx="7272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15000"/>
              </a:spcBef>
            </a:pPr>
            <a:endParaRPr lang="es-AR" altLang="en-US" sz="4400" b="1">
              <a:solidFill>
                <a:schemeClr val="folHlink"/>
              </a:solidFill>
              <a:latin typeface="Tempus Sans ITC" panose="04020404030D07020202" pitchFamily="82" charset="0"/>
            </a:endParaRPr>
          </a:p>
        </p:txBody>
      </p:sp>
      <p:sp>
        <p:nvSpPr>
          <p:cNvPr id="2052" name="Rectangle 12"/>
          <p:cNvSpPr>
            <a:spLocks noChangeArrowheads="1"/>
          </p:cNvSpPr>
          <p:nvPr/>
        </p:nvSpPr>
        <p:spPr bwMode="auto">
          <a:xfrm>
            <a:off x="1524001" y="269651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AR" altLang="en-US"/>
          </a:p>
        </p:txBody>
      </p:sp>
      <p:sp>
        <p:nvSpPr>
          <p:cNvPr id="2053" name="Text Box 18"/>
          <p:cNvSpPr txBox="1">
            <a:spLocks noChangeArrowheads="1"/>
          </p:cNvSpPr>
          <p:nvPr/>
        </p:nvSpPr>
        <p:spPr bwMode="auto">
          <a:xfrm>
            <a:off x="6240464" y="1989139"/>
            <a:ext cx="4103687" cy="24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15000"/>
              </a:spcBef>
            </a:pPr>
            <a:r>
              <a:rPr lang="es-ES" altLang="en-US" sz="4400" b="1">
                <a:solidFill>
                  <a:srgbClr val="99CC00"/>
                </a:solidFill>
                <a:latin typeface="Tempus Sans ITC" panose="04020404030D07020202" pitchFamily="82" charset="0"/>
              </a:rPr>
              <a:t>PLANTAS AROMÁTICAS</a:t>
            </a:r>
          </a:p>
          <a:p>
            <a:pPr algn="ctr" eaLnBrk="1" hangingPunct="1">
              <a:spcBef>
                <a:spcPct val="15000"/>
              </a:spcBef>
            </a:pPr>
            <a:r>
              <a:rPr lang="es-ES" altLang="en-US" sz="3000" b="1">
                <a:solidFill>
                  <a:srgbClr val="99CC00"/>
                </a:solidFill>
                <a:latin typeface="Tempus Sans ITC" panose="04020404030D07020202" pitchFamily="82" charset="0"/>
              </a:rPr>
              <a:t>RECONOCIMIENTO Y APROVECHAMIENTO</a:t>
            </a:r>
          </a:p>
        </p:txBody>
      </p:sp>
      <p:pic>
        <p:nvPicPr>
          <p:cNvPr id="2055" name="Picture 20" descr="plantas aromática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19288" y="1916114"/>
            <a:ext cx="41275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799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760962" y="241017"/>
            <a:ext cx="2352107" cy="803275"/>
          </a:xfrm>
        </p:spPr>
        <p:txBody>
          <a:bodyPr/>
          <a:lstStyle/>
          <a:p>
            <a:pPr eaLnBrk="1" hangingPunct="1"/>
            <a:r>
              <a:rPr lang="es-ES" altLang="en-US" dirty="0">
                <a:solidFill>
                  <a:srgbClr val="33CC33"/>
                </a:solidFill>
                <a:latin typeface="Comic Sans MS" panose="030F0702030302020204" pitchFamily="66" charset="0"/>
              </a:rPr>
              <a:t>CEDRÓN</a:t>
            </a:r>
          </a:p>
        </p:txBody>
      </p:sp>
      <p:sp>
        <p:nvSpPr>
          <p:cNvPr id="33795" name="Rectangle 3"/>
          <p:cNvSpPr>
            <a:spLocks noGrp="1" noChangeArrowheads="1"/>
          </p:cNvSpPr>
          <p:nvPr>
            <p:ph type="body" idx="1"/>
          </p:nvPr>
        </p:nvSpPr>
        <p:spPr>
          <a:xfrm>
            <a:off x="5708183" y="1115830"/>
            <a:ext cx="4894263" cy="4824413"/>
          </a:xfrm>
        </p:spPr>
        <p:txBody>
          <a:bodyPr>
            <a:normAutofit lnSpcReduction="10000"/>
          </a:bodyPr>
          <a:lstStyle/>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Familia: Verbenáceas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Descripción: arbusto, muy ramificado, hojas lanceoladas.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Partes útiles: hojas.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Clima: templado-cálido o cálido.</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Suelo: franco-arenosos y permeables.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Multiplicación: por gajos.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Cosecha: se cortan las ramas poco antes de la floración y se deja secar, sacando las hojas.</a:t>
            </a:r>
            <a:endParaRPr lang="es-ES" altLang="en-US" sz="2600" dirty="0">
              <a:solidFill>
                <a:srgbClr val="00B0F0"/>
              </a:solidFill>
            </a:endParaRPr>
          </a:p>
        </p:txBody>
      </p:sp>
      <p:pic>
        <p:nvPicPr>
          <p:cNvPr id="3" name="Imagen 2">
            <a:extLst>
              <a:ext uri="{FF2B5EF4-FFF2-40B4-BE49-F238E27FC236}">
                <a16:creationId xmlns:a16="http://schemas.microsoft.com/office/drawing/2014/main" id="{26387E1F-3386-9E41-8500-564AF037D9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4393" y="1115830"/>
            <a:ext cx="3492159" cy="4480560"/>
          </a:xfrm>
          <a:prstGeom prst="rect">
            <a:avLst/>
          </a:prstGeom>
        </p:spPr>
      </p:pic>
    </p:spTree>
    <p:extLst>
      <p:ext uri="{BB962C8B-B14F-4D97-AF65-F5344CB8AC3E}">
        <p14:creationId xmlns:p14="http://schemas.microsoft.com/office/powerpoint/2010/main" val="605412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anim calcmode="lin" valueType="num">
                                      <p:cBhvr>
                                        <p:cTn id="8" dur="500" fill="hold"/>
                                        <p:tgtEl>
                                          <p:spTgt spid="33794"/>
                                        </p:tgtEl>
                                        <p:attrNameLst>
                                          <p:attrName>ppt_x</p:attrName>
                                        </p:attrNameLst>
                                      </p:cBhvr>
                                      <p:tavLst>
                                        <p:tav tm="0">
                                          <p:val>
                                            <p:strVal val="#ppt_x"/>
                                          </p:val>
                                        </p:tav>
                                        <p:tav tm="100000">
                                          <p:val>
                                            <p:strVal val="#ppt_x"/>
                                          </p:val>
                                        </p:tav>
                                      </p:tavLst>
                                    </p:anim>
                                    <p:anim calcmode="lin" valueType="num">
                                      <p:cBhvr>
                                        <p:cTn id="9" dur="500" fill="hold"/>
                                        <p:tgtEl>
                                          <p:spTgt spid="3379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3795"/>
                                        </p:tgtEl>
                                        <p:attrNameLst>
                                          <p:attrName>style.visibility</p:attrName>
                                        </p:attrNameLst>
                                      </p:cBhvr>
                                      <p:to>
                                        <p:strVal val="visible"/>
                                      </p:to>
                                    </p:set>
                                    <p:anim calcmode="lin" valueType="num">
                                      <p:cBhvr additive="base">
                                        <p:cTn id="14" dur="500" fill="hold"/>
                                        <p:tgtEl>
                                          <p:spTgt spid="33795"/>
                                        </p:tgtEl>
                                        <p:attrNameLst>
                                          <p:attrName>ppt_x</p:attrName>
                                        </p:attrNameLst>
                                      </p:cBhvr>
                                      <p:tavLst>
                                        <p:tav tm="0">
                                          <p:val>
                                            <p:strVal val="1+#ppt_w/2"/>
                                          </p:val>
                                        </p:tav>
                                        <p:tav tm="100000">
                                          <p:val>
                                            <p:strVal val="#ppt_x"/>
                                          </p:val>
                                        </p:tav>
                                      </p:tavLst>
                                    </p:anim>
                                    <p:anim calcmode="lin" valueType="num">
                                      <p:cBhvr additive="base">
                                        <p:cTn id="15" dur="500" fill="hold"/>
                                        <p:tgtEl>
                                          <p:spTgt spid="337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389641" y="283679"/>
            <a:ext cx="2434672" cy="874713"/>
          </a:xfrm>
        </p:spPr>
        <p:txBody>
          <a:bodyPr/>
          <a:lstStyle/>
          <a:p>
            <a:pPr eaLnBrk="1" hangingPunct="1"/>
            <a:r>
              <a:rPr lang="es-AR" altLang="en-US" dirty="0">
                <a:solidFill>
                  <a:srgbClr val="33CC33"/>
                </a:solidFill>
                <a:latin typeface="Comic Sans MS" panose="030F0702030302020204" pitchFamily="66" charset="0"/>
              </a:rPr>
              <a:t>COMINO</a:t>
            </a:r>
            <a:endParaRPr lang="es-ES" altLang="en-US" dirty="0">
              <a:solidFill>
                <a:srgbClr val="33CC33"/>
              </a:solidFill>
              <a:latin typeface="Comic Sans MS" panose="030F0702030302020204" pitchFamily="66" charset="0"/>
            </a:endParaRPr>
          </a:p>
        </p:txBody>
      </p:sp>
      <p:sp>
        <p:nvSpPr>
          <p:cNvPr id="8196" name="Rectangle 4"/>
          <p:cNvSpPr>
            <a:spLocks noGrp="1" noChangeArrowheads="1"/>
          </p:cNvSpPr>
          <p:nvPr>
            <p:ph type="body" sz="half" idx="2"/>
          </p:nvPr>
        </p:nvSpPr>
        <p:spPr>
          <a:xfrm>
            <a:off x="5105400" y="981075"/>
            <a:ext cx="5257800" cy="4876800"/>
          </a:xfrm>
        </p:spPr>
        <p:txBody>
          <a:bodyPr>
            <a:normAutofit lnSpcReduction="10000"/>
          </a:bodyPr>
          <a:lstStyle/>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Familia: Umbelíferas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Descripción: herbácea anual, muy ramificada.</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Partes útiles: frutos maduros y secos.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Clima: templado.</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Suelo: arenoso-arcilloso, profundos y permeables.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Multiplicación: siembra directa, en invierno y ppios. de primavera.</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Cosecha: con el fruto amarillo pajizo, antes de madurez fisiológica.</a:t>
            </a:r>
            <a:endParaRPr lang="es-ES" altLang="en-US" sz="2600" dirty="0">
              <a:solidFill>
                <a:srgbClr val="00B0F0"/>
              </a:solidFill>
              <a:latin typeface="Comic Sans MS" panose="030F0702030302020204" pitchFamily="66" charset="0"/>
            </a:endParaRPr>
          </a:p>
        </p:txBody>
      </p:sp>
      <p:pic>
        <p:nvPicPr>
          <p:cNvPr id="8197" name="Picture 5" descr="Cuminum cyminum: Cumin (flowering plants)"/>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1630529" y="1225935"/>
            <a:ext cx="3327529" cy="3962082"/>
          </a:xfrm>
          <a:noFill/>
          <a:ln>
            <a:solidFill>
              <a:schemeClr val="bg1"/>
            </a:solidFill>
            <a:miter lim="800000"/>
            <a:headEnd/>
            <a:tailEnd/>
          </a:ln>
        </p:spPr>
      </p:pic>
    </p:spTree>
    <p:extLst>
      <p:ext uri="{BB962C8B-B14F-4D97-AF65-F5344CB8AC3E}">
        <p14:creationId xmlns:p14="http://schemas.microsoft.com/office/powerpoint/2010/main" val="3532454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500" fill="hold"/>
                                        <p:tgtEl>
                                          <p:spTgt spid="8197"/>
                                        </p:tgtEl>
                                        <p:attrNameLst>
                                          <p:attrName>ppt_x</p:attrName>
                                        </p:attrNameLst>
                                      </p:cBhvr>
                                      <p:tavLst>
                                        <p:tav tm="0">
                                          <p:val>
                                            <p:strVal val="0-#ppt_w/2"/>
                                          </p:val>
                                        </p:tav>
                                        <p:tav tm="100000">
                                          <p:val>
                                            <p:strVal val="#ppt_x"/>
                                          </p:val>
                                        </p:tav>
                                      </p:tavLst>
                                    </p:anim>
                                    <p:anim calcmode="lin" valueType="num">
                                      <p:cBhvr additive="base">
                                        <p:cTn id="14" dur="500" fill="hold"/>
                                        <p:tgtEl>
                                          <p:spTgt spid="819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1+#ppt_w/2"/>
                                          </p:val>
                                        </p:tav>
                                        <p:tav tm="100000">
                                          <p:val>
                                            <p:strVal val="#ppt_x"/>
                                          </p:val>
                                        </p:tav>
                                      </p:tavLst>
                                    </p:anim>
                                    <p:anim calcmode="lin" valueType="num">
                                      <p:cBhvr additive="base">
                                        <p:cTn id="20"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28880" y="151302"/>
            <a:ext cx="3222691" cy="771525"/>
          </a:xfrm>
        </p:spPr>
        <p:txBody>
          <a:bodyPr/>
          <a:lstStyle/>
          <a:p>
            <a:pPr eaLnBrk="1" hangingPunct="1"/>
            <a:r>
              <a:rPr lang="es-AR" altLang="en-US" dirty="0">
                <a:solidFill>
                  <a:srgbClr val="33CC33"/>
                </a:solidFill>
                <a:latin typeface="Comic Sans MS" panose="030F0702030302020204" pitchFamily="66" charset="0"/>
              </a:rPr>
              <a:t>CORIANDRO</a:t>
            </a:r>
            <a:endParaRPr lang="es-ES" altLang="en-US" dirty="0">
              <a:solidFill>
                <a:srgbClr val="33CC33"/>
              </a:solidFill>
              <a:latin typeface="Comic Sans MS" panose="030F0702030302020204" pitchFamily="66" charset="0"/>
            </a:endParaRPr>
          </a:p>
        </p:txBody>
      </p:sp>
      <p:sp>
        <p:nvSpPr>
          <p:cNvPr id="9220" name="Rectangle 4"/>
          <p:cNvSpPr>
            <a:spLocks noGrp="1" noChangeArrowheads="1"/>
          </p:cNvSpPr>
          <p:nvPr>
            <p:ph type="body" sz="half" idx="2"/>
          </p:nvPr>
        </p:nvSpPr>
        <p:spPr>
          <a:xfrm>
            <a:off x="5270634" y="922827"/>
            <a:ext cx="5410200" cy="5105400"/>
          </a:xfrm>
        </p:spPr>
        <p:txBody>
          <a:bodyPr>
            <a:normAutofit lnSpcReduction="10000"/>
          </a:bodyPr>
          <a:lstStyle/>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Familia: Umbelíferas.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Descripción: planta herbácea, muy ramificada.</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Partes útiles: frutos maduros y secos.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Clima: templado, resistente al frío. </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Suelo: poco exigente, francos y permeables.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Multiplicación: siembra en líneas o al voleo, desde otoño hasta fines del invierno.</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Cosecha: con frutos amarillo-rojizos, 5 meses después de la siembra.</a:t>
            </a:r>
            <a:endParaRPr lang="es-ES" altLang="en-US" sz="2600" dirty="0">
              <a:solidFill>
                <a:srgbClr val="00B0F0"/>
              </a:solidFill>
              <a:latin typeface="Comic Sans MS" panose="030F0702030302020204" pitchFamily="66" charset="0"/>
            </a:endParaRPr>
          </a:p>
        </p:txBody>
      </p:sp>
      <p:pic>
        <p:nvPicPr>
          <p:cNvPr id="9222" name="Picture 6" descr="Coriandrum sativum: Flowering coriander plant"/>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1956100" y="922827"/>
            <a:ext cx="2996900" cy="4947748"/>
          </a:xfrm>
          <a:noFill/>
          <a:ln>
            <a:solidFill>
              <a:schemeClr val="bg1"/>
            </a:solidFill>
            <a:miter lim="800000"/>
            <a:headEnd/>
            <a:tailEnd/>
          </a:ln>
        </p:spPr>
      </p:pic>
    </p:spTree>
    <p:extLst>
      <p:ext uri="{BB962C8B-B14F-4D97-AF65-F5344CB8AC3E}">
        <p14:creationId xmlns:p14="http://schemas.microsoft.com/office/powerpoint/2010/main" val="59221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anim calcmode="lin" valueType="num">
                                      <p:cBhvr additive="base">
                                        <p:cTn id="13" dur="500" fill="hold"/>
                                        <p:tgtEl>
                                          <p:spTgt spid="9222"/>
                                        </p:tgtEl>
                                        <p:attrNameLst>
                                          <p:attrName>ppt_x</p:attrName>
                                        </p:attrNameLst>
                                      </p:cBhvr>
                                      <p:tavLst>
                                        <p:tav tm="0">
                                          <p:val>
                                            <p:strVal val="0-#ppt_w/2"/>
                                          </p:val>
                                        </p:tav>
                                        <p:tav tm="100000">
                                          <p:val>
                                            <p:strVal val="#ppt_x"/>
                                          </p:val>
                                        </p:tav>
                                      </p:tavLst>
                                    </p:anim>
                                    <p:anim calcmode="lin" valueType="num">
                                      <p:cBhvr additive="base">
                                        <p:cTn id="14" dur="500" fill="hold"/>
                                        <p:tgtEl>
                                          <p:spTgt spid="922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1+#ppt_w/2"/>
                                          </p:val>
                                        </p:tav>
                                        <p:tav tm="100000">
                                          <p:val>
                                            <p:strVal val="#ppt_x"/>
                                          </p:val>
                                        </p:tav>
                                      </p:tavLst>
                                    </p:anim>
                                    <p:anim calcmode="lin" valueType="num">
                                      <p:cBhvr additive="base">
                                        <p:cTn id="20"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2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077403" y="465139"/>
            <a:ext cx="2900913" cy="803275"/>
          </a:xfrm>
        </p:spPr>
        <p:txBody>
          <a:bodyPr/>
          <a:lstStyle/>
          <a:p>
            <a:pPr eaLnBrk="1" hangingPunct="1"/>
            <a:r>
              <a:rPr lang="es-AR" altLang="en-US" dirty="0">
                <a:solidFill>
                  <a:srgbClr val="33CC33"/>
                </a:solidFill>
                <a:latin typeface="Comic Sans MS" panose="030F0702030302020204" pitchFamily="66" charset="0"/>
              </a:rPr>
              <a:t>ESTRAGÓN</a:t>
            </a:r>
            <a:endParaRPr lang="es-ES" altLang="en-US" dirty="0">
              <a:solidFill>
                <a:srgbClr val="33CC33"/>
              </a:solidFill>
              <a:latin typeface="Comic Sans MS" panose="030F0702030302020204" pitchFamily="66" charset="0"/>
            </a:endParaRPr>
          </a:p>
        </p:txBody>
      </p:sp>
      <p:sp>
        <p:nvSpPr>
          <p:cNvPr id="11268" name="Rectangle 4"/>
          <p:cNvSpPr>
            <a:spLocks noGrp="1" noChangeArrowheads="1"/>
          </p:cNvSpPr>
          <p:nvPr>
            <p:ph type="body" sz="half" idx="2"/>
          </p:nvPr>
        </p:nvSpPr>
        <p:spPr>
          <a:xfrm>
            <a:off x="4727575" y="1268414"/>
            <a:ext cx="5638800" cy="3959225"/>
          </a:xfrm>
        </p:spPr>
        <p:txBody>
          <a:bodyPr>
            <a:normAutofit lnSpcReduction="10000"/>
          </a:bodyPr>
          <a:lstStyle/>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Familia: Compuesta</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Descripción: herbácea, hojas linares, ligeramente dentadas.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Partes útiles: hojas desecadas.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Clima: templado.</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Suelo: fértil, permeable, suelto y fresco.</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Multiplicación: división de matas, en invierno y primavera.</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Cosecha: recolección en primavera y verano, cada 30 días.</a:t>
            </a:r>
            <a:endParaRPr lang="es-ES" altLang="en-US" sz="2600" dirty="0">
              <a:solidFill>
                <a:srgbClr val="00B0F0"/>
              </a:solidFill>
              <a:latin typeface="Comic Sans MS" panose="030F0702030302020204" pitchFamily="66" charset="0"/>
            </a:endParaRPr>
          </a:p>
        </p:txBody>
      </p:sp>
      <p:sp>
        <p:nvSpPr>
          <p:cNvPr id="29746" name="Rectangle 1074" descr="ESTRAGÓN"/>
          <p:cNvSpPr>
            <a:spLocks noChangeArrowheads="1"/>
          </p:cNvSpPr>
          <p:nvPr/>
        </p:nvSpPr>
        <p:spPr bwMode="auto">
          <a:xfrm>
            <a:off x="1847851" y="1412875"/>
            <a:ext cx="2735263" cy="3600450"/>
          </a:xfrm>
          <a:prstGeom prst="rect">
            <a:avLst/>
          </a:prstGeom>
          <a:blipFill dpi="0" rotWithShape="1">
            <a:blip r:embed="rId3"/>
            <a:srcRect/>
            <a:stretch>
              <a:fillRect/>
            </a:stretch>
          </a:blipFill>
          <a:ln w="9525">
            <a:solidFill>
              <a:schemeClr val="bg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AR" altLang="en-US"/>
          </a:p>
        </p:txBody>
      </p:sp>
    </p:spTree>
    <p:extLst>
      <p:ext uri="{BB962C8B-B14F-4D97-AF65-F5344CB8AC3E}">
        <p14:creationId xmlns:p14="http://schemas.microsoft.com/office/powerpoint/2010/main" val="3650297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746"/>
                                        </p:tgtEl>
                                        <p:attrNameLst>
                                          <p:attrName>style.visibility</p:attrName>
                                        </p:attrNameLst>
                                      </p:cBhvr>
                                      <p:to>
                                        <p:strVal val="visible"/>
                                      </p:to>
                                    </p:set>
                                    <p:anim calcmode="lin" valueType="num">
                                      <p:cBhvr additive="base">
                                        <p:cTn id="13" dur="500" fill="hold"/>
                                        <p:tgtEl>
                                          <p:spTgt spid="29746"/>
                                        </p:tgtEl>
                                        <p:attrNameLst>
                                          <p:attrName>ppt_x</p:attrName>
                                        </p:attrNameLst>
                                      </p:cBhvr>
                                      <p:tavLst>
                                        <p:tav tm="0">
                                          <p:val>
                                            <p:strVal val="0-#ppt_w/2"/>
                                          </p:val>
                                        </p:tav>
                                        <p:tav tm="100000">
                                          <p:val>
                                            <p:strVal val="#ppt_x"/>
                                          </p:val>
                                        </p:tav>
                                      </p:tavLst>
                                    </p:anim>
                                    <p:anim calcmode="lin" valueType="num">
                                      <p:cBhvr additive="base">
                                        <p:cTn id="14" dur="500" fill="hold"/>
                                        <p:tgtEl>
                                          <p:spTgt spid="297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additive="base">
                                        <p:cTn id="19" dur="500" fill="hold"/>
                                        <p:tgtEl>
                                          <p:spTgt spid="11268"/>
                                        </p:tgtEl>
                                        <p:attrNameLst>
                                          <p:attrName>ppt_x</p:attrName>
                                        </p:attrNameLst>
                                      </p:cBhvr>
                                      <p:tavLst>
                                        <p:tav tm="0">
                                          <p:val>
                                            <p:strVal val="1+#ppt_w/2"/>
                                          </p:val>
                                        </p:tav>
                                        <p:tav tm="100000">
                                          <p:val>
                                            <p:strVal val="#ppt_x"/>
                                          </p:val>
                                        </p:tav>
                                      </p:tavLst>
                                    </p:anim>
                                    <p:anim calcmode="lin" valueType="num">
                                      <p:cBhvr additive="base">
                                        <p:cTn id="20"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8" grpId="0" autoUpdateAnimBg="0"/>
      <p:bldP spid="2974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289157" y="314343"/>
            <a:ext cx="2313773" cy="892175"/>
          </a:xfrm>
        </p:spPr>
        <p:txBody>
          <a:bodyPr/>
          <a:lstStyle/>
          <a:p>
            <a:pPr eaLnBrk="1" hangingPunct="1"/>
            <a:r>
              <a:rPr lang="es-AR" altLang="en-US" dirty="0">
                <a:solidFill>
                  <a:srgbClr val="33CC33"/>
                </a:solidFill>
                <a:latin typeface="Comic Sans MS" panose="030F0702030302020204" pitchFamily="66" charset="0"/>
              </a:rPr>
              <a:t>HINOJO</a:t>
            </a:r>
            <a:endParaRPr lang="es-ES" altLang="en-US" dirty="0">
              <a:solidFill>
                <a:srgbClr val="33CC33"/>
              </a:solidFill>
              <a:latin typeface="Comic Sans MS" panose="030F0702030302020204" pitchFamily="66" charset="0"/>
            </a:endParaRPr>
          </a:p>
        </p:txBody>
      </p:sp>
      <p:sp>
        <p:nvSpPr>
          <p:cNvPr id="13316" name="Rectangle 4"/>
          <p:cNvSpPr>
            <a:spLocks noGrp="1" noChangeArrowheads="1"/>
          </p:cNvSpPr>
          <p:nvPr>
            <p:ph type="body" sz="half" idx="2"/>
          </p:nvPr>
        </p:nvSpPr>
        <p:spPr>
          <a:xfrm>
            <a:off x="4872038" y="1066800"/>
            <a:ext cx="5795962" cy="5486400"/>
          </a:xfrm>
        </p:spPr>
        <p:txBody>
          <a:bodyPr/>
          <a:lstStyle/>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Familia: Umbelíferas.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Descripción: herbácea muy ramificada, hojas filiformes.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Partes útiles: fruto maduro y seco.</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Clima: templado a templado cálido.</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Suelo: medios, permeables y algo calcáreos, sin exceso de agua.</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Multiplicación: siembra directa, desde mediados de otoño a ppios. de primavera.</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Cosecha: antes de madurez fisiológica, fines de verano a </a:t>
            </a:r>
            <a:r>
              <a:rPr lang="es-AR" altLang="en-US" sz="2600" dirty="0" err="1">
                <a:solidFill>
                  <a:srgbClr val="00B0F0"/>
                </a:solidFill>
                <a:latin typeface="Comic Sans MS" panose="030F0702030302020204" pitchFamily="66" charset="0"/>
              </a:rPr>
              <a:t>ppios</a:t>
            </a:r>
            <a:r>
              <a:rPr lang="es-AR" altLang="en-US" sz="2600" dirty="0">
                <a:solidFill>
                  <a:srgbClr val="00B0F0"/>
                </a:solidFill>
                <a:latin typeface="Comic Sans MS" panose="030F0702030302020204" pitchFamily="66" charset="0"/>
              </a:rPr>
              <a:t> de otoño.</a:t>
            </a:r>
            <a:endParaRPr lang="es-ES" altLang="en-US" sz="2600" dirty="0">
              <a:solidFill>
                <a:srgbClr val="00B0F0"/>
              </a:solidFill>
              <a:latin typeface="Comic Sans MS" panose="030F0702030302020204" pitchFamily="66" charset="0"/>
            </a:endParaRPr>
          </a:p>
        </p:txBody>
      </p:sp>
      <p:pic>
        <p:nvPicPr>
          <p:cNvPr id="13336" name="Picture 24" descr="Foeniculum vulgare: Bronze fennel"/>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1674814" y="1484313"/>
            <a:ext cx="3197225" cy="3427412"/>
          </a:xfrm>
          <a:ln>
            <a:solidFill>
              <a:schemeClr val="bg1"/>
            </a:solidFill>
            <a:miter lim="800000"/>
            <a:headEnd/>
            <a:tailEnd/>
          </a:ln>
        </p:spPr>
      </p:pic>
    </p:spTree>
    <p:extLst>
      <p:ext uri="{BB962C8B-B14F-4D97-AF65-F5344CB8AC3E}">
        <p14:creationId xmlns:p14="http://schemas.microsoft.com/office/powerpoint/2010/main" val="1734871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36"/>
                                        </p:tgtEl>
                                        <p:attrNameLst>
                                          <p:attrName>style.visibility</p:attrName>
                                        </p:attrNameLst>
                                      </p:cBhvr>
                                      <p:to>
                                        <p:strVal val="visible"/>
                                      </p:to>
                                    </p:set>
                                    <p:anim calcmode="lin" valueType="num">
                                      <p:cBhvr additive="base">
                                        <p:cTn id="13" dur="500" fill="hold"/>
                                        <p:tgtEl>
                                          <p:spTgt spid="13336"/>
                                        </p:tgtEl>
                                        <p:attrNameLst>
                                          <p:attrName>ppt_x</p:attrName>
                                        </p:attrNameLst>
                                      </p:cBhvr>
                                      <p:tavLst>
                                        <p:tav tm="0">
                                          <p:val>
                                            <p:strVal val="0-#ppt_w/2"/>
                                          </p:val>
                                        </p:tav>
                                        <p:tav tm="100000">
                                          <p:val>
                                            <p:strVal val="#ppt_x"/>
                                          </p:val>
                                        </p:tav>
                                      </p:tavLst>
                                    </p:anim>
                                    <p:anim calcmode="lin" valueType="num">
                                      <p:cBhvr additive="base">
                                        <p:cTn id="14" dur="500" fill="hold"/>
                                        <p:tgtEl>
                                          <p:spTgt spid="1333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316"/>
                                        </p:tgtEl>
                                        <p:attrNameLst>
                                          <p:attrName>style.visibility</p:attrName>
                                        </p:attrNameLst>
                                      </p:cBhvr>
                                      <p:to>
                                        <p:strVal val="visible"/>
                                      </p:to>
                                    </p:set>
                                    <p:anim calcmode="lin" valueType="num">
                                      <p:cBhvr additive="base">
                                        <p:cTn id="19" dur="500" fill="hold"/>
                                        <p:tgtEl>
                                          <p:spTgt spid="13316"/>
                                        </p:tgtEl>
                                        <p:attrNameLst>
                                          <p:attrName>ppt_x</p:attrName>
                                        </p:attrNameLst>
                                      </p:cBhvr>
                                      <p:tavLst>
                                        <p:tav tm="0">
                                          <p:val>
                                            <p:strVal val="1+#ppt_w/2"/>
                                          </p:val>
                                        </p:tav>
                                        <p:tav tm="100000">
                                          <p:val>
                                            <p:strVal val="#ppt_x"/>
                                          </p:val>
                                        </p:tav>
                                      </p:tavLst>
                                    </p:anim>
                                    <p:anim calcmode="lin" valueType="num">
                                      <p:cBhvr additive="base">
                                        <p:cTn id="20"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407219" y="412014"/>
            <a:ext cx="2571097" cy="892175"/>
          </a:xfrm>
        </p:spPr>
        <p:txBody>
          <a:bodyPr/>
          <a:lstStyle/>
          <a:p>
            <a:pPr eaLnBrk="1" hangingPunct="1"/>
            <a:r>
              <a:rPr lang="es-AR" altLang="en-US" dirty="0">
                <a:solidFill>
                  <a:srgbClr val="33CC33"/>
                </a:solidFill>
                <a:latin typeface="Comic Sans MS" panose="030F0702030302020204" pitchFamily="66" charset="0"/>
              </a:rPr>
              <a:t>LAVANDA</a:t>
            </a:r>
            <a:endParaRPr lang="es-ES" altLang="en-US" dirty="0">
              <a:solidFill>
                <a:srgbClr val="33CC33"/>
              </a:solidFill>
              <a:latin typeface="Comic Sans MS" panose="030F0702030302020204" pitchFamily="66" charset="0"/>
            </a:endParaRPr>
          </a:p>
        </p:txBody>
      </p:sp>
      <p:sp>
        <p:nvSpPr>
          <p:cNvPr id="15364" name="Rectangle 4"/>
          <p:cNvSpPr>
            <a:spLocks noGrp="1" noChangeArrowheads="1"/>
          </p:cNvSpPr>
          <p:nvPr>
            <p:ph type="body" sz="half" idx="2"/>
          </p:nvPr>
        </p:nvSpPr>
        <p:spPr>
          <a:xfrm>
            <a:off x="5290686" y="1304189"/>
            <a:ext cx="5562600" cy="5105400"/>
          </a:xfrm>
        </p:spPr>
        <p:txBody>
          <a:bodyPr>
            <a:normAutofit lnSpcReduction="10000"/>
          </a:bodyPr>
          <a:lstStyle/>
          <a:p>
            <a:pPr eaLnBrk="1" hangingPunct="1">
              <a:lnSpc>
                <a:spcPct val="75000"/>
              </a:lnSpc>
              <a:buFontTx/>
              <a:buBlip>
                <a:blip r:embed="rId3"/>
              </a:buBlip>
            </a:pPr>
            <a:r>
              <a:rPr lang="es-AR" altLang="en-US" sz="2600" dirty="0">
                <a:solidFill>
                  <a:srgbClr val="00B0F0"/>
                </a:solidFill>
                <a:latin typeface="Comic Sans MS" panose="030F0702030302020204" pitchFamily="66" charset="0"/>
              </a:rPr>
              <a:t>Familia: Labiadas</a:t>
            </a:r>
          </a:p>
          <a:p>
            <a:pPr eaLnBrk="1" hangingPunct="1">
              <a:lnSpc>
                <a:spcPct val="75000"/>
              </a:lnSpc>
              <a:buFontTx/>
              <a:buBlip>
                <a:blip r:embed="rId3"/>
              </a:buBlip>
            </a:pPr>
            <a:r>
              <a:rPr lang="es-AR" altLang="en-US" sz="2600" dirty="0">
                <a:solidFill>
                  <a:srgbClr val="00B0F0"/>
                </a:solidFill>
                <a:latin typeface="Comic Sans MS" panose="030F0702030302020204" pitchFamily="66" charset="0"/>
              </a:rPr>
              <a:t>Descripción: arbusto muy ramificado, flores lilas.</a:t>
            </a:r>
          </a:p>
          <a:p>
            <a:pPr eaLnBrk="1" hangingPunct="1">
              <a:lnSpc>
                <a:spcPct val="75000"/>
              </a:lnSpc>
              <a:buFontTx/>
              <a:buBlip>
                <a:blip r:embed="rId3"/>
              </a:buBlip>
            </a:pPr>
            <a:r>
              <a:rPr lang="es-AR" altLang="en-US" sz="2600" dirty="0">
                <a:solidFill>
                  <a:srgbClr val="00B0F0"/>
                </a:solidFill>
                <a:latin typeface="Comic Sans MS" panose="030F0702030302020204" pitchFamily="66" charset="0"/>
              </a:rPr>
              <a:t>Partes útiles: flores desecadas y aceite esencial.</a:t>
            </a:r>
          </a:p>
          <a:p>
            <a:pPr eaLnBrk="1" hangingPunct="1">
              <a:lnSpc>
                <a:spcPct val="75000"/>
              </a:lnSpc>
              <a:buFontTx/>
              <a:buBlip>
                <a:blip r:embed="rId3"/>
              </a:buBlip>
            </a:pPr>
            <a:r>
              <a:rPr lang="es-AR" altLang="en-US" sz="2600" dirty="0">
                <a:solidFill>
                  <a:srgbClr val="00B0F0"/>
                </a:solidFill>
                <a:latin typeface="Comic Sans MS" panose="030F0702030302020204" pitchFamily="66" charset="0"/>
              </a:rPr>
              <a:t>Clima: templado, gran luminosidad, resistente a fríos </a:t>
            </a:r>
          </a:p>
          <a:p>
            <a:pPr eaLnBrk="1" hangingPunct="1">
              <a:lnSpc>
                <a:spcPct val="75000"/>
              </a:lnSpc>
              <a:buFontTx/>
              <a:buBlip>
                <a:blip r:embed="rId3"/>
              </a:buBlip>
            </a:pPr>
            <a:r>
              <a:rPr lang="es-AR" altLang="en-US" sz="2600" dirty="0">
                <a:solidFill>
                  <a:srgbClr val="00B0F0"/>
                </a:solidFill>
                <a:latin typeface="Comic Sans MS" panose="030F0702030302020204" pitchFamily="66" charset="0"/>
              </a:rPr>
              <a:t>Suelo: ligeros, relativamente ricos en humus, bien drenados.</a:t>
            </a:r>
          </a:p>
          <a:p>
            <a:pPr eaLnBrk="1" hangingPunct="1">
              <a:lnSpc>
                <a:spcPct val="75000"/>
              </a:lnSpc>
              <a:buFontTx/>
              <a:buBlip>
                <a:blip r:embed="rId3"/>
              </a:buBlip>
            </a:pPr>
            <a:r>
              <a:rPr lang="es-AR" altLang="en-US" sz="2600" dirty="0">
                <a:solidFill>
                  <a:srgbClr val="00B0F0"/>
                </a:solidFill>
                <a:latin typeface="Comic Sans MS" panose="030F0702030302020204" pitchFamily="66" charset="0"/>
              </a:rPr>
              <a:t>Multiplicación: por semillas (previa estratificación) a fines de invierno y ppios. de primavera</a:t>
            </a:r>
          </a:p>
          <a:p>
            <a:pPr eaLnBrk="1" hangingPunct="1">
              <a:lnSpc>
                <a:spcPct val="75000"/>
              </a:lnSpc>
              <a:buFontTx/>
              <a:buBlip>
                <a:blip r:embed="rId3"/>
              </a:buBlip>
            </a:pPr>
            <a:r>
              <a:rPr lang="es-AR" altLang="en-US" sz="2600" dirty="0">
                <a:solidFill>
                  <a:srgbClr val="00B0F0"/>
                </a:solidFill>
                <a:latin typeface="Comic Sans MS" panose="030F0702030302020204" pitchFamily="66" charset="0"/>
              </a:rPr>
              <a:t>Cosecha: inicia al 3ºaño, </a:t>
            </a:r>
            <a:r>
              <a:rPr lang="es-AR" altLang="en-US" sz="2600" dirty="0" err="1">
                <a:solidFill>
                  <a:srgbClr val="00B0F0"/>
                </a:solidFill>
                <a:latin typeface="Comic Sans MS" panose="030F0702030302020204" pitchFamily="66" charset="0"/>
              </a:rPr>
              <a:t>recolec</a:t>
            </a:r>
            <a:r>
              <a:rPr lang="es-AR" altLang="en-US" sz="2600" dirty="0">
                <a:solidFill>
                  <a:srgbClr val="00B0F0"/>
                </a:solidFill>
                <a:latin typeface="Comic Sans MS" panose="030F0702030302020204" pitchFamily="66" charset="0"/>
              </a:rPr>
              <a:t>- </a:t>
            </a:r>
            <a:r>
              <a:rPr lang="es-AR" altLang="en-US" sz="2600" dirty="0" err="1">
                <a:solidFill>
                  <a:srgbClr val="00B0F0"/>
                </a:solidFill>
                <a:latin typeface="Comic Sans MS" panose="030F0702030302020204" pitchFamily="66" charset="0"/>
              </a:rPr>
              <a:t>ción</a:t>
            </a:r>
            <a:r>
              <a:rPr lang="es-AR" altLang="en-US" sz="2600" dirty="0">
                <a:solidFill>
                  <a:srgbClr val="00B0F0"/>
                </a:solidFill>
                <a:latin typeface="Comic Sans MS" panose="030F0702030302020204" pitchFamily="66" charset="0"/>
              </a:rPr>
              <a:t> de inflorescencias desde primavera hasta verano.</a:t>
            </a:r>
            <a:endParaRPr lang="es-ES" altLang="en-US" sz="2600" dirty="0">
              <a:solidFill>
                <a:srgbClr val="00B0F0"/>
              </a:solidFill>
              <a:latin typeface="Comic Sans MS" panose="030F0702030302020204" pitchFamily="66" charset="0"/>
            </a:endParaRPr>
          </a:p>
        </p:txBody>
      </p:sp>
      <p:pic>
        <p:nvPicPr>
          <p:cNvPr id="15372" name="Picture 12" descr="Lavandula stoechas: Spanish Lavender"/>
          <p:cNvPicPr>
            <a:picLocks noGrp="1" noChangeAspect="1" noChangeArrowheads="1"/>
          </p:cNvPicPr>
          <p:nvPr>
            <p:ph type="clipArt" sz="half" idx="1"/>
          </p:nvPr>
        </p:nvPicPr>
        <p:blipFill>
          <a:blip r:embed="rId4">
            <a:extLst>
              <a:ext uri="{28A0092B-C50C-407E-A947-70E740481C1C}">
                <a14:useLocalDpi xmlns:a14="http://schemas.microsoft.com/office/drawing/2010/main"/>
              </a:ext>
            </a:extLst>
          </a:blip>
          <a:srcRect/>
          <a:stretch>
            <a:fillRect/>
          </a:stretch>
        </p:blipFill>
        <p:spPr>
          <a:xfrm>
            <a:off x="1962752" y="1597826"/>
            <a:ext cx="3129661" cy="3965575"/>
          </a:xfrm>
          <a:ln>
            <a:solidFill>
              <a:schemeClr val="bg1"/>
            </a:solidFill>
            <a:miter lim="800000"/>
            <a:headEnd/>
            <a:tailEnd/>
          </a:ln>
        </p:spPr>
      </p:pic>
    </p:spTree>
    <p:extLst>
      <p:ext uri="{BB962C8B-B14F-4D97-AF65-F5344CB8AC3E}">
        <p14:creationId xmlns:p14="http://schemas.microsoft.com/office/powerpoint/2010/main" val="450851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72"/>
                                        </p:tgtEl>
                                        <p:attrNameLst>
                                          <p:attrName>style.visibility</p:attrName>
                                        </p:attrNameLst>
                                      </p:cBhvr>
                                      <p:to>
                                        <p:strVal val="visible"/>
                                      </p:to>
                                    </p:set>
                                    <p:anim calcmode="lin" valueType="num">
                                      <p:cBhvr additive="base">
                                        <p:cTn id="13" dur="500" fill="hold"/>
                                        <p:tgtEl>
                                          <p:spTgt spid="15372"/>
                                        </p:tgtEl>
                                        <p:attrNameLst>
                                          <p:attrName>ppt_x</p:attrName>
                                        </p:attrNameLst>
                                      </p:cBhvr>
                                      <p:tavLst>
                                        <p:tav tm="0">
                                          <p:val>
                                            <p:strVal val="0-#ppt_w/2"/>
                                          </p:val>
                                        </p:tav>
                                        <p:tav tm="100000">
                                          <p:val>
                                            <p:strVal val="#ppt_x"/>
                                          </p:val>
                                        </p:tav>
                                      </p:tavLst>
                                    </p:anim>
                                    <p:anim calcmode="lin" valueType="num">
                                      <p:cBhvr additive="base">
                                        <p:cTn id="14" dur="500" fill="hold"/>
                                        <p:tgtEl>
                                          <p:spTgt spid="1537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364"/>
                                        </p:tgtEl>
                                        <p:attrNameLst>
                                          <p:attrName>style.visibility</p:attrName>
                                        </p:attrNameLst>
                                      </p:cBhvr>
                                      <p:to>
                                        <p:strVal val="visible"/>
                                      </p:to>
                                    </p:set>
                                    <p:anim calcmode="lin" valueType="num">
                                      <p:cBhvr additive="base">
                                        <p:cTn id="19" dur="500" fill="hold"/>
                                        <p:tgtEl>
                                          <p:spTgt spid="15364"/>
                                        </p:tgtEl>
                                        <p:attrNameLst>
                                          <p:attrName>ppt_x</p:attrName>
                                        </p:attrNameLst>
                                      </p:cBhvr>
                                      <p:tavLst>
                                        <p:tav tm="0">
                                          <p:val>
                                            <p:strVal val="1+#ppt_w/2"/>
                                          </p:val>
                                        </p:tav>
                                        <p:tav tm="100000">
                                          <p:val>
                                            <p:strVal val="#ppt_x"/>
                                          </p:val>
                                        </p:tav>
                                      </p:tavLst>
                                    </p:anim>
                                    <p:anim calcmode="lin" valueType="num">
                                      <p:cBhvr additive="base">
                                        <p:cTn id="20"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142199" y="606776"/>
            <a:ext cx="5347283" cy="683009"/>
          </a:xfrm>
        </p:spPr>
        <p:txBody>
          <a:bodyPr/>
          <a:lstStyle/>
          <a:p>
            <a:pPr eaLnBrk="1" hangingPunct="1"/>
            <a:r>
              <a:rPr lang="es-AR" altLang="en-US" dirty="0">
                <a:solidFill>
                  <a:srgbClr val="33CC33"/>
                </a:solidFill>
                <a:latin typeface="Comic Sans MS" panose="030F0702030302020204" pitchFamily="66" charset="0"/>
              </a:rPr>
              <a:t>MANZANILLA COMÚN</a:t>
            </a:r>
            <a:endParaRPr lang="es-ES" altLang="en-US" dirty="0">
              <a:solidFill>
                <a:srgbClr val="33CC33"/>
              </a:solidFill>
              <a:latin typeface="Comic Sans MS" panose="030F0702030302020204" pitchFamily="66" charset="0"/>
            </a:endParaRPr>
          </a:p>
        </p:txBody>
      </p:sp>
      <p:sp>
        <p:nvSpPr>
          <p:cNvPr id="29700" name="Rectangle 4"/>
          <p:cNvSpPr>
            <a:spLocks noGrp="1" noChangeArrowheads="1"/>
          </p:cNvSpPr>
          <p:nvPr>
            <p:ph type="body" sz="half" idx="2"/>
          </p:nvPr>
        </p:nvSpPr>
        <p:spPr>
          <a:xfrm>
            <a:off x="4973688" y="1364499"/>
            <a:ext cx="6019800" cy="4897437"/>
          </a:xfrm>
        </p:spPr>
        <p:txBody>
          <a:bodyPr>
            <a:normAutofit lnSpcReduction="10000"/>
          </a:bodyPr>
          <a:lstStyle/>
          <a:p>
            <a:pPr eaLnBrk="1" hangingPunct="1">
              <a:lnSpc>
                <a:spcPct val="75000"/>
              </a:lnSpc>
              <a:buFontTx/>
              <a:buBlip>
                <a:blip r:embed="rId2"/>
              </a:buBlip>
            </a:pPr>
            <a:r>
              <a:rPr lang="es-AR" altLang="en-US" sz="2600" dirty="0" err="1">
                <a:solidFill>
                  <a:srgbClr val="FFC000"/>
                </a:solidFill>
                <a:latin typeface="Comic Sans MS" panose="030F0702030302020204" pitchFamily="66" charset="0"/>
              </a:rPr>
              <a:t>Familia:Compuestas</a:t>
            </a:r>
            <a:endParaRPr lang="es-AR" altLang="en-US" sz="2600" dirty="0">
              <a:solidFill>
                <a:srgbClr val="FFC000"/>
              </a:solidFill>
              <a:latin typeface="Comic Sans MS" panose="030F0702030302020204" pitchFamily="66" charset="0"/>
            </a:endParaRP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Descripción: planta herbácea, muy ramificada. Flores en capítulos.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Partes útiles: cabezuelas florales desecadas.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Clima: templado.</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Suelo: arenosos-arcillosos y </a:t>
            </a:r>
            <a:r>
              <a:rPr lang="es-AR" altLang="en-US" sz="2600" dirty="0" err="1">
                <a:solidFill>
                  <a:srgbClr val="FFC000"/>
                </a:solidFill>
                <a:latin typeface="Comic Sans MS" panose="030F0702030302020204" pitchFamily="66" charset="0"/>
              </a:rPr>
              <a:t>humíferos</a:t>
            </a:r>
            <a:r>
              <a:rPr lang="es-AR" altLang="en-US" sz="2600" dirty="0">
                <a:solidFill>
                  <a:srgbClr val="FFC000"/>
                </a:solidFill>
                <a:latin typeface="Comic Sans MS" panose="030F0702030302020204" pitchFamily="66" charset="0"/>
              </a:rPr>
              <a:t>.</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Multiplicación: siembra a fines del otoño o </a:t>
            </a:r>
            <a:r>
              <a:rPr lang="es-AR" altLang="en-US" sz="2600" dirty="0" err="1">
                <a:solidFill>
                  <a:srgbClr val="FFC000"/>
                </a:solidFill>
                <a:latin typeface="Comic Sans MS" panose="030F0702030302020204" pitchFamily="66" charset="0"/>
              </a:rPr>
              <a:t>ppios</a:t>
            </a:r>
            <a:r>
              <a:rPr lang="es-AR" altLang="en-US" sz="2600" dirty="0">
                <a:solidFill>
                  <a:srgbClr val="FFC000"/>
                </a:solidFill>
                <a:latin typeface="Comic Sans MS" panose="030F0702030302020204" pitchFamily="66" charset="0"/>
              </a:rPr>
              <a:t> de primavera, al voleo o líneas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Cosecha: con los capítulos bien abiertos, escalonada en verano y primavera</a:t>
            </a:r>
            <a:endParaRPr lang="es-ES" altLang="en-US" sz="2600" dirty="0">
              <a:solidFill>
                <a:srgbClr val="FFC000"/>
              </a:solidFill>
              <a:latin typeface="Comic Sans MS" panose="030F0702030302020204" pitchFamily="66" charset="0"/>
            </a:endParaRPr>
          </a:p>
        </p:txBody>
      </p:sp>
      <p:pic>
        <p:nvPicPr>
          <p:cNvPr id="29741" name="Picture 45" descr="camomila.jpg (11256 bytes)"/>
          <p:cNvPicPr>
            <a:picLocks noGrp="1" noChangeAspect="1" noChangeArrowheads="1"/>
          </p:cNvPicPr>
          <p:nvPr>
            <p:ph type="clipArt" sz="half" idx="1"/>
          </p:nvPr>
        </p:nvPicPr>
        <p:blipFill>
          <a:blip r:embed="rId3" r:link="rId4">
            <a:extLst>
              <a:ext uri="{28A0092B-C50C-407E-A947-70E740481C1C}">
                <a14:useLocalDpi xmlns:a14="http://schemas.microsoft.com/office/drawing/2010/main"/>
              </a:ext>
            </a:extLst>
          </a:blip>
          <a:srcRect/>
          <a:stretch>
            <a:fillRect/>
          </a:stretch>
        </p:blipFill>
        <p:spPr>
          <a:xfrm>
            <a:off x="1992229" y="2129374"/>
            <a:ext cx="2655888" cy="2674937"/>
          </a:xfrm>
          <a:noFill/>
          <a:ln>
            <a:solidFill>
              <a:schemeClr val="bg1"/>
            </a:solidFill>
            <a:miter lim="800000"/>
            <a:headEnd/>
            <a:tailEnd/>
          </a:ln>
        </p:spPr>
      </p:pic>
    </p:spTree>
    <p:extLst>
      <p:ext uri="{BB962C8B-B14F-4D97-AF65-F5344CB8AC3E}">
        <p14:creationId xmlns:p14="http://schemas.microsoft.com/office/powerpoint/2010/main" val="2864160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741"/>
                                        </p:tgtEl>
                                        <p:attrNameLst>
                                          <p:attrName>style.visibility</p:attrName>
                                        </p:attrNameLst>
                                      </p:cBhvr>
                                      <p:to>
                                        <p:strVal val="visible"/>
                                      </p:to>
                                    </p:set>
                                    <p:anim calcmode="lin" valueType="num">
                                      <p:cBhvr additive="base">
                                        <p:cTn id="13" dur="500" fill="hold"/>
                                        <p:tgtEl>
                                          <p:spTgt spid="29741"/>
                                        </p:tgtEl>
                                        <p:attrNameLst>
                                          <p:attrName>ppt_x</p:attrName>
                                        </p:attrNameLst>
                                      </p:cBhvr>
                                      <p:tavLst>
                                        <p:tav tm="0">
                                          <p:val>
                                            <p:strVal val="0-#ppt_w/2"/>
                                          </p:val>
                                        </p:tav>
                                        <p:tav tm="100000">
                                          <p:val>
                                            <p:strVal val="#ppt_x"/>
                                          </p:val>
                                        </p:tav>
                                      </p:tavLst>
                                    </p:anim>
                                    <p:anim calcmode="lin" valueType="num">
                                      <p:cBhvr additive="base">
                                        <p:cTn id="14" dur="500" fill="hold"/>
                                        <p:tgtEl>
                                          <p:spTgt spid="297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700"/>
                                        </p:tgtEl>
                                        <p:attrNameLst>
                                          <p:attrName>style.visibility</p:attrName>
                                        </p:attrNameLst>
                                      </p:cBhvr>
                                      <p:to>
                                        <p:strVal val="visible"/>
                                      </p:to>
                                    </p:set>
                                    <p:anim calcmode="lin" valueType="num">
                                      <p:cBhvr additive="base">
                                        <p:cTn id="19" dur="500" fill="hold"/>
                                        <p:tgtEl>
                                          <p:spTgt spid="29700"/>
                                        </p:tgtEl>
                                        <p:attrNameLst>
                                          <p:attrName>ppt_x</p:attrName>
                                        </p:attrNameLst>
                                      </p:cBhvr>
                                      <p:tavLst>
                                        <p:tav tm="0">
                                          <p:val>
                                            <p:strVal val="1+#ppt_w/2"/>
                                          </p:val>
                                        </p:tav>
                                        <p:tav tm="100000">
                                          <p:val>
                                            <p:strVal val="#ppt_x"/>
                                          </p:val>
                                        </p:tav>
                                      </p:tavLst>
                                    </p:anim>
                                    <p:anim calcmode="lin" valueType="num">
                                      <p:cBhvr additive="base">
                                        <p:cTn id="20"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70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495600" y="261770"/>
            <a:ext cx="3002481" cy="838201"/>
          </a:xfrm>
        </p:spPr>
        <p:txBody>
          <a:bodyPr/>
          <a:lstStyle/>
          <a:p>
            <a:pPr eaLnBrk="1" hangingPunct="1"/>
            <a:r>
              <a:rPr lang="es-AR" altLang="en-US" dirty="0">
                <a:solidFill>
                  <a:srgbClr val="33CC33"/>
                </a:solidFill>
                <a:latin typeface="Comic Sans MS" panose="030F0702030302020204" pitchFamily="66" charset="0"/>
              </a:rPr>
              <a:t>MEJORANA</a:t>
            </a:r>
            <a:endParaRPr lang="es-ES" altLang="en-US" dirty="0">
              <a:solidFill>
                <a:srgbClr val="33CC33"/>
              </a:solidFill>
              <a:latin typeface="Comic Sans MS" panose="030F0702030302020204" pitchFamily="66" charset="0"/>
            </a:endParaRPr>
          </a:p>
        </p:txBody>
      </p:sp>
      <p:sp>
        <p:nvSpPr>
          <p:cNvPr id="18436" name="Rectangle 4"/>
          <p:cNvSpPr>
            <a:spLocks noGrp="1" noChangeArrowheads="1"/>
          </p:cNvSpPr>
          <p:nvPr>
            <p:ph type="body" sz="half" idx="2"/>
          </p:nvPr>
        </p:nvSpPr>
        <p:spPr>
          <a:xfrm>
            <a:off x="5029852" y="992824"/>
            <a:ext cx="6049962" cy="5178425"/>
          </a:xfrm>
        </p:spPr>
        <p:txBody>
          <a:bodyPr>
            <a:normAutofit lnSpcReduction="10000"/>
          </a:bodyPr>
          <a:lstStyle/>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Familia: Labiadas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Descripción: planta vivaz, forma matas muy ramificadas. Similar al orégano.</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Partes útiles: flores y sumidades floridas desecadas.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Clima: templado a </a:t>
            </a:r>
            <a:r>
              <a:rPr lang="es-AR" altLang="en-US" sz="2600" dirty="0" err="1">
                <a:solidFill>
                  <a:srgbClr val="FFC000"/>
                </a:solidFill>
                <a:latin typeface="Comic Sans MS" panose="030F0702030302020204" pitchFamily="66" charset="0"/>
              </a:rPr>
              <a:t>temp</a:t>
            </a:r>
            <a:r>
              <a:rPr lang="es-AR" altLang="en-US" sz="2600" dirty="0">
                <a:solidFill>
                  <a:srgbClr val="FFC000"/>
                </a:solidFill>
                <a:latin typeface="Comic Sans MS" panose="030F0702030302020204" pitchFamily="66" charset="0"/>
              </a:rPr>
              <a:t>. cálido. Sensible a  heladas.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Suelo: sueltos y permeables.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Multiplicación: por semillas, Directa o en almácigos, para trasplantar en primavera. Por división de matas, desde otoño hasta primavera.</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Cosecha: en floración, cortar a 5 cm del suelo para favorecer el rebrote.</a:t>
            </a:r>
            <a:endParaRPr lang="es-ES" altLang="en-US" sz="2600" dirty="0">
              <a:solidFill>
                <a:srgbClr val="FFC000"/>
              </a:solidFill>
              <a:latin typeface="Comic Sans MS" panose="030F0702030302020204" pitchFamily="66" charset="0"/>
            </a:endParaRPr>
          </a:p>
        </p:txBody>
      </p:sp>
      <p:pic>
        <p:nvPicPr>
          <p:cNvPr id="18437" name="Picture 5" descr="Maiorana hortensis: Marjoram plant"/>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1751200" y="1576932"/>
            <a:ext cx="3278652" cy="4010207"/>
          </a:xfrm>
          <a:noFill/>
          <a:ln>
            <a:solidFill>
              <a:schemeClr val="bg1"/>
            </a:solidFill>
            <a:miter lim="800000"/>
            <a:headEnd/>
            <a:tailEnd/>
          </a:ln>
        </p:spPr>
      </p:pic>
    </p:spTree>
    <p:extLst>
      <p:ext uri="{BB962C8B-B14F-4D97-AF65-F5344CB8AC3E}">
        <p14:creationId xmlns:p14="http://schemas.microsoft.com/office/powerpoint/2010/main" val="3829224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437"/>
                                        </p:tgtEl>
                                        <p:attrNameLst>
                                          <p:attrName>style.visibility</p:attrName>
                                        </p:attrNameLst>
                                      </p:cBhvr>
                                      <p:to>
                                        <p:strVal val="visible"/>
                                      </p:to>
                                    </p:set>
                                    <p:anim calcmode="lin" valueType="num">
                                      <p:cBhvr additive="base">
                                        <p:cTn id="13" dur="500" fill="hold"/>
                                        <p:tgtEl>
                                          <p:spTgt spid="18437"/>
                                        </p:tgtEl>
                                        <p:attrNameLst>
                                          <p:attrName>ppt_x</p:attrName>
                                        </p:attrNameLst>
                                      </p:cBhvr>
                                      <p:tavLst>
                                        <p:tav tm="0">
                                          <p:val>
                                            <p:strVal val="0-#ppt_w/2"/>
                                          </p:val>
                                        </p:tav>
                                        <p:tav tm="100000">
                                          <p:val>
                                            <p:strVal val="#ppt_x"/>
                                          </p:val>
                                        </p:tav>
                                      </p:tavLst>
                                    </p:anim>
                                    <p:anim calcmode="lin" valueType="num">
                                      <p:cBhvr additive="base">
                                        <p:cTn id="14"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436"/>
                                        </p:tgtEl>
                                        <p:attrNameLst>
                                          <p:attrName>style.visibility</p:attrName>
                                        </p:attrNameLst>
                                      </p:cBhvr>
                                      <p:to>
                                        <p:strVal val="visible"/>
                                      </p:to>
                                    </p:set>
                                    <p:anim calcmode="lin" valueType="num">
                                      <p:cBhvr additive="base">
                                        <p:cTn id="19" dur="500" fill="hold"/>
                                        <p:tgtEl>
                                          <p:spTgt spid="18436"/>
                                        </p:tgtEl>
                                        <p:attrNameLst>
                                          <p:attrName>ppt_x</p:attrName>
                                        </p:attrNameLst>
                                      </p:cBhvr>
                                      <p:tavLst>
                                        <p:tav tm="0">
                                          <p:val>
                                            <p:strVal val="1+#ppt_w/2"/>
                                          </p:val>
                                        </p:tav>
                                        <p:tav tm="100000">
                                          <p:val>
                                            <p:strVal val="#ppt_x"/>
                                          </p:val>
                                        </p:tav>
                                      </p:tavLst>
                                    </p:anim>
                                    <p:anim calcmode="lin" valueType="num">
                                      <p:cBhvr additive="base">
                                        <p:cTn id="20"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821355" y="462397"/>
            <a:ext cx="2118460" cy="762000"/>
          </a:xfrm>
        </p:spPr>
        <p:txBody>
          <a:bodyPr/>
          <a:lstStyle/>
          <a:p>
            <a:pPr eaLnBrk="1" hangingPunct="1"/>
            <a:r>
              <a:rPr lang="es-AR" altLang="en-US" dirty="0">
                <a:solidFill>
                  <a:srgbClr val="33CC33"/>
                </a:solidFill>
                <a:latin typeface="Comic Sans MS" panose="030F0702030302020204" pitchFamily="66" charset="0"/>
              </a:rPr>
              <a:t>MELISA</a:t>
            </a:r>
            <a:endParaRPr lang="es-ES" altLang="en-US" dirty="0">
              <a:solidFill>
                <a:srgbClr val="33CC33"/>
              </a:solidFill>
              <a:latin typeface="Comic Sans MS" panose="030F0702030302020204" pitchFamily="66" charset="0"/>
            </a:endParaRPr>
          </a:p>
        </p:txBody>
      </p:sp>
      <p:sp>
        <p:nvSpPr>
          <p:cNvPr id="19460" name="Rectangle 4"/>
          <p:cNvSpPr>
            <a:spLocks noGrp="1" noChangeArrowheads="1"/>
          </p:cNvSpPr>
          <p:nvPr>
            <p:ph type="body" sz="half" idx="2"/>
          </p:nvPr>
        </p:nvSpPr>
        <p:spPr>
          <a:xfrm>
            <a:off x="5549066" y="1304189"/>
            <a:ext cx="5540375" cy="4954588"/>
          </a:xfrm>
        </p:spPr>
        <p:txBody>
          <a:bodyPr>
            <a:normAutofit lnSpcReduction="10000"/>
          </a:bodyPr>
          <a:lstStyle/>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Familia: Labiadas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Descripción: planta herbácea, tallos cuadrangulares, hojas dentadas, algo pubescentes.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Partes útiles: hojas y sumidades floridas desecadas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Clima: templado a templado cálido.</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Suelo: poco exigente, profundos y que no acumulen humedad. </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Multiplicación: por semillas o por división de matas.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Cosecha: cuando comienza a florecer, cortar a unos cm del suelo para permitir rebrote.</a:t>
            </a:r>
            <a:endParaRPr lang="es-ES" altLang="en-US" sz="2600" dirty="0">
              <a:solidFill>
                <a:srgbClr val="FFC000"/>
              </a:solidFill>
              <a:latin typeface="Comic Sans MS" panose="030F0702030302020204" pitchFamily="66" charset="0"/>
            </a:endParaRPr>
          </a:p>
        </p:txBody>
      </p:sp>
      <p:pic>
        <p:nvPicPr>
          <p:cNvPr id="44035" name="Picture 3" descr="Medicinal%20Herbs-Lemon%20Balm-Melisa-Toronjil%2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8809" y="2066055"/>
            <a:ext cx="4304505" cy="322783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622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4035"/>
                                        </p:tgtEl>
                                        <p:attrNameLst>
                                          <p:attrName>style.visibility</p:attrName>
                                        </p:attrNameLst>
                                      </p:cBhvr>
                                      <p:to>
                                        <p:strVal val="visible"/>
                                      </p:to>
                                    </p:set>
                                    <p:anim calcmode="lin" valueType="num">
                                      <p:cBhvr additive="base">
                                        <p:cTn id="13" dur="500" fill="hold"/>
                                        <p:tgtEl>
                                          <p:spTgt spid="44035"/>
                                        </p:tgtEl>
                                        <p:attrNameLst>
                                          <p:attrName>ppt_x</p:attrName>
                                        </p:attrNameLst>
                                      </p:cBhvr>
                                      <p:tavLst>
                                        <p:tav tm="0">
                                          <p:val>
                                            <p:strVal val="0-#ppt_w/2"/>
                                          </p:val>
                                        </p:tav>
                                        <p:tav tm="100000">
                                          <p:val>
                                            <p:strVal val="#ppt_x"/>
                                          </p:val>
                                        </p:tav>
                                      </p:tavLst>
                                    </p:anim>
                                    <p:anim calcmode="lin" valueType="num">
                                      <p:cBhvr additive="base">
                                        <p:cTn id="14" dur="500" fill="hold"/>
                                        <p:tgtEl>
                                          <p:spTgt spid="440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460"/>
                                        </p:tgtEl>
                                        <p:attrNameLst>
                                          <p:attrName>style.visibility</p:attrName>
                                        </p:attrNameLst>
                                      </p:cBhvr>
                                      <p:to>
                                        <p:strVal val="visible"/>
                                      </p:to>
                                    </p:set>
                                    <p:anim calcmode="lin" valueType="num">
                                      <p:cBhvr additive="base">
                                        <p:cTn id="19" dur="500" fill="hold"/>
                                        <p:tgtEl>
                                          <p:spTgt spid="19460"/>
                                        </p:tgtEl>
                                        <p:attrNameLst>
                                          <p:attrName>ppt_x</p:attrName>
                                        </p:attrNameLst>
                                      </p:cBhvr>
                                      <p:tavLst>
                                        <p:tav tm="0">
                                          <p:val>
                                            <p:strVal val="1+#ppt_w/2"/>
                                          </p:val>
                                        </p:tav>
                                        <p:tav tm="100000">
                                          <p:val>
                                            <p:strVal val="#ppt_x"/>
                                          </p:val>
                                        </p:tav>
                                      </p:tavLst>
                                    </p:anim>
                                    <p:anim calcmode="lin" valueType="num">
                                      <p:cBhvr additive="base">
                                        <p:cTn id="20"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6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852622" y="447374"/>
            <a:ext cx="1952440" cy="792163"/>
          </a:xfrm>
        </p:spPr>
        <p:txBody>
          <a:bodyPr/>
          <a:lstStyle/>
          <a:p>
            <a:pPr eaLnBrk="1" hangingPunct="1"/>
            <a:r>
              <a:rPr lang="es-AR" altLang="en-US" dirty="0">
                <a:solidFill>
                  <a:srgbClr val="33CC33"/>
                </a:solidFill>
                <a:latin typeface="Comic Sans MS" panose="030F0702030302020204" pitchFamily="66" charset="0"/>
              </a:rPr>
              <a:t>MENTA</a:t>
            </a:r>
            <a:endParaRPr lang="es-ES" altLang="en-US" dirty="0">
              <a:solidFill>
                <a:srgbClr val="33CC33"/>
              </a:solidFill>
              <a:latin typeface="Comic Sans MS" panose="030F0702030302020204" pitchFamily="66" charset="0"/>
            </a:endParaRPr>
          </a:p>
        </p:txBody>
      </p:sp>
      <p:sp>
        <p:nvSpPr>
          <p:cNvPr id="20484" name="Rectangle 4"/>
          <p:cNvSpPr>
            <a:spLocks noGrp="1" noChangeArrowheads="1"/>
          </p:cNvSpPr>
          <p:nvPr>
            <p:ph type="body" sz="half" idx="2"/>
          </p:nvPr>
        </p:nvSpPr>
        <p:spPr>
          <a:xfrm>
            <a:off x="5524901" y="1268413"/>
            <a:ext cx="5867400" cy="5105400"/>
          </a:xfrm>
        </p:spPr>
        <p:txBody>
          <a:bodyPr>
            <a:normAutofit lnSpcReduction="10000"/>
          </a:bodyPr>
          <a:lstStyle/>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Familia: Labiadas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Descripción: planta herbácea, perenne, muy ramificada. Hojas dentadas, verde muy oscuras.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Partes útiles: hojas y sumidades floridas desecadas.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Clima: templado, con alta luminosidad</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Suelo: francos, </a:t>
            </a:r>
            <a:r>
              <a:rPr lang="es-AR" altLang="en-US" sz="2600" dirty="0" err="1">
                <a:solidFill>
                  <a:srgbClr val="FFC000"/>
                </a:solidFill>
                <a:latin typeface="Comic Sans MS" panose="030F0702030302020204" pitchFamily="66" charset="0"/>
              </a:rPr>
              <a:t>humíferos</a:t>
            </a:r>
            <a:r>
              <a:rPr lang="es-AR" altLang="en-US" sz="2600" dirty="0">
                <a:solidFill>
                  <a:srgbClr val="FFC000"/>
                </a:solidFill>
                <a:latin typeface="Comic Sans MS" panose="030F0702030302020204" pitchFamily="66" charset="0"/>
              </a:rPr>
              <a:t>, profundos y bien drenados.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Multiplicación: por estolones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Cosecha: depende del destino. Para esencia, en plena floración. Para hojas, antes de la floración plena.</a:t>
            </a:r>
            <a:endParaRPr lang="es-ES" altLang="en-US" sz="2600" dirty="0">
              <a:solidFill>
                <a:srgbClr val="FFC000"/>
              </a:solidFill>
              <a:latin typeface="Comic Sans MS" panose="030F0702030302020204" pitchFamily="66" charset="0"/>
            </a:endParaRPr>
          </a:p>
        </p:txBody>
      </p:sp>
      <p:pic>
        <p:nvPicPr>
          <p:cNvPr id="20485" name="Picture 5" descr="Mentha spicata: Moroccan grren mint (sterile plant)"/>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2232259" y="1576420"/>
            <a:ext cx="3030973" cy="4429743"/>
          </a:xfrm>
          <a:noFill/>
          <a:ln>
            <a:solidFill>
              <a:schemeClr val="bg1"/>
            </a:solidFill>
            <a:miter lim="800000"/>
            <a:headEnd/>
            <a:tailEnd/>
          </a:ln>
        </p:spPr>
      </p:pic>
    </p:spTree>
    <p:extLst>
      <p:ext uri="{BB962C8B-B14F-4D97-AF65-F5344CB8AC3E}">
        <p14:creationId xmlns:p14="http://schemas.microsoft.com/office/powerpoint/2010/main" val="2898189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0-#ppt_w/2"/>
                                          </p:val>
                                        </p:tav>
                                        <p:tav tm="100000">
                                          <p:val>
                                            <p:strVal val="#ppt_x"/>
                                          </p:val>
                                        </p:tav>
                                      </p:tavLst>
                                    </p:anim>
                                    <p:anim calcmode="lin" valueType="num">
                                      <p:cBhvr additive="base">
                                        <p:cTn id="14"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484"/>
                                        </p:tgtEl>
                                        <p:attrNameLst>
                                          <p:attrName>style.visibility</p:attrName>
                                        </p:attrNameLst>
                                      </p:cBhvr>
                                      <p:to>
                                        <p:strVal val="visible"/>
                                      </p:to>
                                    </p:set>
                                    <p:anim calcmode="lin" valueType="num">
                                      <p:cBhvr additive="base">
                                        <p:cTn id="19" dur="500" fill="hold"/>
                                        <p:tgtEl>
                                          <p:spTgt spid="20484"/>
                                        </p:tgtEl>
                                        <p:attrNameLst>
                                          <p:attrName>ppt_x</p:attrName>
                                        </p:attrNameLst>
                                      </p:cBhvr>
                                      <p:tavLst>
                                        <p:tav tm="0">
                                          <p:val>
                                            <p:strVal val="1+#ppt_w/2"/>
                                          </p:val>
                                        </p:tav>
                                        <p:tav tm="100000">
                                          <p:val>
                                            <p:strVal val="#ppt_x"/>
                                          </p:val>
                                        </p:tav>
                                      </p:tavLst>
                                    </p:anim>
                                    <p:anim calcmode="lin" valueType="num">
                                      <p:cBhvr additive="base">
                                        <p:cTn id="20"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ChangeArrowheads="1"/>
          </p:cNvSpPr>
          <p:nvPr/>
        </p:nvSpPr>
        <p:spPr bwMode="auto">
          <a:xfrm>
            <a:off x="1631951" y="304801"/>
            <a:ext cx="88931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ES" altLang="en-US" sz="4000" b="1" dirty="0">
                <a:solidFill>
                  <a:srgbClr val="99CC00"/>
                </a:solidFill>
                <a:latin typeface="Tempus Sans ITC" panose="04020404030D07020202" pitchFamily="82" charset="0"/>
              </a:rPr>
              <a:t>INCORPORACIÓN DE LAS PLANTAS AROMÁTICAS.</a:t>
            </a:r>
          </a:p>
        </p:txBody>
      </p:sp>
      <p:sp>
        <p:nvSpPr>
          <p:cNvPr id="51206" name="Text Box 6"/>
          <p:cNvSpPr txBox="1">
            <a:spLocks noChangeArrowheads="1"/>
          </p:cNvSpPr>
          <p:nvPr/>
        </p:nvSpPr>
        <p:spPr bwMode="auto">
          <a:xfrm>
            <a:off x="1919289" y="1773239"/>
            <a:ext cx="860583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Char char="•"/>
            </a:pPr>
            <a:r>
              <a:rPr lang="es-ES" altLang="en-US" sz="3000" b="1" dirty="0">
                <a:solidFill>
                  <a:srgbClr val="0070C0"/>
                </a:solidFill>
                <a:latin typeface="Tempus Sans ITC" panose="04020404030D07020202" pitchFamily="82" charset="0"/>
              </a:rPr>
              <a:t> MEDIDA PREVENTIVA: provoca confusión en los insectos y actúa de repelente.</a:t>
            </a:r>
          </a:p>
          <a:p>
            <a:pPr eaLnBrk="1" hangingPunct="1">
              <a:spcBef>
                <a:spcPct val="50000"/>
              </a:spcBef>
              <a:buFontTx/>
              <a:buChar char="•"/>
            </a:pPr>
            <a:r>
              <a:rPr lang="es-ES" altLang="en-US" sz="3000" b="1" dirty="0">
                <a:solidFill>
                  <a:srgbClr val="0070C0"/>
                </a:solidFill>
                <a:latin typeface="Tempus Sans ITC" panose="04020404030D07020202" pitchFamily="82" charset="0"/>
              </a:rPr>
              <a:t> PRÁCTICA AGRÍCOLA: plantas trampa o para atraer insectos benéficos.</a:t>
            </a:r>
          </a:p>
          <a:p>
            <a:pPr eaLnBrk="1" hangingPunct="1">
              <a:spcBef>
                <a:spcPct val="50000"/>
              </a:spcBef>
              <a:buFontTx/>
              <a:buChar char="•"/>
            </a:pPr>
            <a:r>
              <a:rPr lang="es-ES" altLang="en-US" sz="3000" b="1" dirty="0">
                <a:solidFill>
                  <a:srgbClr val="0070C0"/>
                </a:solidFill>
                <a:latin typeface="Tempus Sans ITC" panose="04020404030D07020202" pitchFamily="82" charset="0"/>
              </a:rPr>
              <a:t> MEDIDA DE CONTROL: aplicación de preparados caseros naturales .</a:t>
            </a:r>
          </a:p>
        </p:txBody>
      </p:sp>
    </p:spTree>
    <p:extLst>
      <p:ext uri="{BB962C8B-B14F-4D97-AF65-F5344CB8AC3E}">
        <p14:creationId xmlns:p14="http://schemas.microsoft.com/office/powerpoint/2010/main" val="1980296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 calcmode="lin" valueType="num">
                                      <p:cBhvr additive="base">
                                        <p:cTn id="7" dur="1000" fill="hold"/>
                                        <p:tgtEl>
                                          <p:spTgt spid="51205"/>
                                        </p:tgtEl>
                                        <p:attrNameLst>
                                          <p:attrName>ppt_x</p:attrName>
                                        </p:attrNameLst>
                                      </p:cBhvr>
                                      <p:tavLst>
                                        <p:tav tm="0">
                                          <p:val>
                                            <p:strVal val="#ppt_x"/>
                                          </p:val>
                                        </p:tav>
                                        <p:tav tm="100000">
                                          <p:val>
                                            <p:strVal val="#ppt_x"/>
                                          </p:val>
                                        </p:tav>
                                      </p:tavLst>
                                    </p:anim>
                                    <p:anim calcmode="lin" valueType="num">
                                      <p:cBhvr additive="base">
                                        <p:cTn id="8" dur="1000" fill="hold"/>
                                        <p:tgtEl>
                                          <p:spTgt spid="5120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51206">
                                            <p:txEl>
                                              <p:pRg st="0" end="0"/>
                                            </p:txEl>
                                          </p:spTgt>
                                        </p:tgtEl>
                                        <p:attrNameLst>
                                          <p:attrName>style.visibility</p:attrName>
                                        </p:attrNameLst>
                                      </p:cBhvr>
                                      <p:to>
                                        <p:strVal val="visible"/>
                                      </p:to>
                                    </p:set>
                                    <p:anim calcmode="lin" valueType="num">
                                      <p:cBhvr>
                                        <p:cTn id="13" dur="500" fill="hold"/>
                                        <p:tgtEl>
                                          <p:spTgt spid="51206">
                                            <p:txEl>
                                              <p:pRg st="0" end="0"/>
                                            </p:txEl>
                                          </p:spTgt>
                                        </p:tgtEl>
                                        <p:attrNameLst>
                                          <p:attrName>ppt_w</p:attrName>
                                        </p:attrNameLst>
                                      </p:cBhvr>
                                      <p:tavLst>
                                        <p:tav tm="0">
                                          <p:val>
                                            <p:strVal val="#ppt_w*0.05"/>
                                          </p:val>
                                        </p:tav>
                                        <p:tav tm="100000">
                                          <p:val>
                                            <p:strVal val="#ppt_w"/>
                                          </p:val>
                                        </p:tav>
                                      </p:tavLst>
                                    </p:anim>
                                    <p:anim calcmode="lin" valueType="num">
                                      <p:cBhvr>
                                        <p:cTn id="14" dur="500" fill="hold"/>
                                        <p:tgtEl>
                                          <p:spTgt spid="51206">
                                            <p:txEl>
                                              <p:pRg st="0" end="0"/>
                                            </p:txEl>
                                          </p:spTgt>
                                        </p:tgtEl>
                                        <p:attrNameLst>
                                          <p:attrName>ppt_h</p:attrName>
                                        </p:attrNameLst>
                                      </p:cBhvr>
                                      <p:tavLst>
                                        <p:tav tm="0">
                                          <p:val>
                                            <p:strVal val="#ppt_h"/>
                                          </p:val>
                                        </p:tav>
                                        <p:tav tm="100000">
                                          <p:val>
                                            <p:strVal val="#ppt_h"/>
                                          </p:val>
                                        </p:tav>
                                      </p:tavLst>
                                    </p:anim>
                                    <p:anim calcmode="lin" valueType="num">
                                      <p:cBhvr>
                                        <p:cTn id="15" dur="500" fill="hold"/>
                                        <p:tgtEl>
                                          <p:spTgt spid="51206">
                                            <p:txEl>
                                              <p:pRg st="0" end="0"/>
                                            </p:txEl>
                                          </p:spTgt>
                                        </p:tgtEl>
                                        <p:attrNameLst>
                                          <p:attrName>ppt_x</p:attrName>
                                        </p:attrNameLst>
                                      </p:cBhvr>
                                      <p:tavLst>
                                        <p:tav tm="0">
                                          <p:val>
                                            <p:strVal val="#ppt_x-.2"/>
                                          </p:val>
                                        </p:tav>
                                        <p:tav tm="100000">
                                          <p:val>
                                            <p:strVal val="#ppt_x"/>
                                          </p:val>
                                        </p:tav>
                                      </p:tavLst>
                                    </p:anim>
                                    <p:anim calcmode="lin" valueType="num">
                                      <p:cBhvr>
                                        <p:cTn id="16" dur="500" fill="hold"/>
                                        <p:tgtEl>
                                          <p:spTgt spid="51206">
                                            <p:txEl>
                                              <p:pRg st="0" end="0"/>
                                            </p:txEl>
                                          </p:spTgt>
                                        </p:tgtEl>
                                        <p:attrNameLst>
                                          <p:attrName>ppt_y</p:attrName>
                                        </p:attrNameLst>
                                      </p:cBhvr>
                                      <p:tavLst>
                                        <p:tav tm="0">
                                          <p:val>
                                            <p:strVal val="#ppt_y"/>
                                          </p:val>
                                        </p:tav>
                                        <p:tav tm="100000">
                                          <p:val>
                                            <p:strVal val="#ppt_y"/>
                                          </p:val>
                                        </p:tav>
                                      </p:tavLst>
                                    </p:anim>
                                    <p:animEffect transition="in" filter="fade">
                                      <p:cBhvr>
                                        <p:cTn id="17" dur="500"/>
                                        <p:tgtEl>
                                          <p:spTgt spid="5120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4" presetClass="entr" presetSubtype="0" accel="100000" fill="hold" grpId="0" nodeType="clickEffect">
                                  <p:stCondLst>
                                    <p:cond delay="0"/>
                                  </p:stCondLst>
                                  <p:childTnLst>
                                    <p:set>
                                      <p:cBhvr>
                                        <p:cTn id="21" dur="1" fill="hold">
                                          <p:stCondLst>
                                            <p:cond delay="0"/>
                                          </p:stCondLst>
                                        </p:cTn>
                                        <p:tgtEl>
                                          <p:spTgt spid="51206">
                                            <p:txEl>
                                              <p:pRg st="1" end="1"/>
                                            </p:txEl>
                                          </p:spTgt>
                                        </p:tgtEl>
                                        <p:attrNameLst>
                                          <p:attrName>style.visibility</p:attrName>
                                        </p:attrNameLst>
                                      </p:cBhvr>
                                      <p:to>
                                        <p:strVal val="visible"/>
                                      </p:to>
                                    </p:set>
                                    <p:anim calcmode="lin" valueType="num">
                                      <p:cBhvr>
                                        <p:cTn id="22" dur="500" fill="hold"/>
                                        <p:tgtEl>
                                          <p:spTgt spid="51206">
                                            <p:txEl>
                                              <p:pRg st="1" end="1"/>
                                            </p:txEl>
                                          </p:spTgt>
                                        </p:tgtEl>
                                        <p:attrNameLst>
                                          <p:attrName>ppt_w</p:attrName>
                                        </p:attrNameLst>
                                      </p:cBhvr>
                                      <p:tavLst>
                                        <p:tav tm="0">
                                          <p:val>
                                            <p:strVal val="#ppt_w*0.05"/>
                                          </p:val>
                                        </p:tav>
                                        <p:tav tm="100000">
                                          <p:val>
                                            <p:strVal val="#ppt_w"/>
                                          </p:val>
                                        </p:tav>
                                      </p:tavLst>
                                    </p:anim>
                                    <p:anim calcmode="lin" valueType="num">
                                      <p:cBhvr>
                                        <p:cTn id="23" dur="500" fill="hold"/>
                                        <p:tgtEl>
                                          <p:spTgt spid="51206">
                                            <p:txEl>
                                              <p:pRg st="1" end="1"/>
                                            </p:txEl>
                                          </p:spTgt>
                                        </p:tgtEl>
                                        <p:attrNameLst>
                                          <p:attrName>ppt_h</p:attrName>
                                        </p:attrNameLst>
                                      </p:cBhvr>
                                      <p:tavLst>
                                        <p:tav tm="0">
                                          <p:val>
                                            <p:strVal val="#ppt_h"/>
                                          </p:val>
                                        </p:tav>
                                        <p:tav tm="100000">
                                          <p:val>
                                            <p:strVal val="#ppt_h"/>
                                          </p:val>
                                        </p:tav>
                                      </p:tavLst>
                                    </p:anim>
                                    <p:anim calcmode="lin" valueType="num">
                                      <p:cBhvr>
                                        <p:cTn id="24" dur="500" fill="hold"/>
                                        <p:tgtEl>
                                          <p:spTgt spid="51206">
                                            <p:txEl>
                                              <p:pRg st="1" end="1"/>
                                            </p:txEl>
                                          </p:spTgt>
                                        </p:tgtEl>
                                        <p:attrNameLst>
                                          <p:attrName>ppt_x</p:attrName>
                                        </p:attrNameLst>
                                      </p:cBhvr>
                                      <p:tavLst>
                                        <p:tav tm="0">
                                          <p:val>
                                            <p:strVal val="#ppt_x-.2"/>
                                          </p:val>
                                        </p:tav>
                                        <p:tav tm="100000">
                                          <p:val>
                                            <p:strVal val="#ppt_x"/>
                                          </p:val>
                                        </p:tav>
                                      </p:tavLst>
                                    </p:anim>
                                    <p:anim calcmode="lin" valueType="num">
                                      <p:cBhvr>
                                        <p:cTn id="25" dur="500" fill="hold"/>
                                        <p:tgtEl>
                                          <p:spTgt spid="51206">
                                            <p:txEl>
                                              <p:pRg st="1" end="1"/>
                                            </p:txEl>
                                          </p:spTgt>
                                        </p:tgtEl>
                                        <p:attrNameLst>
                                          <p:attrName>ppt_y</p:attrName>
                                        </p:attrNameLst>
                                      </p:cBhvr>
                                      <p:tavLst>
                                        <p:tav tm="0">
                                          <p:val>
                                            <p:strVal val="#ppt_y"/>
                                          </p:val>
                                        </p:tav>
                                        <p:tav tm="100000">
                                          <p:val>
                                            <p:strVal val="#ppt_y"/>
                                          </p:val>
                                        </p:tav>
                                      </p:tavLst>
                                    </p:anim>
                                    <p:animEffect transition="in" filter="fade">
                                      <p:cBhvr>
                                        <p:cTn id="26" dur="500"/>
                                        <p:tgtEl>
                                          <p:spTgt spid="51206">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4" presetClass="entr" presetSubtype="0" accel="100000" fill="hold" grpId="0" nodeType="clickEffect">
                                  <p:stCondLst>
                                    <p:cond delay="0"/>
                                  </p:stCondLst>
                                  <p:childTnLst>
                                    <p:set>
                                      <p:cBhvr>
                                        <p:cTn id="30" dur="1" fill="hold">
                                          <p:stCondLst>
                                            <p:cond delay="0"/>
                                          </p:stCondLst>
                                        </p:cTn>
                                        <p:tgtEl>
                                          <p:spTgt spid="51206">
                                            <p:txEl>
                                              <p:pRg st="2" end="2"/>
                                            </p:txEl>
                                          </p:spTgt>
                                        </p:tgtEl>
                                        <p:attrNameLst>
                                          <p:attrName>style.visibility</p:attrName>
                                        </p:attrNameLst>
                                      </p:cBhvr>
                                      <p:to>
                                        <p:strVal val="visible"/>
                                      </p:to>
                                    </p:set>
                                    <p:anim calcmode="lin" valueType="num">
                                      <p:cBhvr>
                                        <p:cTn id="31" dur="500" fill="hold"/>
                                        <p:tgtEl>
                                          <p:spTgt spid="51206">
                                            <p:txEl>
                                              <p:pRg st="2" end="2"/>
                                            </p:txEl>
                                          </p:spTgt>
                                        </p:tgtEl>
                                        <p:attrNameLst>
                                          <p:attrName>ppt_w</p:attrName>
                                        </p:attrNameLst>
                                      </p:cBhvr>
                                      <p:tavLst>
                                        <p:tav tm="0">
                                          <p:val>
                                            <p:strVal val="#ppt_w*0.05"/>
                                          </p:val>
                                        </p:tav>
                                        <p:tav tm="100000">
                                          <p:val>
                                            <p:strVal val="#ppt_w"/>
                                          </p:val>
                                        </p:tav>
                                      </p:tavLst>
                                    </p:anim>
                                    <p:anim calcmode="lin" valueType="num">
                                      <p:cBhvr>
                                        <p:cTn id="32" dur="500" fill="hold"/>
                                        <p:tgtEl>
                                          <p:spTgt spid="51206">
                                            <p:txEl>
                                              <p:pRg st="2" end="2"/>
                                            </p:txEl>
                                          </p:spTgt>
                                        </p:tgtEl>
                                        <p:attrNameLst>
                                          <p:attrName>ppt_h</p:attrName>
                                        </p:attrNameLst>
                                      </p:cBhvr>
                                      <p:tavLst>
                                        <p:tav tm="0">
                                          <p:val>
                                            <p:strVal val="#ppt_h"/>
                                          </p:val>
                                        </p:tav>
                                        <p:tav tm="100000">
                                          <p:val>
                                            <p:strVal val="#ppt_h"/>
                                          </p:val>
                                        </p:tav>
                                      </p:tavLst>
                                    </p:anim>
                                    <p:anim calcmode="lin" valueType="num">
                                      <p:cBhvr>
                                        <p:cTn id="33" dur="500" fill="hold"/>
                                        <p:tgtEl>
                                          <p:spTgt spid="51206">
                                            <p:txEl>
                                              <p:pRg st="2" end="2"/>
                                            </p:txEl>
                                          </p:spTgt>
                                        </p:tgtEl>
                                        <p:attrNameLst>
                                          <p:attrName>ppt_x</p:attrName>
                                        </p:attrNameLst>
                                      </p:cBhvr>
                                      <p:tavLst>
                                        <p:tav tm="0">
                                          <p:val>
                                            <p:strVal val="#ppt_x-.2"/>
                                          </p:val>
                                        </p:tav>
                                        <p:tav tm="100000">
                                          <p:val>
                                            <p:strVal val="#ppt_x"/>
                                          </p:val>
                                        </p:tav>
                                      </p:tavLst>
                                    </p:anim>
                                    <p:anim calcmode="lin" valueType="num">
                                      <p:cBhvr>
                                        <p:cTn id="34" dur="500" fill="hold"/>
                                        <p:tgtEl>
                                          <p:spTgt spid="51206">
                                            <p:txEl>
                                              <p:pRg st="2" end="2"/>
                                            </p:txEl>
                                          </p:spTgt>
                                        </p:tgtEl>
                                        <p:attrNameLst>
                                          <p:attrName>ppt_y</p:attrName>
                                        </p:attrNameLst>
                                      </p:cBhvr>
                                      <p:tavLst>
                                        <p:tav tm="0">
                                          <p:val>
                                            <p:strVal val="#ppt_y"/>
                                          </p:val>
                                        </p:tav>
                                        <p:tav tm="100000">
                                          <p:val>
                                            <p:strVal val="#ppt_y"/>
                                          </p:val>
                                        </p:tav>
                                      </p:tavLst>
                                    </p:anim>
                                    <p:animEffect transition="in" filter="fade">
                                      <p:cBhvr>
                                        <p:cTn id="35" dur="500"/>
                                        <p:tgtEl>
                                          <p:spTgt spid="512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P spid="51206"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700287" y="639696"/>
            <a:ext cx="2605288" cy="892175"/>
          </a:xfrm>
        </p:spPr>
        <p:txBody>
          <a:bodyPr/>
          <a:lstStyle/>
          <a:p>
            <a:pPr eaLnBrk="1" hangingPunct="1"/>
            <a:r>
              <a:rPr lang="es-AR" altLang="en-US" dirty="0">
                <a:solidFill>
                  <a:srgbClr val="33CC33"/>
                </a:solidFill>
                <a:latin typeface="Comic Sans MS" panose="030F0702030302020204" pitchFamily="66" charset="0"/>
              </a:rPr>
              <a:t>ORÉGANO</a:t>
            </a:r>
            <a:endParaRPr lang="es-ES" altLang="en-US" dirty="0">
              <a:solidFill>
                <a:srgbClr val="33CC33"/>
              </a:solidFill>
              <a:latin typeface="Comic Sans MS" panose="030F0702030302020204" pitchFamily="66" charset="0"/>
            </a:endParaRPr>
          </a:p>
        </p:txBody>
      </p:sp>
      <p:sp>
        <p:nvSpPr>
          <p:cNvPr id="22532" name="Rectangle 4"/>
          <p:cNvSpPr>
            <a:spLocks noGrp="1" noChangeArrowheads="1"/>
          </p:cNvSpPr>
          <p:nvPr>
            <p:ph type="body" sz="half" idx="2"/>
          </p:nvPr>
        </p:nvSpPr>
        <p:spPr>
          <a:xfrm>
            <a:off x="5256997" y="1690738"/>
            <a:ext cx="6019800" cy="4648200"/>
          </a:xfrm>
        </p:spPr>
        <p:txBody>
          <a:bodyPr>
            <a:normAutofit lnSpcReduction="10000"/>
          </a:bodyPr>
          <a:lstStyle/>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Familia: Labiadas.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Descripción: planta herbácea, muy ramificada. Hojas enteras, verdes, lisas.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Partes útiles: hojas y sumidades floridas desecadas.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Clima: templado a templado cálido.</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Suelo: diversidad de tipos, sueltos, francos, permeables.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Multiplicación: por semillas (menos usado) y por división de matas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Cosecha: en floración, a varios cm del suelo para favorecer el rebrote.</a:t>
            </a:r>
            <a:endParaRPr lang="es-ES" altLang="en-US" sz="2600" dirty="0">
              <a:solidFill>
                <a:srgbClr val="FFC000"/>
              </a:solidFill>
              <a:latin typeface="Comic Sans MS" panose="030F0702030302020204" pitchFamily="66" charset="0"/>
            </a:endParaRPr>
          </a:p>
        </p:txBody>
      </p:sp>
      <p:pic>
        <p:nvPicPr>
          <p:cNvPr id="40964" name="Picture 4" descr="origanum%20vulgare-wilde%20marjolein-0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4219" y="2008471"/>
            <a:ext cx="3778247" cy="35260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995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0964"/>
                                        </p:tgtEl>
                                        <p:attrNameLst>
                                          <p:attrName>style.visibility</p:attrName>
                                        </p:attrNameLst>
                                      </p:cBhvr>
                                      <p:to>
                                        <p:strVal val="visible"/>
                                      </p:to>
                                    </p:set>
                                    <p:anim calcmode="lin" valueType="num">
                                      <p:cBhvr additive="base">
                                        <p:cTn id="13" dur="500" fill="hold"/>
                                        <p:tgtEl>
                                          <p:spTgt spid="40964"/>
                                        </p:tgtEl>
                                        <p:attrNameLst>
                                          <p:attrName>ppt_x</p:attrName>
                                        </p:attrNameLst>
                                      </p:cBhvr>
                                      <p:tavLst>
                                        <p:tav tm="0">
                                          <p:val>
                                            <p:strVal val="0-#ppt_w/2"/>
                                          </p:val>
                                        </p:tav>
                                        <p:tav tm="100000">
                                          <p:val>
                                            <p:strVal val="#ppt_x"/>
                                          </p:val>
                                        </p:tav>
                                      </p:tavLst>
                                    </p:anim>
                                    <p:anim calcmode="lin" valueType="num">
                                      <p:cBhvr additive="base">
                                        <p:cTn id="14" dur="500" fill="hold"/>
                                        <p:tgtEl>
                                          <p:spTgt spid="409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additive="base">
                                        <p:cTn id="19" dur="500" fill="hold"/>
                                        <p:tgtEl>
                                          <p:spTgt spid="22532"/>
                                        </p:tgtEl>
                                        <p:attrNameLst>
                                          <p:attrName>ppt_x</p:attrName>
                                        </p:attrNameLst>
                                      </p:cBhvr>
                                      <p:tavLst>
                                        <p:tav tm="0">
                                          <p:val>
                                            <p:strVal val="1+#ppt_w/2"/>
                                          </p:val>
                                        </p:tav>
                                        <p:tav tm="100000">
                                          <p:val>
                                            <p:strVal val="#ppt_x"/>
                                          </p:val>
                                        </p:tav>
                                      </p:tavLst>
                                    </p:anim>
                                    <p:anim calcmode="lin" valueType="num">
                                      <p:cBhvr additive="base">
                                        <p:cTn id="20"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818819" y="459540"/>
            <a:ext cx="2455595" cy="762000"/>
          </a:xfrm>
        </p:spPr>
        <p:txBody>
          <a:bodyPr/>
          <a:lstStyle/>
          <a:p>
            <a:pPr eaLnBrk="1" hangingPunct="1"/>
            <a:r>
              <a:rPr lang="es-AR" altLang="en-US" dirty="0">
                <a:solidFill>
                  <a:srgbClr val="33CC33"/>
                </a:solidFill>
                <a:latin typeface="Comic Sans MS" panose="030F0702030302020204" pitchFamily="66" charset="0"/>
              </a:rPr>
              <a:t>ROMERO</a:t>
            </a:r>
            <a:endParaRPr lang="es-ES" altLang="en-US" dirty="0">
              <a:solidFill>
                <a:srgbClr val="33CC33"/>
              </a:solidFill>
              <a:latin typeface="Comic Sans MS" panose="030F0702030302020204" pitchFamily="66" charset="0"/>
            </a:endParaRPr>
          </a:p>
        </p:txBody>
      </p:sp>
      <p:sp>
        <p:nvSpPr>
          <p:cNvPr id="23556" name="Rectangle 4"/>
          <p:cNvSpPr>
            <a:spLocks noGrp="1" noChangeArrowheads="1"/>
          </p:cNvSpPr>
          <p:nvPr>
            <p:ph type="body" sz="half" idx="2"/>
          </p:nvPr>
        </p:nvSpPr>
        <p:spPr>
          <a:xfrm>
            <a:off x="6131719" y="1221540"/>
            <a:ext cx="5562600" cy="5086350"/>
          </a:xfrm>
        </p:spPr>
        <p:txBody>
          <a:bodyPr>
            <a:normAutofit lnSpcReduction="10000"/>
          </a:bodyPr>
          <a:lstStyle/>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Familia: Labiadas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Descripción: planta siempre verde, tallos muy ramificados, hojas lineares.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Partes útiles: hojas desecadas.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Clima: templado y templado cálido.</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Suelo: poco exigente, permeables, areno-arcillosos.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Multiplicación: por semillas (menos usado) o por estacas en otoño a primavera, en viveros.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Cosecha: al 2º o 3º año, en floración, con tijeras de podar, favoreciendo el rebrote.</a:t>
            </a:r>
            <a:endParaRPr lang="es-ES" altLang="en-US" sz="2600" dirty="0">
              <a:solidFill>
                <a:srgbClr val="FFC000"/>
              </a:solidFill>
              <a:latin typeface="Comic Sans MS" panose="030F0702030302020204" pitchFamily="66" charset="0"/>
            </a:endParaRPr>
          </a:p>
        </p:txBody>
      </p:sp>
      <p:pic>
        <p:nvPicPr>
          <p:cNvPr id="39940" name="Picture 4" descr="rosmari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9819" y="1896177"/>
            <a:ext cx="4616798" cy="346509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093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9940"/>
                                        </p:tgtEl>
                                        <p:attrNameLst>
                                          <p:attrName>style.visibility</p:attrName>
                                        </p:attrNameLst>
                                      </p:cBhvr>
                                      <p:to>
                                        <p:strVal val="visible"/>
                                      </p:to>
                                    </p:set>
                                    <p:anim calcmode="lin" valueType="num">
                                      <p:cBhvr additive="base">
                                        <p:cTn id="13" dur="500" fill="hold"/>
                                        <p:tgtEl>
                                          <p:spTgt spid="39940"/>
                                        </p:tgtEl>
                                        <p:attrNameLst>
                                          <p:attrName>ppt_x</p:attrName>
                                        </p:attrNameLst>
                                      </p:cBhvr>
                                      <p:tavLst>
                                        <p:tav tm="0">
                                          <p:val>
                                            <p:strVal val="0-#ppt_w/2"/>
                                          </p:val>
                                        </p:tav>
                                        <p:tav tm="100000">
                                          <p:val>
                                            <p:strVal val="#ppt_x"/>
                                          </p:val>
                                        </p:tav>
                                      </p:tavLst>
                                    </p:anim>
                                    <p:anim calcmode="lin" valueType="num">
                                      <p:cBhvr additive="base">
                                        <p:cTn id="14" dur="500" fill="hold"/>
                                        <p:tgtEl>
                                          <p:spTgt spid="3994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556"/>
                                        </p:tgtEl>
                                        <p:attrNameLst>
                                          <p:attrName>style.visibility</p:attrName>
                                        </p:attrNameLst>
                                      </p:cBhvr>
                                      <p:to>
                                        <p:strVal val="visible"/>
                                      </p:to>
                                    </p:set>
                                    <p:anim calcmode="lin" valueType="num">
                                      <p:cBhvr additive="base">
                                        <p:cTn id="19" dur="500" fill="hold"/>
                                        <p:tgtEl>
                                          <p:spTgt spid="23556"/>
                                        </p:tgtEl>
                                        <p:attrNameLst>
                                          <p:attrName>ppt_x</p:attrName>
                                        </p:attrNameLst>
                                      </p:cBhvr>
                                      <p:tavLst>
                                        <p:tav tm="0">
                                          <p:val>
                                            <p:strVal val="1+#ppt_w/2"/>
                                          </p:val>
                                        </p:tav>
                                        <p:tav tm="100000">
                                          <p:val>
                                            <p:strVal val="#ppt_x"/>
                                          </p:val>
                                        </p:tav>
                                      </p:tavLst>
                                    </p:anim>
                                    <p:anim calcmode="lin" valueType="num">
                                      <p:cBhvr additive="base">
                                        <p:cTn id="20"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423686" y="301774"/>
            <a:ext cx="2007017" cy="762000"/>
          </a:xfrm>
        </p:spPr>
        <p:txBody>
          <a:bodyPr/>
          <a:lstStyle/>
          <a:p>
            <a:pPr eaLnBrk="1" hangingPunct="1"/>
            <a:r>
              <a:rPr lang="es-AR" altLang="en-US" dirty="0">
                <a:solidFill>
                  <a:srgbClr val="33CC33"/>
                </a:solidFill>
                <a:latin typeface="Comic Sans MS" panose="030F0702030302020204" pitchFamily="66" charset="0"/>
              </a:rPr>
              <a:t>SALVIA</a:t>
            </a:r>
            <a:endParaRPr lang="es-ES" altLang="en-US" dirty="0">
              <a:solidFill>
                <a:srgbClr val="33CC33"/>
              </a:solidFill>
              <a:latin typeface="Comic Sans MS" panose="030F0702030302020204" pitchFamily="66" charset="0"/>
            </a:endParaRPr>
          </a:p>
        </p:txBody>
      </p:sp>
      <p:sp>
        <p:nvSpPr>
          <p:cNvPr id="24580" name="Rectangle 4"/>
          <p:cNvSpPr>
            <a:spLocks noGrp="1" noChangeArrowheads="1"/>
          </p:cNvSpPr>
          <p:nvPr>
            <p:ph type="body" sz="half" idx="2"/>
          </p:nvPr>
        </p:nvSpPr>
        <p:spPr>
          <a:xfrm>
            <a:off x="4951814" y="1510464"/>
            <a:ext cx="6705600" cy="4724400"/>
          </a:xfrm>
        </p:spPr>
        <p:txBody>
          <a:bodyPr>
            <a:normAutofit/>
          </a:bodyPr>
          <a:lstStyle/>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Familia: Labiadas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Descripción: pequeño arbusto, hojas enteras, gruesas, verde grisáceas, recubiertas de vellosidad </a:t>
            </a:r>
            <a:r>
              <a:rPr lang="es-AR" altLang="en-US" sz="2600" dirty="0" err="1">
                <a:solidFill>
                  <a:srgbClr val="FFC000"/>
                </a:solidFill>
                <a:latin typeface="Comic Sans MS" panose="030F0702030302020204" pitchFamily="66" charset="0"/>
              </a:rPr>
              <a:t>blanquesina</a:t>
            </a:r>
            <a:r>
              <a:rPr lang="es-AR" altLang="en-US" sz="2600" dirty="0">
                <a:solidFill>
                  <a:srgbClr val="FFC000"/>
                </a:solidFill>
                <a:latin typeface="Comic Sans MS" panose="030F0702030302020204" pitchFamily="66" charset="0"/>
              </a:rPr>
              <a:t>.</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Partes útiles: hojas desecadas.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Clima: templado, tolera heladas y sequías.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Suelo: se adapta a diferentes suelos, menos a los arcillosos y muy húmedos.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Multiplicación: por semillas o por división de matas en invierno y primavera.</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Cosecha: recolección antes de floración.</a:t>
            </a:r>
            <a:endParaRPr lang="es-ES" altLang="en-US" sz="2600" dirty="0">
              <a:solidFill>
                <a:srgbClr val="FFC000"/>
              </a:solidFill>
              <a:latin typeface="Comic Sans MS" panose="030F0702030302020204" pitchFamily="66" charset="0"/>
            </a:endParaRPr>
          </a:p>
        </p:txBody>
      </p:sp>
      <p:pic>
        <p:nvPicPr>
          <p:cNvPr id="24581" name="Picture 5" descr="Salvia officinalis: Garden sage"/>
          <p:cNvPicPr>
            <a:picLocks noGrp="1" noChangeAspect="1" noChangeArrowheads="1"/>
          </p:cNvPicPr>
          <p:nvPr>
            <p:ph type="clipArt" sz="half" idx="1"/>
          </p:nvPr>
        </p:nvPicPr>
        <p:blipFill>
          <a:blip r:embed="rId3" r:link="rId4">
            <a:extLst>
              <a:ext uri="{28A0092B-C50C-407E-A947-70E740481C1C}">
                <a14:useLocalDpi xmlns:a14="http://schemas.microsoft.com/office/drawing/2010/main"/>
              </a:ext>
            </a:extLst>
          </a:blip>
          <a:srcRect/>
          <a:stretch>
            <a:fillRect/>
          </a:stretch>
        </p:blipFill>
        <p:spPr>
          <a:xfrm>
            <a:off x="2208213" y="682774"/>
            <a:ext cx="2378075" cy="5793205"/>
          </a:xfrm>
          <a:noFill/>
          <a:ln>
            <a:solidFill>
              <a:schemeClr val="bg1"/>
            </a:solidFill>
            <a:miter lim="800000"/>
            <a:headEnd/>
            <a:tailEnd/>
          </a:ln>
        </p:spPr>
      </p:pic>
    </p:spTree>
    <p:extLst>
      <p:ext uri="{BB962C8B-B14F-4D97-AF65-F5344CB8AC3E}">
        <p14:creationId xmlns:p14="http://schemas.microsoft.com/office/powerpoint/2010/main" val="3347282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4581"/>
                                        </p:tgtEl>
                                        <p:attrNameLst>
                                          <p:attrName>style.visibility</p:attrName>
                                        </p:attrNameLst>
                                      </p:cBhvr>
                                      <p:to>
                                        <p:strVal val="visible"/>
                                      </p:to>
                                    </p:set>
                                    <p:anim calcmode="lin" valueType="num">
                                      <p:cBhvr additive="base">
                                        <p:cTn id="13" dur="500" fill="hold"/>
                                        <p:tgtEl>
                                          <p:spTgt spid="24581"/>
                                        </p:tgtEl>
                                        <p:attrNameLst>
                                          <p:attrName>ppt_x</p:attrName>
                                        </p:attrNameLst>
                                      </p:cBhvr>
                                      <p:tavLst>
                                        <p:tav tm="0">
                                          <p:val>
                                            <p:strVal val="0-#ppt_w/2"/>
                                          </p:val>
                                        </p:tav>
                                        <p:tav tm="100000">
                                          <p:val>
                                            <p:strVal val="#ppt_x"/>
                                          </p:val>
                                        </p:tav>
                                      </p:tavLst>
                                    </p:anim>
                                    <p:anim calcmode="lin" valueType="num">
                                      <p:cBhvr additive="base">
                                        <p:cTn id="14"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580"/>
                                        </p:tgtEl>
                                        <p:attrNameLst>
                                          <p:attrName>style.visibility</p:attrName>
                                        </p:attrNameLst>
                                      </p:cBhvr>
                                      <p:to>
                                        <p:strVal val="visible"/>
                                      </p:to>
                                    </p:set>
                                    <p:anim calcmode="lin" valueType="num">
                                      <p:cBhvr additive="base">
                                        <p:cTn id="19" dur="500" fill="hold"/>
                                        <p:tgtEl>
                                          <p:spTgt spid="24580"/>
                                        </p:tgtEl>
                                        <p:attrNameLst>
                                          <p:attrName>ppt_x</p:attrName>
                                        </p:attrNameLst>
                                      </p:cBhvr>
                                      <p:tavLst>
                                        <p:tav tm="0">
                                          <p:val>
                                            <p:strVal val="1+#ppt_w/2"/>
                                          </p:val>
                                        </p:tav>
                                        <p:tav tm="100000">
                                          <p:val>
                                            <p:strVal val="#ppt_x"/>
                                          </p:val>
                                        </p:tav>
                                      </p:tavLst>
                                    </p:anim>
                                    <p:anim calcmode="lin" valueType="num">
                                      <p:cBhvr additive="base">
                                        <p:cTn id="20"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8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09516" y="560739"/>
            <a:ext cx="2445802" cy="838200"/>
          </a:xfrm>
        </p:spPr>
        <p:txBody>
          <a:bodyPr/>
          <a:lstStyle/>
          <a:p>
            <a:pPr eaLnBrk="1" hangingPunct="1"/>
            <a:r>
              <a:rPr lang="es-AR" altLang="en-US" dirty="0">
                <a:solidFill>
                  <a:srgbClr val="33CC33"/>
                </a:solidFill>
                <a:latin typeface="Comic Sans MS" panose="030F0702030302020204" pitchFamily="66" charset="0"/>
              </a:rPr>
              <a:t>TOMILLO</a:t>
            </a:r>
            <a:endParaRPr lang="es-ES" altLang="en-US" dirty="0">
              <a:solidFill>
                <a:srgbClr val="33CC33"/>
              </a:solidFill>
              <a:latin typeface="Comic Sans MS" panose="030F0702030302020204" pitchFamily="66" charset="0"/>
            </a:endParaRPr>
          </a:p>
        </p:txBody>
      </p:sp>
      <p:sp>
        <p:nvSpPr>
          <p:cNvPr id="25604" name="Rectangle 4"/>
          <p:cNvSpPr>
            <a:spLocks noGrp="1" noChangeArrowheads="1"/>
          </p:cNvSpPr>
          <p:nvPr>
            <p:ph type="body" sz="half" idx="2"/>
          </p:nvPr>
        </p:nvSpPr>
        <p:spPr>
          <a:xfrm>
            <a:off x="5454650" y="1398939"/>
            <a:ext cx="6019800" cy="4800600"/>
          </a:xfrm>
        </p:spPr>
        <p:txBody>
          <a:bodyPr>
            <a:normAutofit lnSpcReduction="10000"/>
          </a:bodyPr>
          <a:lstStyle/>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Familia: Labiadas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Descripción: planta pequeña, muy ramificada, hojas lineares, verde grisáceas, con bordes aserrados.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Partes útiles: hojas y sumidades floridas secas.</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Clima: templado a templado-cálido.</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Suelo: no muy exigente.</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Multiplicación: por semillas, estacas o división de matas. En otoño hasta principios de primavera.</a:t>
            </a:r>
          </a:p>
          <a:p>
            <a:pPr eaLnBrk="1" hangingPunct="1">
              <a:lnSpc>
                <a:spcPct val="75000"/>
              </a:lnSpc>
              <a:buFontTx/>
              <a:buBlip>
                <a:blip r:embed="rId2"/>
              </a:buBlip>
            </a:pPr>
            <a:r>
              <a:rPr lang="es-AR" altLang="en-US" sz="2600" dirty="0">
                <a:solidFill>
                  <a:srgbClr val="FFC000"/>
                </a:solidFill>
                <a:latin typeface="Comic Sans MS" panose="030F0702030302020204" pitchFamily="66" charset="0"/>
              </a:rPr>
              <a:t>Cosecha: en floración, a cm del suelo para permitir una segunda recolección.</a:t>
            </a:r>
            <a:endParaRPr lang="es-ES" altLang="en-US" sz="2600" dirty="0">
              <a:solidFill>
                <a:srgbClr val="FFC000"/>
              </a:solidFill>
              <a:latin typeface="Comic Sans MS" panose="030F0702030302020204" pitchFamily="66" charset="0"/>
            </a:endParaRPr>
          </a:p>
        </p:txBody>
      </p:sp>
      <p:pic>
        <p:nvPicPr>
          <p:cNvPr id="25606" name="Picture 6" descr="http://cocinamexicana.com.mx/glosario/g-especias/gif/tomillo.gif"/>
          <p:cNvPicPr>
            <a:picLocks noGrp="1" noChangeAspect="1" noChangeArrowheads="1"/>
          </p:cNvPicPr>
          <p:nvPr>
            <p:ph type="clipArt" sz="half" idx="1"/>
          </p:nvPr>
        </p:nvPicPr>
        <p:blipFill>
          <a:blip r:embed="rId3" r:link="rId4">
            <a:extLst>
              <a:ext uri="{28A0092B-C50C-407E-A947-70E740481C1C}">
                <a14:useLocalDpi xmlns:a14="http://schemas.microsoft.com/office/drawing/2010/main"/>
              </a:ext>
            </a:extLst>
          </a:blip>
          <a:srcRect/>
          <a:stretch>
            <a:fillRect/>
          </a:stretch>
        </p:blipFill>
        <p:spPr>
          <a:xfrm>
            <a:off x="2020502" y="1528896"/>
            <a:ext cx="2939205" cy="4352139"/>
          </a:xfrm>
          <a:noFill/>
          <a:ln>
            <a:solidFill>
              <a:schemeClr val="bg1"/>
            </a:solidFill>
            <a:miter lim="800000"/>
            <a:headEnd/>
            <a:tailEnd/>
          </a:ln>
        </p:spPr>
      </p:pic>
    </p:spTree>
    <p:extLst>
      <p:ext uri="{BB962C8B-B14F-4D97-AF65-F5344CB8AC3E}">
        <p14:creationId xmlns:p14="http://schemas.microsoft.com/office/powerpoint/2010/main" val="69570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5606"/>
                                        </p:tgtEl>
                                        <p:attrNameLst>
                                          <p:attrName>style.visibility</p:attrName>
                                        </p:attrNameLst>
                                      </p:cBhvr>
                                      <p:to>
                                        <p:strVal val="visible"/>
                                      </p:to>
                                    </p:set>
                                    <p:anim calcmode="lin" valueType="num">
                                      <p:cBhvr additive="base">
                                        <p:cTn id="13" dur="500" fill="hold"/>
                                        <p:tgtEl>
                                          <p:spTgt spid="25606"/>
                                        </p:tgtEl>
                                        <p:attrNameLst>
                                          <p:attrName>ppt_x</p:attrName>
                                        </p:attrNameLst>
                                      </p:cBhvr>
                                      <p:tavLst>
                                        <p:tav tm="0">
                                          <p:val>
                                            <p:strVal val="0-#ppt_w/2"/>
                                          </p:val>
                                        </p:tav>
                                        <p:tav tm="100000">
                                          <p:val>
                                            <p:strVal val="#ppt_x"/>
                                          </p:val>
                                        </p:tav>
                                      </p:tavLst>
                                    </p:anim>
                                    <p:anim calcmode="lin" valueType="num">
                                      <p:cBhvr additive="base">
                                        <p:cTn id="14"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604"/>
                                        </p:tgtEl>
                                        <p:attrNameLst>
                                          <p:attrName>style.visibility</p:attrName>
                                        </p:attrNameLst>
                                      </p:cBhvr>
                                      <p:to>
                                        <p:strVal val="visible"/>
                                      </p:to>
                                    </p:set>
                                    <p:anim calcmode="lin" valueType="num">
                                      <p:cBhvr additive="base">
                                        <p:cTn id="19" dur="500" fill="hold"/>
                                        <p:tgtEl>
                                          <p:spTgt spid="25604"/>
                                        </p:tgtEl>
                                        <p:attrNameLst>
                                          <p:attrName>ppt_x</p:attrName>
                                        </p:attrNameLst>
                                      </p:cBhvr>
                                      <p:tavLst>
                                        <p:tav tm="0">
                                          <p:val>
                                            <p:strVal val="1+#ppt_w/2"/>
                                          </p:val>
                                        </p:tav>
                                        <p:tav tm="100000">
                                          <p:val>
                                            <p:strVal val="#ppt_x"/>
                                          </p:val>
                                        </p:tav>
                                      </p:tavLst>
                                    </p:anim>
                                    <p:anim calcmode="lin" valueType="num">
                                      <p:cBhvr additive="base">
                                        <p:cTn id="20"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4013734" y="825442"/>
            <a:ext cx="3676851" cy="843815"/>
          </a:xfrm>
        </p:spPr>
        <p:txBody>
          <a:bodyPr>
            <a:normAutofit/>
          </a:bodyPr>
          <a:lstStyle/>
          <a:p>
            <a:pPr eaLnBrk="1" hangingPunct="1"/>
            <a:r>
              <a:rPr lang="es-ES" altLang="en-US" dirty="0">
                <a:solidFill>
                  <a:srgbClr val="33CC33"/>
                </a:solidFill>
                <a:latin typeface="Comic Sans MS" panose="030F0702030302020204" pitchFamily="66" charset="0"/>
              </a:rPr>
              <a:t>YERBABUENA</a:t>
            </a:r>
          </a:p>
        </p:txBody>
      </p:sp>
      <p:sp>
        <p:nvSpPr>
          <p:cNvPr id="30726" name="Rectangle 6"/>
          <p:cNvSpPr>
            <a:spLocks noGrp="1" noChangeArrowheads="1"/>
          </p:cNvSpPr>
          <p:nvPr>
            <p:ph type="body" sz="half" idx="2"/>
          </p:nvPr>
        </p:nvSpPr>
        <p:spPr>
          <a:xfrm>
            <a:off x="6322728" y="1923449"/>
            <a:ext cx="5080000" cy="4114800"/>
          </a:xfrm>
          <a:noFill/>
        </p:spPr>
        <p:txBody>
          <a:bodyPr>
            <a:normAutofit fontScale="85000" lnSpcReduction="20000"/>
          </a:bodyPr>
          <a:lstStyle/>
          <a:p>
            <a:pPr algn="l" eaLnBrk="1" hangingPunct="1">
              <a:lnSpc>
                <a:spcPct val="80000"/>
              </a:lnSpc>
              <a:buFontTx/>
              <a:buBlip>
                <a:blip r:embed="rId2"/>
              </a:buBlip>
            </a:pPr>
            <a:r>
              <a:rPr lang="es-AR" altLang="en-US" sz="2600" dirty="0">
                <a:solidFill>
                  <a:srgbClr val="FFC000"/>
                </a:solidFill>
                <a:latin typeface="Comic Sans MS" panose="030F0702030302020204" pitchFamily="66" charset="0"/>
              </a:rPr>
              <a:t>Familia: Labiadas</a:t>
            </a:r>
          </a:p>
          <a:p>
            <a:pPr algn="l" eaLnBrk="1" hangingPunct="1">
              <a:lnSpc>
                <a:spcPct val="80000"/>
              </a:lnSpc>
              <a:buFontTx/>
              <a:buBlip>
                <a:blip r:embed="rId2"/>
              </a:buBlip>
            </a:pPr>
            <a:r>
              <a:rPr lang="es-AR" altLang="en-US" sz="2600" dirty="0">
                <a:solidFill>
                  <a:srgbClr val="FFC000"/>
                </a:solidFill>
                <a:latin typeface="Comic Sans MS" panose="030F0702030302020204" pitchFamily="66" charset="0"/>
              </a:rPr>
              <a:t>Descripción: planta pequeña, muy ramificada, hojas verde claras, finamente aserrados.</a:t>
            </a:r>
          </a:p>
          <a:p>
            <a:pPr algn="l" eaLnBrk="1" hangingPunct="1">
              <a:lnSpc>
                <a:spcPct val="80000"/>
              </a:lnSpc>
              <a:buFontTx/>
              <a:buBlip>
                <a:blip r:embed="rId2"/>
              </a:buBlip>
            </a:pPr>
            <a:r>
              <a:rPr lang="es-AR" altLang="en-US" sz="2600" dirty="0">
                <a:solidFill>
                  <a:srgbClr val="FFC000"/>
                </a:solidFill>
                <a:latin typeface="Comic Sans MS" panose="030F0702030302020204" pitchFamily="66" charset="0"/>
              </a:rPr>
              <a:t>Partes útiles: hojas y sumidades floridas desecadas.</a:t>
            </a:r>
          </a:p>
          <a:p>
            <a:pPr algn="l" eaLnBrk="1" hangingPunct="1">
              <a:lnSpc>
                <a:spcPct val="80000"/>
              </a:lnSpc>
              <a:buFontTx/>
              <a:buBlip>
                <a:blip r:embed="rId2"/>
              </a:buBlip>
            </a:pPr>
            <a:r>
              <a:rPr lang="es-AR" altLang="en-US" sz="2600" dirty="0">
                <a:solidFill>
                  <a:srgbClr val="FFC000"/>
                </a:solidFill>
                <a:latin typeface="Comic Sans MS" panose="030F0702030302020204" pitchFamily="66" charset="0"/>
              </a:rPr>
              <a:t>Clima: templado con alta luminosidad.</a:t>
            </a:r>
          </a:p>
          <a:p>
            <a:pPr algn="l" eaLnBrk="1" hangingPunct="1">
              <a:lnSpc>
                <a:spcPct val="80000"/>
              </a:lnSpc>
              <a:buFontTx/>
              <a:buBlip>
                <a:blip r:embed="rId2"/>
              </a:buBlip>
            </a:pPr>
            <a:r>
              <a:rPr lang="es-AR" altLang="en-US" sz="2600" dirty="0">
                <a:solidFill>
                  <a:srgbClr val="FFC000"/>
                </a:solidFill>
                <a:latin typeface="Comic Sans MS" panose="030F0702030302020204" pitchFamily="66" charset="0"/>
              </a:rPr>
              <a:t>Suelo: francos, </a:t>
            </a:r>
            <a:r>
              <a:rPr lang="es-AR" altLang="en-US" sz="2600" dirty="0" err="1">
                <a:solidFill>
                  <a:srgbClr val="FFC000"/>
                </a:solidFill>
                <a:latin typeface="Comic Sans MS" panose="030F0702030302020204" pitchFamily="66" charset="0"/>
              </a:rPr>
              <a:t>humíferos</a:t>
            </a:r>
            <a:r>
              <a:rPr lang="es-AR" altLang="en-US" sz="2600" dirty="0">
                <a:solidFill>
                  <a:srgbClr val="FFC000"/>
                </a:solidFill>
                <a:latin typeface="Comic Sans MS" panose="030F0702030302020204" pitchFamily="66" charset="0"/>
              </a:rPr>
              <a:t>, profundos y bien drenados.</a:t>
            </a:r>
          </a:p>
          <a:p>
            <a:pPr algn="l" eaLnBrk="1" hangingPunct="1">
              <a:lnSpc>
                <a:spcPct val="80000"/>
              </a:lnSpc>
              <a:buFontTx/>
              <a:buBlip>
                <a:blip r:embed="rId2"/>
              </a:buBlip>
            </a:pPr>
            <a:r>
              <a:rPr lang="es-AR" altLang="en-US" sz="2600" dirty="0">
                <a:solidFill>
                  <a:srgbClr val="FFC000"/>
                </a:solidFill>
                <a:latin typeface="Comic Sans MS" panose="030F0702030302020204" pitchFamily="66" charset="0"/>
              </a:rPr>
              <a:t>Multiplicación: por estolones</a:t>
            </a:r>
          </a:p>
          <a:p>
            <a:pPr algn="l" eaLnBrk="1" hangingPunct="1">
              <a:lnSpc>
                <a:spcPct val="80000"/>
              </a:lnSpc>
              <a:buFontTx/>
              <a:buBlip>
                <a:blip r:embed="rId2"/>
              </a:buBlip>
            </a:pPr>
            <a:r>
              <a:rPr lang="es-AR" altLang="en-US" sz="2600" dirty="0">
                <a:solidFill>
                  <a:srgbClr val="FFC000"/>
                </a:solidFill>
                <a:latin typeface="Comic Sans MS" panose="030F0702030302020204" pitchFamily="66" charset="0"/>
              </a:rPr>
              <a:t>Cosecha: depende del destino. Para esencia, en plena floración. Para hojas, antes de la floración plena.</a:t>
            </a:r>
          </a:p>
        </p:txBody>
      </p:sp>
      <p:pic>
        <p:nvPicPr>
          <p:cNvPr id="30729" name="Picture 9" descr="Mentha%20X%20spicata%20010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8066" y="1840615"/>
            <a:ext cx="4499224" cy="40972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9363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500"/>
                                        <p:tgtEl>
                                          <p:spTgt spid="30724"/>
                                        </p:tgtEl>
                                      </p:cBhvr>
                                    </p:animEffect>
                                    <p:anim calcmode="lin" valueType="num">
                                      <p:cBhvr>
                                        <p:cTn id="8" dur="500" fill="hold"/>
                                        <p:tgtEl>
                                          <p:spTgt spid="30724"/>
                                        </p:tgtEl>
                                        <p:attrNameLst>
                                          <p:attrName>ppt_x</p:attrName>
                                        </p:attrNameLst>
                                      </p:cBhvr>
                                      <p:tavLst>
                                        <p:tav tm="0">
                                          <p:val>
                                            <p:strVal val="#ppt_x"/>
                                          </p:val>
                                        </p:tav>
                                        <p:tav tm="100000">
                                          <p:val>
                                            <p:strVal val="#ppt_x"/>
                                          </p:val>
                                        </p:tav>
                                      </p:tavLst>
                                    </p:anim>
                                    <p:anim calcmode="lin" valueType="num">
                                      <p:cBhvr>
                                        <p:cTn id="9" dur="500" fill="hold"/>
                                        <p:tgtEl>
                                          <p:spTgt spid="3072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nodeType="clickEffect">
                                  <p:stCondLst>
                                    <p:cond delay="0"/>
                                  </p:stCondLst>
                                  <p:childTnLst>
                                    <p:set>
                                      <p:cBhvr>
                                        <p:cTn id="13" dur="1" fill="hold">
                                          <p:stCondLst>
                                            <p:cond delay="0"/>
                                          </p:stCondLst>
                                        </p:cTn>
                                        <p:tgtEl>
                                          <p:spTgt spid="30729"/>
                                        </p:tgtEl>
                                        <p:attrNameLst>
                                          <p:attrName>style.visibility</p:attrName>
                                        </p:attrNameLst>
                                      </p:cBhvr>
                                      <p:to>
                                        <p:strVal val="visible"/>
                                      </p:to>
                                    </p:set>
                                    <p:anim calcmode="lin" valueType="num">
                                      <p:cBhvr additive="base">
                                        <p:cTn id="14" dur="500" fill="hold"/>
                                        <p:tgtEl>
                                          <p:spTgt spid="30729"/>
                                        </p:tgtEl>
                                        <p:attrNameLst>
                                          <p:attrName>ppt_x</p:attrName>
                                        </p:attrNameLst>
                                      </p:cBhvr>
                                      <p:tavLst>
                                        <p:tav tm="0">
                                          <p:val>
                                            <p:strVal val="0-#ppt_w/2"/>
                                          </p:val>
                                        </p:tav>
                                        <p:tav tm="100000">
                                          <p:val>
                                            <p:strVal val="#ppt_x"/>
                                          </p:val>
                                        </p:tav>
                                      </p:tavLst>
                                    </p:anim>
                                    <p:anim calcmode="lin" valueType="num">
                                      <p:cBhvr additive="base">
                                        <p:cTn id="15" dur="500" fill="hold"/>
                                        <p:tgtEl>
                                          <p:spTgt spid="30729"/>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2" fill="hold" grpId="0" nodeType="clickEffect">
                                  <p:stCondLst>
                                    <p:cond delay="0"/>
                                  </p:stCondLst>
                                  <p:childTnLst>
                                    <p:set>
                                      <p:cBhvr>
                                        <p:cTn id="19" dur="1" fill="hold">
                                          <p:stCondLst>
                                            <p:cond delay="0"/>
                                          </p:stCondLst>
                                        </p:cTn>
                                        <p:tgtEl>
                                          <p:spTgt spid="30726"/>
                                        </p:tgtEl>
                                        <p:attrNameLst>
                                          <p:attrName>style.visibility</p:attrName>
                                        </p:attrNameLst>
                                      </p:cBhvr>
                                      <p:to>
                                        <p:strVal val="visible"/>
                                      </p:to>
                                    </p:set>
                                    <p:anim calcmode="lin" valueType="num">
                                      <p:cBhvr additive="base">
                                        <p:cTn id="20" dur="500" fill="hold"/>
                                        <p:tgtEl>
                                          <p:spTgt spid="30726"/>
                                        </p:tgtEl>
                                        <p:attrNameLst>
                                          <p:attrName>ppt_x</p:attrName>
                                        </p:attrNameLst>
                                      </p:cBhvr>
                                      <p:tavLst>
                                        <p:tav tm="0">
                                          <p:val>
                                            <p:strVal val="1+#ppt_w/2"/>
                                          </p:val>
                                        </p:tav>
                                        <p:tav tm="100000">
                                          <p:val>
                                            <p:strVal val="#ppt_x"/>
                                          </p:val>
                                        </p:tav>
                                      </p:tavLst>
                                    </p:anim>
                                    <p:anim calcmode="lin" valueType="num">
                                      <p:cBhvr additive="base">
                                        <p:cTn id="21" dur="500" fill="hold"/>
                                        <p:tgtEl>
                                          <p:spTgt spid="307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pPr eaLnBrk="1" hangingPunct="1"/>
            <a:r>
              <a:rPr lang="es-AR" altLang="en-US">
                <a:solidFill>
                  <a:srgbClr val="FFC000"/>
                </a:solidFill>
                <a:latin typeface="Comic Sans MS" panose="030F0702030302020204" pitchFamily="66" charset="0"/>
              </a:rPr>
              <a:t>Asociaciones</a:t>
            </a:r>
          </a:p>
        </p:txBody>
      </p:sp>
      <p:pic>
        <p:nvPicPr>
          <p:cNvPr id="26627" name="3 Marcador de contenido" descr="Aromáticas.bmp"/>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2864286" y="1331130"/>
            <a:ext cx="6991984" cy="5045961"/>
          </a:xfrm>
        </p:spPr>
      </p:pic>
    </p:spTree>
    <p:extLst>
      <p:ext uri="{BB962C8B-B14F-4D97-AF65-F5344CB8AC3E}">
        <p14:creationId xmlns:p14="http://schemas.microsoft.com/office/powerpoint/2010/main" val="3027667761"/>
      </p:ext>
    </p:extLst>
  </p:cSld>
  <p:clrMapOvr>
    <a:masterClrMapping/>
  </p:clrMapOvr>
  <p:transitio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2592925" y="624110"/>
            <a:ext cx="6676203" cy="819679"/>
          </a:xfrm>
        </p:spPr>
        <p:txBody>
          <a:bodyPr>
            <a:normAutofit fontScale="90000"/>
          </a:bodyPr>
          <a:lstStyle/>
          <a:p>
            <a:pPr eaLnBrk="1" hangingPunct="1"/>
            <a:r>
              <a:rPr lang="es-AR" altLang="en-US" sz="4000" dirty="0">
                <a:solidFill>
                  <a:srgbClr val="00B0F0"/>
                </a:solidFill>
                <a:latin typeface="Tempus Sans ITC" panose="04020404030D07020202" pitchFamily="82" charset="0"/>
              </a:rPr>
              <a:t>Asociación       Plagas Repelidas</a:t>
            </a:r>
          </a:p>
        </p:txBody>
      </p:sp>
      <p:sp>
        <p:nvSpPr>
          <p:cNvPr id="27651" name="2 Marcador de contenido"/>
          <p:cNvSpPr>
            <a:spLocks noGrp="1"/>
          </p:cNvSpPr>
          <p:nvPr>
            <p:ph idx="1"/>
          </p:nvPr>
        </p:nvSpPr>
        <p:spPr/>
        <p:txBody>
          <a:bodyPr/>
          <a:lstStyle/>
          <a:p>
            <a:pPr eaLnBrk="1" hangingPunct="1"/>
            <a:r>
              <a:rPr lang="es-AR" altLang="en-US" sz="2700" dirty="0">
                <a:solidFill>
                  <a:schemeClr val="accent1">
                    <a:lumMod val="60000"/>
                    <a:lumOff val="40000"/>
                  </a:schemeClr>
                </a:solidFill>
                <a:latin typeface="Tempus Sans ITC" panose="04020404030D07020202" pitchFamily="82" charset="0"/>
              </a:rPr>
              <a:t>Menta + Repollo …Mariposa de las Coles</a:t>
            </a:r>
          </a:p>
          <a:p>
            <a:pPr eaLnBrk="1" hangingPunct="1"/>
            <a:endParaRPr lang="es-AR" altLang="en-US" sz="2700" dirty="0">
              <a:solidFill>
                <a:schemeClr val="accent1">
                  <a:lumMod val="60000"/>
                  <a:lumOff val="40000"/>
                </a:schemeClr>
              </a:solidFill>
              <a:latin typeface="Tempus Sans ITC" panose="04020404030D07020202" pitchFamily="82" charset="0"/>
            </a:endParaRPr>
          </a:p>
          <a:p>
            <a:pPr eaLnBrk="1" hangingPunct="1"/>
            <a:r>
              <a:rPr lang="es-AR" altLang="en-US" sz="2700" dirty="0">
                <a:solidFill>
                  <a:schemeClr val="accent1">
                    <a:lumMod val="60000"/>
                    <a:lumOff val="40000"/>
                  </a:schemeClr>
                </a:solidFill>
                <a:latin typeface="Tempus Sans ITC" panose="04020404030D07020202" pitchFamily="82" charset="0"/>
              </a:rPr>
              <a:t>Romero + Repollo + Zanahoria + Salva…Mariposa de Coles.</a:t>
            </a:r>
          </a:p>
          <a:p>
            <a:pPr eaLnBrk="1" hangingPunct="1"/>
            <a:endParaRPr lang="es-AR" altLang="en-US" sz="2700" dirty="0">
              <a:solidFill>
                <a:schemeClr val="accent1">
                  <a:lumMod val="60000"/>
                  <a:lumOff val="40000"/>
                </a:schemeClr>
              </a:solidFill>
              <a:latin typeface="Tempus Sans ITC" panose="04020404030D07020202" pitchFamily="82" charset="0"/>
            </a:endParaRPr>
          </a:p>
          <a:p>
            <a:pPr eaLnBrk="1" hangingPunct="1"/>
            <a:r>
              <a:rPr lang="es-AR" altLang="en-US" sz="2700" dirty="0">
                <a:solidFill>
                  <a:schemeClr val="accent1">
                    <a:lumMod val="60000"/>
                    <a:lumOff val="40000"/>
                  </a:schemeClr>
                </a:solidFill>
                <a:latin typeface="Tempus Sans ITC" panose="04020404030D07020202" pitchFamily="82" charset="0"/>
              </a:rPr>
              <a:t>Tagetes + Hortalizas ….. Nemátodes</a:t>
            </a:r>
          </a:p>
          <a:p>
            <a:pPr eaLnBrk="1" hangingPunct="1">
              <a:buFontTx/>
              <a:buNone/>
            </a:pPr>
            <a:endParaRPr lang="es-AR" altLang="en-US" sz="4000" dirty="0"/>
          </a:p>
        </p:txBody>
      </p:sp>
    </p:spTree>
    <p:extLst>
      <p:ext uri="{BB962C8B-B14F-4D97-AF65-F5344CB8AC3E}">
        <p14:creationId xmlns:p14="http://schemas.microsoft.com/office/powerpoint/2010/main" val="595342941"/>
      </p:ext>
    </p:extLst>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2589212" y="806990"/>
            <a:ext cx="7657980" cy="742677"/>
          </a:xfrm>
        </p:spPr>
        <p:txBody>
          <a:bodyPr>
            <a:noAutofit/>
          </a:bodyPr>
          <a:lstStyle/>
          <a:p>
            <a:pPr eaLnBrk="1" hangingPunct="1"/>
            <a:r>
              <a:rPr lang="es-AR" altLang="en-US" sz="4000" dirty="0">
                <a:solidFill>
                  <a:schemeClr val="accent1">
                    <a:lumMod val="60000"/>
                    <a:lumOff val="40000"/>
                  </a:schemeClr>
                </a:solidFill>
                <a:latin typeface="Tempus Sans ITC" panose="04020404030D07020202" pitchFamily="82" charset="0"/>
              </a:rPr>
              <a:t>Asociación              Plagas repelidas</a:t>
            </a:r>
          </a:p>
        </p:txBody>
      </p:sp>
      <p:sp>
        <p:nvSpPr>
          <p:cNvPr id="28675" name="3 Marcador de contenido"/>
          <p:cNvSpPr>
            <a:spLocks noGrp="1"/>
          </p:cNvSpPr>
          <p:nvPr>
            <p:ph idx="1"/>
          </p:nvPr>
        </p:nvSpPr>
        <p:spPr/>
        <p:txBody>
          <a:bodyPr>
            <a:noAutofit/>
          </a:bodyPr>
          <a:lstStyle/>
          <a:p>
            <a:pPr eaLnBrk="1" hangingPunct="1"/>
            <a:r>
              <a:rPr lang="es-AR" altLang="en-US" sz="2800" dirty="0">
                <a:solidFill>
                  <a:srgbClr val="00B050"/>
                </a:solidFill>
                <a:latin typeface="Tempus Sans ITC" panose="04020404030D07020202" pitchFamily="82" charset="0"/>
              </a:rPr>
              <a:t>Borraja + Tomate …..Oruga Cortadora</a:t>
            </a:r>
          </a:p>
          <a:p>
            <a:pPr eaLnBrk="1" hangingPunct="1"/>
            <a:r>
              <a:rPr lang="es-AR" altLang="en-US" sz="2800" dirty="0">
                <a:solidFill>
                  <a:srgbClr val="00B050"/>
                </a:solidFill>
                <a:latin typeface="Tempus Sans ITC" panose="04020404030D07020202" pitchFamily="82" charset="0"/>
              </a:rPr>
              <a:t>Salvia + Repollo + Zanahoria…..Moscas</a:t>
            </a:r>
          </a:p>
          <a:p>
            <a:pPr eaLnBrk="1" hangingPunct="1"/>
            <a:r>
              <a:rPr lang="es-AR" altLang="en-US" sz="2800" dirty="0">
                <a:solidFill>
                  <a:srgbClr val="00B050"/>
                </a:solidFill>
                <a:latin typeface="Tempus Sans ITC" panose="04020404030D07020202" pitchFamily="82" charset="0"/>
              </a:rPr>
              <a:t>Romero  + Repollo + Salvia …..Moscas</a:t>
            </a:r>
          </a:p>
          <a:p>
            <a:pPr eaLnBrk="1" hangingPunct="1"/>
            <a:r>
              <a:rPr lang="es-AR" altLang="en-US" sz="2800" dirty="0">
                <a:solidFill>
                  <a:srgbClr val="00B050"/>
                </a:solidFill>
                <a:latin typeface="Tempus Sans ITC" panose="04020404030D07020202" pitchFamily="82" charset="0"/>
              </a:rPr>
              <a:t>Yerbabuena + Ortiga + Ajo …..Pulgones</a:t>
            </a:r>
          </a:p>
          <a:p>
            <a:pPr eaLnBrk="1" hangingPunct="1"/>
            <a:r>
              <a:rPr lang="es-AR" altLang="en-US" sz="2800" dirty="0">
                <a:solidFill>
                  <a:srgbClr val="00B050"/>
                </a:solidFill>
                <a:latin typeface="Tempus Sans ITC" panose="04020404030D07020202" pitchFamily="82" charset="0"/>
              </a:rPr>
              <a:t>Ajedrea + </a:t>
            </a:r>
            <a:r>
              <a:rPr lang="es-AR" altLang="en-US" sz="2800" dirty="0" err="1">
                <a:solidFill>
                  <a:srgbClr val="00B050"/>
                </a:solidFill>
                <a:latin typeface="Tempus Sans ITC" panose="04020404030D07020202" pitchFamily="82" charset="0"/>
              </a:rPr>
              <a:t>Leg</a:t>
            </a:r>
            <a:r>
              <a:rPr lang="es-AR" altLang="en-US" sz="2800" dirty="0">
                <a:solidFill>
                  <a:srgbClr val="00B050"/>
                </a:solidFill>
                <a:latin typeface="Tempus Sans ITC" panose="04020404030D07020202" pitchFamily="82" charset="0"/>
              </a:rPr>
              <a:t>. + Cebolla .......Gorgojos</a:t>
            </a:r>
          </a:p>
          <a:p>
            <a:pPr eaLnBrk="1" hangingPunct="1"/>
            <a:r>
              <a:rPr lang="es-AR" altLang="en-US" sz="2800" dirty="0">
                <a:solidFill>
                  <a:srgbClr val="00B050"/>
                </a:solidFill>
                <a:latin typeface="Tempus Sans ITC" panose="04020404030D07020202" pitchFamily="82" charset="0"/>
              </a:rPr>
              <a:t>Albahaca + Tomate ………….Moscas</a:t>
            </a:r>
          </a:p>
          <a:p>
            <a:pPr eaLnBrk="1" hangingPunct="1"/>
            <a:r>
              <a:rPr lang="es-AR" altLang="en-US" sz="2800" dirty="0">
                <a:solidFill>
                  <a:srgbClr val="00B050"/>
                </a:solidFill>
                <a:latin typeface="Tempus Sans ITC" panose="04020404030D07020202" pitchFamily="82" charset="0"/>
              </a:rPr>
              <a:t>Caléndulas + Hortalizas …..Pulgones</a:t>
            </a:r>
          </a:p>
        </p:txBody>
      </p:sp>
    </p:spTree>
    <p:extLst>
      <p:ext uri="{BB962C8B-B14F-4D97-AF65-F5344CB8AC3E}">
        <p14:creationId xmlns:p14="http://schemas.microsoft.com/office/powerpoint/2010/main" val="4066279601"/>
      </p:ext>
    </p:extLst>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3699830" y="1028371"/>
            <a:ext cx="4674149" cy="713802"/>
          </a:xfrm>
        </p:spPr>
        <p:txBody>
          <a:bodyPr/>
          <a:lstStyle/>
          <a:p>
            <a:pPr eaLnBrk="1" hangingPunct="1"/>
            <a:r>
              <a:rPr lang="es-AR" altLang="en-US" dirty="0">
                <a:solidFill>
                  <a:srgbClr val="92D050"/>
                </a:solidFill>
                <a:latin typeface="Comic Sans MS" panose="030F0702030302020204" pitchFamily="66" charset="0"/>
              </a:rPr>
              <a:t>MULTIPLICACIÓN</a:t>
            </a:r>
          </a:p>
        </p:txBody>
      </p:sp>
      <p:sp>
        <p:nvSpPr>
          <p:cNvPr id="29699" name="2 Marcador de contenido"/>
          <p:cNvSpPr>
            <a:spLocks noGrp="1"/>
          </p:cNvSpPr>
          <p:nvPr>
            <p:ph idx="1"/>
          </p:nvPr>
        </p:nvSpPr>
        <p:spPr>
          <a:xfrm>
            <a:off x="2421556" y="2568343"/>
            <a:ext cx="7631113" cy="2629300"/>
          </a:xfrm>
        </p:spPr>
        <p:txBody>
          <a:bodyPr>
            <a:normAutofit/>
          </a:bodyPr>
          <a:lstStyle/>
          <a:p>
            <a:pPr eaLnBrk="1" hangingPunct="1"/>
            <a:r>
              <a:rPr lang="es-AR" altLang="en-US" sz="2700" dirty="0">
                <a:solidFill>
                  <a:srgbClr val="00B0F0"/>
                </a:solidFill>
                <a:latin typeface="Comic Sans MS" panose="030F0702030302020204" pitchFamily="66" charset="0"/>
              </a:rPr>
              <a:t>Para todas las formas de multiplicación de las plantas aromáticas debemos elegir una planta con las mejores cualidades con relación al tamaño de las hojas, fragancia y resistencia a enfermedades y plagas. </a:t>
            </a:r>
          </a:p>
        </p:txBody>
      </p:sp>
    </p:spTree>
    <p:extLst>
      <p:ext uri="{BB962C8B-B14F-4D97-AF65-F5344CB8AC3E}">
        <p14:creationId xmlns:p14="http://schemas.microsoft.com/office/powerpoint/2010/main" val="848710729"/>
      </p:ext>
    </p:extLst>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p:txBody>
          <a:bodyPr>
            <a:normAutofit fontScale="90000"/>
          </a:bodyPr>
          <a:lstStyle/>
          <a:p>
            <a:pPr eaLnBrk="1" hangingPunct="1"/>
            <a:r>
              <a:rPr lang="es-AR" altLang="en-US" sz="4000" b="1" dirty="0">
                <a:solidFill>
                  <a:srgbClr val="FFC000"/>
                </a:solidFill>
                <a:latin typeface="Comic Sans MS" panose="030F0702030302020204" pitchFamily="66" charset="0"/>
              </a:rPr>
              <a:t>1. Multiplicación por semillas </a:t>
            </a:r>
            <a:br>
              <a:rPr lang="es-AR" altLang="en-US" sz="4000" b="1" dirty="0">
                <a:solidFill>
                  <a:srgbClr val="FFC000"/>
                </a:solidFill>
                <a:latin typeface="Comic Sans MS" panose="030F0702030302020204" pitchFamily="66" charset="0"/>
              </a:rPr>
            </a:br>
            <a:endParaRPr lang="es-AR" altLang="en-US" sz="4000" dirty="0">
              <a:solidFill>
                <a:srgbClr val="FFC000"/>
              </a:solidFill>
              <a:latin typeface="Comic Sans MS" panose="030F0702030302020204" pitchFamily="66" charset="0"/>
            </a:endParaRPr>
          </a:p>
        </p:txBody>
      </p:sp>
      <p:sp>
        <p:nvSpPr>
          <p:cNvPr id="30723" name="2 Marcador de contenido"/>
          <p:cNvSpPr>
            <a:spLocks noGrp="1"/>
          </p:cNvSpPr>
          <p:nvPr>
            <p:ph idx="1"/>
          </p:nvPr>
        </p:nvSpPr>
        <p:spPr>
          <a:xfrm>
            <a:off x="2492960" y="2364606"/>
            <a:ext cx="8915400" cy="3102543"/>
          </a:xfrm>
        </p:spPr>
        <p:txBody>
          <a:bodyPr/>
          <a:lstStyle/>
          <a:p>
            <a:pPr eaLnBrk="1" hangingPunct="1"/>
            <a:r>
              <a:rPr lang="es-AR" altLang="en-US" sz="2800" dirty="0">
                <a:solidFill>
                  <a:srgbClr val="00B050"/>
                </a:solidFill>
                <a:latin typeface="Comic Sans MS" panose="030F0702030302020204" pitchFamily="66" charset="0"/>
              </a:rPr>
              <a:t>La profundidad de siembra no debe sobrepasar el doble del diámetro mayor de la semilla. </a:t>
            </a:r>
          </a:p>
          <a:p>
            <a:pPr marL="0" indent="0" eaLnBrk="1" hangingPunct="1">
              <a:buNone/>
            </a:pPr>
            <a:r>
              <a:rPr lang="es-AR" altLang="en-US" sz="2800" dirty="0">
                <a:solidFill>
                  <a:srgbClr val="00B050"/>
                </a:solidFill>
                <a:latin typeface="Comic Sans MS" panose="030F0702030302020204" pitchFamily="66" charset="0"/>
              </a:rPr>
              <a:t>   Es conveniente distribuir las más pequeñas         superficialmente y taparlas con una fina capa de tierra suelta o mantillo bien desmenuzado; luego compactar con una tabla provista de un mango. </a:t>
            </a:r>
          </a:p>
        </p:txBody>
      </p:sp>
    </p:spTree>
    <p:extLst>
      <p:ext uri="{BB962C8B-B14F-4D97-AF65-F5344CB8AC3E}">
        <p14:creationId xmlns:p14="http://schemas.microsoft.com/office/powerpoint/2010/main" val="2036785893"/>
      </p:ext>
    </p:extLst>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Text Box 6"/>
          <p:cNvSpPr txBox="1">
            <a:spLocks noChangeArrowheads="1"/>
          </p:cNvSpPr>
          <p:nvPr/>
        </p:nvSpPr>
        <p:spPr bwMode="auto">
          <a:xfrm>
            <a:off x="1939961" y="1773239"/>
            <a:ext cx="8332754"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Char char="•"/>
            </a:pPr>
            <a:r>
              <a:rPr lang="es-ES" altLang="en-US" sz="3000" b="1" dirty="0">
                <a:solidFill>
                  <a:srgbClr val="0070C0"/>
                </a:solidFill>
                <a:latin typeface="Tempus Sans ITC" panose="04020404030D07020202" pitchFamily="82" charset="0"/>
              </a:rPr>
              <a:t>CONDIMENTOS.</a:t>
            </a:r>
          </a:p>
          <a:p>
            <a:pPr eaLnBrk="1" hangingPunct="1">
              <a:spcBef>
                <a:spcPct val="50000"/>
              </a:spcBef>
              <a:buFontTx/>
              <a:buChar char="•"/>
            </a:pPr>
            <a:r>
              <a:rPr lang="es-ES" altLang="en-US" sz="3000" b="1" dirty="0">
                <a:solidFill>
                  <a:srgbClr val="0070C0"/>
                </a:solidFill>
                <a:latin typeface="Tempus Sans ITC" panose="04020404030D07020202" pitchFamily="82" charset="0"/>
              </a:rPr>
              <a:t> SABROSOS TÉS.</a:t>
            </a:r>
          </a:p>
          <a:p>
            <a:pPr eaLnBrk="1" hangingPunct="1">
              <a:spcBef>
                <a:spcPct val="50000"/>
              </a:spcBef>
              <a:buFontTx/>
              <a:buChar char="•"/>
            </a:pPr>
            <a:r>
              <a:rPr lang="es-ES" altLang="en-US" sz="3000" b="1" dirty="0">
                <a:solidFill>
                  <a:srgbClr val="0070C0"/>
                </a:solidFill>
                <a:latin typeface="Tempus Sans ITC" panose="04020404030D07020202" pitchFamily="82" charset="0"/>
              </a:rPr>
              <a:t> HIERBAS PARA EL CUIDADO DE LA SALUD.</a:t>
            </a:r>
          </a:p>
          <a:p>
            <a:pPr eaLnBrk="1" hangingPunct="1">
              <a:spcBef>
                <a:spcPct val="50000"/>
              </a:spcBef>
              <a:buFontTx/>
              <a:buChar char="•"/>
            </a:pPr>
            <a:r>
              <a:rPr lang="es-ES" altLang="en-US" sz="3000" b="1" dirty="0">
                <a:solidFill>
                  <a:srgbClr val="0070C0"/>
                </a:solidFill>
                <a:latin typeface="Tempus Sans ITC" panose="04020404030D07020202" pitchFamily="82" charset="0"/>
              </a:rPr>
              <a:t>EXQUISITOS OLORES Y SABORES.</a:t>
            </a:r>
          </a:p>
        </p:txBody>
      </p:sp>
      <p:sp>
        <p:nvSpPr>
          <p:cNvPr id="52231" name="Rectangle 7"/>
          <p:cNvSpPr>
            <a:spLocks noChangeArrowheads="1"/>
          </p:cNvSpPr>
          <p:nvPr/>
        </p:nvSpPr>
        <p:spPr bwMode="auto">
          <a:xfrm>
            <a:off x="1939960" y="747563"/>
            <a:ext cx="8893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ES" altLang="en-US" sz="4000" b="1" dirty="0">
                <a:solidFill>
                  <a:srgbClr val="99CC00"/>
                </a:solidFill>
                <a:latin typeface="Tempus Sans ITC" panose="04020404030D07020202" pitchFamily="82" charset="0"/>
              </a:rPr>
              <a:t>LAS AROMÁTICAS COMO RECURSO.</a:t>
            </a:r>
          </a:p>
        </p:txBody>
      </p:sp>
    </p:spTree>
    <p:extLst>
      <p:ext uri="{BB962C8B-B14F-4D97-AF65-F5344CB8AC3E}">
        <p14:creationId xmlns:p14="http://schemas.microsoft.com/office/powerpoint/2010/main" val="2044175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2231"/>
                                        </p:tgtEl>
                                        <p:attrNameLst>
                                          <p:attrName>style.visibility</p:attrName>
                                        </p:attrNameLst>
                                      </p:cBhvr>
                                      <p:to>
                                        <p:strVal val="visible"/>
                                      </p:to>
                                    </p:set>
                                    <p:anim calcmode="lin" valueType="num">
                                      <p:cBhvr additive="base">
                                        <p:cTn id="7" dur="1000" fill="hold"/>
                                        <p:tgtEl>
                                          <p:spTgt spid="52231"/>
                                        </p:tgtEl>
                                        <p:attrNameLst>
                                          <p:attrName>ppt_x</p:attrName>
                                        </p:attrNameLst>
                                      </p:cBhvr>
                                      <p:tavLst>
                                        <p:tav tm="0">
                                          <p:val>
                                            <p:strVal val="#ppt_x"/>
                                          </p:val>
                                        </p:tav>
                                        <p:tav tm="100000">
                                          <p:val>
                                            <p:strVal val="#ppt_x"/>
                                          </p:val>
                                        </p:tav>
                                      </p:tavLst>
                                    </p:anim>
                                    <p:anim calcmode="lin" valueType="num">
                                      <p:cBhvr additive="base">
                                        <p:cTn id="8" dur="1000" fill="hold"/>
                                        <p:tgtEl>
                                          <p:spTgt spid="5223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2230">
                                            <p:txEl>
                                              <p:pRg st="0" end="0"/>
                                            </p:txEl>
                                          </p:spTgt>
                                        </p:tgtEl>
                                        <p:attrNameLst>
                                          <p:attrName>style.visibility</p:attrName>
                                        </p:attrNameLst>
                                      </p:cBhvr>
                                      <p:to>
                                        <p:strVal val="visible"/>
                                      </p:to>
                                    </p:set>
                                    <p:animEffect transition="in" filter="blinds(horizontal)">
                                      <p:cBhvr>
                                        <p:cTn id="13" dur="500"/>
                                        <p:tgtEl>
                                          <p:spTgt spid="52230">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2230">
                                            <p:txEl>
                                              <p:pRg st="1" end="1"/>
                                            </p:txEl>
                                          </p:spTgt>
                                        </p:tgtEl>
                                        <p:attrNameLst>
                                          <p:attrName>style.visibility</p:attrName>
                                        </p:attrNameLst>
                                      </p:cBhvr>
                                      <p:to>
                                        <p:strVal val="visible"/>
                                      </p:to>
                                    </p:set>
                                    <p:animEffect transition="in" filter="blinds(horizontal)">
                                      <p:cBhvr>
                                        <p:cTn id="18" dur="500"/>
                                        <p:tgtEl>
                                          <p:spTgt spid="5223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2230">
                                            <p:txEl>
                                              <p:pRg st="2" end="2"/>
                                            </p:txEl>
                                          </p:spTgt>
                                        </p:tgtEl>
                                        <p:attrNameLst>
                                          <p:attrName>style.visibility</p:attrName>
                                        </p:attrNameLst>
                                      </p:cBhvr>
                                      <p:to>
                                        <p:strVal val="visible"/>
                                      </p:to>
                                    </p:set>
                                    <p:animEffect transition="in" filter="blinds(horizontal)">
                                      <p:cBhvr>
                                        <p:cTn id="23" dur="500"/>
                                        <p:tgtEl>
                                          <p:spTgt spid="52230">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2230">
                                            <p:txEl>
                                              <p:pRg st="3" end="3"/>
                                            </p:txEl>
                                          </p:spTgt>
                                        </p:tgtEl>
                                        <p:attrNameLst>
                                          <p:attrName>style.visibility</p:attrName>
                                        </p:attrNameLst>
                                      </p:cBhvr>
                                      <p:to>
                                        <p:strVal val="visible"/>
                                      </p:to>
                                    </p:set>
                                    <p:animEffect transition="in" filter="blinds(horizontal)">
                                      <p:cBhvr>
                                        <p:cTn id="28" dur="500"/>
                                        <p:tgtEl>
                                          <p:spTgt spid="522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build="p"/>
      <p:bldP spid="522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p:txBody>
          <a:bodyPr>
            <a:normAutofit fontScale="90000"/>
          </a:bodyPr>
          <a:lstStyle/>
          <a:p>
            <a:pPr eaLnBrk="1" hangingPunct="1"/>
            <a:r>
              <a:rPr lang="es-AR" altLang="en-US" sz="4000" b="1">
                <a:solidFill>
                  <a:srgbClr val="FFC000"/>
                </a:solidFill>
                <a:latin typeface="Comic Sans MS" panose="030F0702030302020204" pitchFamily="66" charset="0"/>
              </a:rPr>
              <a:t>2. Multiplicación por división de matas </a:t>
            </a:r>
            <a:br>
              <a:rPr lang="es-AR" altLang="en-US" sz="4000" b="1">
                <a:solidFill>
                  <a:schemeClr val="tx1"/>
                </a:solidFill>
                <a:latin typeface="Comic Sans MS" panose="030F0702030302020204" pitchFamily="66" charset="0"/>
              </a:rPr>
            </a:br>
            <a:endParaRPr lang="es-AR" altLang="en-US" sz="4000">
              <a:latin typeface="Comic Sans MS" panose="030F0702030302020204" pitchFamily="66" charset="0"/>
            </a:endParaRPr>
          </a:p>
        </p:txBody>
      </p:sp>
      <p:sp>
        <p:nvSpPr>
          <p:cNvPr id="31747" name="2 Marcador de contenido"/>
          <p:cNvSpPr>
            <a:spLocks noGrp="1"/>
          </p:cNvSpPr>
          <p:nvPr>
            <p:ph idx="1"/>
          </p:nvPr>
        </p:nvSpPr>
        <p:spPr/>
        <p:txBody>
          <a:bodyPr/>
          <a:lstStyle/>
          <a:p>
            <a:r>
              <a:rPr lang="es-AR" altLang="en-US" sz="2800" dirty="0">
                <a:solidFill>
                  <a:srgbClr val="00B050"/>
                </a:solidFill>
                <a:latin typeface="Comic Sans MS" panose="030F0702030302020204" pitchFamily="66" charset="0"/>
              </a:rPr>
              <a:t>Cuando son adultas, algunas plantas están compuestas por plántulas unidas por la raíz que se denominan matas. Es el caso del orégano, estragón y ajenjo entre otras. </a:t>
            </a:r>
          </a:p>
          <a:p>
            <a:r>
              <a:rPr lang="es-AR" altLang="en-US" sz="2800" dirty="0">
                <a:solidFill>
                  <a:srgbClr val="00B050"/>
                </a:solidFill>
                <a:latin typeface="Comic Sans MS" panose="030F0702030302020204" pitchFamily="66" charset="0"/>
              </a:rPr>
              <a:t>Una vez seleccionada la planta debemos retirarla con el pan de tierra procediendo luego a retirar suavemente la tierra de las raíces a fin de favorecer la multiplicación. </a:t>
            </a:r>
          </a:p>
        </p:txBody>
      </p:sp>
    </p:spTree>
    <p:extLst>
      <p:ext uri="{BB962C8B-B14F-4D97-AF65-F5344CB8AC3E}">
        <p14:creationId xmlns:p14="http://schemas.microsoft.com/office/powerpoint/2010/main" val="1754048235"/>
      </p:ext>
    </p:extLst>
  </p:cSld>
  <p:clrMapOvr>
    <a:masterClrMapping/>
  </p:clrMapOvr>
  <p:transition spd="slow">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2 Marcador de contenido"/>
          <p:cNvSpPr>
            <a:spLocks noGrp="1"/>
          </p:cNvSpPr>
          <p:nvPr>
            <p:ph type="body" sz="half" idx="2"/>
          </p:nvPr>
        </p:nvSpPr>
        <p:spPr>
          <a:xfrm>
            <a:off x="6451332" y="1234558"/>
            <a:ext cx="5493619" cy="4293936"/>
          </a:xfrm>
        </p:spPr>
        <p:txBody>
          <a:bodyPr>
            <a:noAutofit/>
          </a:bodyPr>
          <a:lstStyle/>
          <a:p>
            <a:pPr>
              <a:buFontTx/>
              <a:buNone/>
            </a:pPr>
            <a:r>
              <a:rPr lang="es-AR" altLang="en-US" sz="2800" dirty="0">
                <a:solidFill>
                  <a:srgbClr val="00B0F0"/>
                </a:solidFill>
                <a:latin typeface="Comic Sans MS" panose="030F0702030302020204" pitchFamily="66" charset="0"/>
              </a:rPr>
              <a:t>El mejor momento para desenterrar las plantas es al comienzo de la primavera, cuando aún tienen poca savia en circulación. </a:t>
            </a:r>
          </a:p>
          <a:p>
            <a:pPr>
              <a:buFontTx/>
              <a:buNone/>
            </a:pPr>
            <a:r>
              <a:rPr lang="es-AR" altLang="en-US" sz="2800" dirty="0">
                <a:solidFill>
                  <a:srgbClr val="00B0F0"/>
                </a:solidFill>
                <a:latin typeface="Comic Sans MS" panose="030F0702030302020204" pitchFamily="66" charset="0"/>
              </a:rPr>
              <a:t>Luego se eliminan tallos y flores viejas y se separan las plantas con cuidado en secciones con algunas raíces. </a:t>
            </a:r>
          </a:p>
          <a:p>
            <a:endParaRPr lang="es-AR" altLang="en-US" sz="2800" dirty="0"/>
          </a:p>
        </p:txBody>
      </p:sp>
      <p:pic>
        <p:nvPicPr>
          <p:cNvPr id="3277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13890" y="1234558"/>
            <a:ext cx="4313655" cy="441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011369"/>
      </p:ext>
    </p:extLst>
  </p:cSld>
  <p:clrMapOvr>
    <a:masterClrMapping/>
  </p:clrMapOvr>
  <p:transition spd="slow">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3 Marcador de texto"/>
          <p:cNvSpPr>
            <a:spLocks noGrp="1"/>
          </p:cNvSpPr>
          <p:nvPr>
            <p:ph type="body" sz="half" idx="2"/>
          </p:nvPr>
        </p:nvSpPr>
        <p:spPr>
          <a:xfrm>
            <a:off x="6537959" y="1514584"/>
            <a:ext cx="4579219" cy="4405095"/>
          </a:xfrm>
        </p:spPr>
        <p:txBody>
          <a:bodyPr/>
          <a:lstStyle/>
          <a:p>
            <a:r>
              <a:rPr lang="es-AR" altLang="en-US" sz="2800" dirty="0">
                <a:solidFill>
                  <a:schemeClr val="accent1">
                    <a:lumMod val="60000"/>
                    <a:lumOff val="40000"/>
                  </a:schemeClr>
                </a:solidFill>
                <a:latin typeface="Comic Sans MS" panose="030F0702030302020204" pitchFamily="66" charset="0"/>
              </a:rPr>
              <a:t>A cada plantita se le corta el extremo terminal, dejando sólo unos pocos centímetros con hojas. Las raíces también se cortan; de esta forma suavizamos el estrés que le produce la división</a:t>
            </a:r>
            <a:r>
              <a:rPr lang="es-AR" altLang="en-US" dirty="0">
                <a:solidFill>
                  <a:srgbClr val="CCECFF"/>
                </a:solidFill>
              </a:rPr>
              <a:t>. </a:t>
            </a:r>
          </a:p>
        </p:txBody>
      </p:sp>
      <p:pic>
        <p:nvPicPr>
          <p:cNvPr id="33796" name="Picture 2"/>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2310063" y="1114585"/>
            <a:ext cx="3838961" cy="4805094"/>
          </a:xfrm>
          <a:noFill/>
        </p:spPr>
      </p:pic>
    </p:spTree>
    <p:extLst>
      <p:ext uri="{BB962C8B-B14F-4D97-AF65-F5344CB8AC3E}">
        <p14:creationId xmlns:p14="http://schemas.microsoft.com/office/powerpoint/2010/main" val="2786937933"/>
      </p:ext>
    </p:extLst>
  </p:cSld>
  <p:clrMapOvr>
    <a:masterClrMapping/>
  </p:clrMapOvr>
  <p:transition spd="slow">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4 Título"/>
          <p:cNvSpPr>
            <a:spLocks noGrp="1"/>
          </p:cNvSpPr>
          <p:nvPr>
            <p:ph type="ctrTitle"/>
          </p:nvPr>
        </p:nvSpPr>
        <p:spPr>
          <a:xfrm>
            <a:off x="2719939" y="2098308"/>
            <a:ext cx="7772400" cy="927769"/>
          </a:xfrm>
        </p:spPr>
        <p:txBody>
          <a:bodyPr/>
          <a:lstStyle/>
          <a:p>
            <a:r>
              <a:rPr lang="es-AR" altLang="en-US" sz="4000" b="1" dirty="0">
                <a:solidFill>
                  <a:srgbClr val="00B050"/>
                </a:solidFill>
                <a:latin typeface="Comic Sans MS" panose="030F0702030302020204" pitchFamily="66" charset="0"/>
              </a:rPr>
              <a:t>3. Multiplicación por estacas </a:t>
            </a:r>
            <a:endParaRPr lang="es-AR" altLang="en-US" sz="4000"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2004778946"/>
      </p:ext>
    </p:extLst>
  </p:cSld>
  <p:clrMapOvr>
    <a:masterClrMapping/>
  </p:clrMapOvr>
  <p:transition spd="slow">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5 Marcador de contenido"/>
          <p:cNvSpPr>
            <a:spLocks noGrp="1"/>
          </p:cNvSpPr>
          <p:nvPr>
            <p:ph type="body" sz="half" idx="2"/>
          </p:nvPr>
        </p:nvSpPr>
        <p:spPr/>
        <p:txBody>
          <a:bodyPr>
            <a:normAutofit/>
          </a:bodyPr>
          <a:lstStyle/>
          <a:p>
            <a:r>
              <a:rPr lang="es-AR" altLang="en-US" sz="2400" dirty="0">
                <a:solidFill>
                  <a:srgbClr val="FFC000"/>
                </a:solidFill>
                <a:latin typeface="Comic Sans MS" panose="030F0702030302020204" pitchFamily="66" charset="0"/>
              </a:rPr>
              <a:t>. </a:t>
            </a:r>
          </a:p>
        </p:txBody>
      </p:sp>
      <p:sp>
        <p:nvSpPr>
          <p:cNvPr id="35843" name="4 Marcador de contenido"/>
          <p:cNvSpPr>
            <a:spLocks noGrp="1"/>
          </p:cNvSpPr>
          <p:nvPr>
            <p:ph type="subTitle" idx="4294967295"/>
          </p:nvPr>
        </p:nvSpPr>
        <p:spPr>
          <a:xfrm>
            <a:off x="2202117" y="1587688"/>
            <a:ext cx="9302496" cy="3686956"/>
          </a:xfrm>
        </p:spPr>
        <p:txBody>
          <a:bodyPr>
            <a:normAutofit fontScale="92500" lnSpcReduction="20000"/>
          </a:bodyPr>
          <a:lstStyle/>
          <a:p>
            <a:pPr>
              <a:buFontTx/>
              <a:buNone/>
            </a:pPr>
            <a:r>
              <a:rPr lang="es-AR" altLang="en-US" sz="3500" dirty="0">
                <a:solidFill>
                  <a:srgbClr val="0070C0"/>
                </a:solidFill>
                <a:latin typeface="Comic Sans MS" panose="030F0702030302020204" pitchFamily="66" charset="0"/>
              </a:rPr>
              <a:t>Gajos o esquejes:</a:t>
            </a:r>
          </a:p>
          <a:p>
            <a:pPr>
              <a:buFontTx/>
              <a:buNone/>
            </a:pPr>
            <a:r>
              <a:rPr lang="es-AR" altLang="en-US" sz="2800" dirty="0">
                <a:solidFill>
                  <a:srgbClr val="CCFF66"/>
                </a:solidFill>
                <a:latin typeface="Comic Sans MS" panose="030F0702030302020204" pitchFamily="66" charset="0"/>
              </a:rPr>
              <a:t> </a:t>
            </a:r>
            <a:r>
              <a:rPr lang="es-AR" altLang="en-US" sz="3400" dirty="0">
                <a:solidFill>
                  <a:srgbClr val="FF9933"/>
                </a:solidFill>
                <a:latin typeface="Comic Sans MS" panose="030F0702030302020204" pitchFamily="66" charset="0"/>
              </a:rPr>
              <a:t>Son los tallos de brotes nuevos y aún tiernos.   Es el caso del ajenjo, albahaca, estragón, lavanda, orégano y salvia. </a:t>
            </a:r>
          </a:p>
          <a:p>
            <a:pPr>
              <a:buFontTx/>
              <a:buNone/>
            </a:pPr>
            <a:r>
              <a:rPr lang="es-AR" altLang="en-US" sz="3400" dirty="0">
                <a:solidFill>
                  <a:srgbClr val="FF9933"/>
                </a:solidFill>
                <a:latin typeface="Comic Sans MS" panose="030F0702030302020204" pitchFamily="66" charset="0"/>
              </a:rPr>
              <a:t>Lo principal es cortar gajos de unos 10 a 15 cm de largo y 4 a 5 milímetros de diámetro, a los que se les eliminan las hojas basales dejando sólo 2 a 3 terminales </a:t>
            </a:r>
          </a:p>
        </p:txBody>
      </p:sp>
    </p:spTree>
    <p:extLst>
      <p:ext uri="{BB962C8B-B14F-4D97-AF65-F5344CB8AC3E}">
        <p14:creationId xmlns:p14="http://schemas.microsoft.com/office/powerpoint/2010/main" val="2622435690"/>
      </p:ext>
    </p:extLst>
  </p:cSld>
  <p:clrMapOvr>
    <a:masterClrMapping/>
  </p:clrMapOvr>
  <p:transition spd="slow">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4 Marcador de contenido"/>
          <p:cNvSpPr>
            <a:spLocks noGrp="1"/>
          </p:cNvSpPr>
          <p:nvPr>
            <p:ph sz="half" idx="1"/>
          </p:nvPr>
        </p:nvSpPr>
        <p:spPr>
          <a:xfrm>
            <a:off x="2569962" y="1180699"/>
            <a:ext cx="4313864" cy="4363453"/>
          </a:xfrm>
        </p:spPr>
        <p:txBody>
          <a:bodyPr>
            <a:noAutofit/>
          </a:bodyPr>
          <a:lstStyle/>
          <a:p>
            <a:pPr marL="0" indent="0">
              <a:buNone/>
            </a:pPr>
            <a:r>
              <a:rPr lang="es-AR" altLang="en-US" sz="3100" dirty="0">
                <a:solidFill>
                  <a:srgbClr val="0070C0"/>
                </a:solidFill>
                <a:latin typeface="Comic Sans MS" panose="030F0702030302020204" pitchFamily="66" charset="0"/>
              </a:rPr>
              <a:t>Estaquillas:</a:t>
            </a:r>
            <a:r>
              <a:rPr lang="es-AR" altLang="en-US" sz="3100" dirty="0">
                <a:solidFill>
                  <a:srgbClr val="FFC000"/>
                </a:solidFill>
                <a:latin typeface="Comic Sans MS" panose="030F0702030302020204" pitchFamily="66" charset="0"/>
              </a:rPr>
              <a:t> </a:t>
            </a:r>
          </a:p>
          <a:p>
            <a:pPr marL="0" indent="0">
              <a:buNone/>
            </a:pPr>
            <a:r>
              <a:rPr lang="es-AR" altLang="en-US" sz="3100" dirty="0">
                <a:solidFill>
                  <a:schemeClr val="accent1">
                    <a:lumMod val="60000"/>
                    <a:lumOff val="40000"/>
                  </a:schemeClr>
                </a:solidFill>
                <a:latin typeface="Comic Sans MS" panose="030F0702030302020204" pitchFamily="66" charset="0"/>
              </a:rPr>
              <a:t>Son los tallos semileñosos que crecieron durante el invierno. Este es el caso de la lavanda, el orégano, romero y tomillo, entre otros.</a:t>
            </a:r>
            <a:endParaRPr lang="es-AR" altLang="en-US" sz="3100" dirty="0">
              <a:solidFill>
                <a:schemeClr val="accent1">
                  <a:lumMod val="60000"/>
                  <a:lumOff val="40000"/>
                </a:schemeClr>
              </a:solidFill>
            </a:endParaRPr>
          </a:p>
        </p:txBody>
      </p:sp>
      <p:pic>
        <p:nvPicPr>
          <p:cNvPr id="36868"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7576845" y="778757"/>
            <a:ext cx="3617337" cy="5132465"/>
          </a:xfrm>
          <a:noFill/>
        </p:spPr>
      </p:pic>
    </p:spTree>
    <p:extLst>
      <p:ext uri="{BB962C8B-B14F-4D97-AF65-F5344CB8AC3E}">
        <p14:creationId xmlns:p14="http://schemas.microsoft.com/office/powerpoint/2010/main" val="453055436"/>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5 Marcador de texto"/>
          <p:cNvSpPr>
            <a:spLocks noGrp="1"/>
          </p:cNvSpPr>
          <p:nvPr>
            <p:ph type="body" idx="1"/>
          </p:nvPr>
        </p:nvSpPr>
        <p:spPr>
          <a:xfrm>
            <a:off x="2433586" y="693019"/>
            <a:ext cx="4044215" cy="1771047"/>
          </a:xfrm>
        </p:spPr>
        <p:txBody>
          <a:bodyPr/>
          <a:lstStyle/>
          <a:p>
            <a:r>
              <a:rPr lang="es-AR" altLang="en-US" sz="2000" dirty="0">
                <a:solidFill>
                  <a:srgbClr val="00B0F0"/>
                </a:solidFill>
                <a:latin typeface="Comic Sans MS" panose="030F0702030302020204" pitchFamily="66" charset="0"/>
              </a:rPr>
              <a:t>La estaca se debe deshojar a contra hoja, para producir una herida en la corteza y de esta manera inducir la formación de un callo que luego dará raíces.</a:t>
            </a:r>
          </a:p>
        </p:txBody>
      </p:sp>
      <p:sp>
        <p:nvSpPr>
          <p:cNvPr id="37892" name="7 Marcador de texto"/>
          <p:cNvSpPr>
            <a:spLocks noGrp="1"/>
          </p:cNvSpPr>
          <p:nvPr>
            <p:ph type="body" sz="quarter" idx="3"/>
          </p:nvPr>
        </p:nvSpPr>
        <p:spPr>
          <a:xfrm>
            <a:off x="7574315" y="3720687"/>
            <a:ext cx="4041775" cy="2271307"/>
          </a:xfrm>
        </p:spPr>
        <p:txBody>
          <a:bodyPr/>
          <a:lstStyle/>
          <a:p>
            <a:r>
              <a:rPr lang="es-AR" altLang="en-US" sz="2000" dirty="0">
                <a:solidFill>
                  <a:schemeClr val="accent6">
                    <a:lumMod val="75000"/>
                  </a:schemeClr>
                </a:solidFill>
                <a:latin typeface="Comic Sans MS" panose="030F0702030302020204" pitchFamily="66" charset="0"/>
              </a:rPr>
              <a:t>Se recomienda sumergir en agua corriente el tercio que irá bajo tierra durante 48 horas. Esto lavará la superficie donde estaban las hojas y arrastrará la hormona que evita el enraizamiento.</a:t>
            </a:r>
          </a:p>
        </p:txBody>
      </p:sp>
      <p:pic>
        <p:nvPicPr>
          <p:cNvPr id="37893"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2469380" y="2661484"/>
            <a:ext cx="4008421" cy="4093245"/>
          </a:xfrm>
          <a:noFill/>
        </p:spPr>
      </p:pic>
      <p:pic>
        <p:nvPicPr>
          <p:cNvPr id="37894" name="Picture 3"/>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a:xfrm>
            <a:off x="7267075" y="333375"/>
            <a:ext cx="4349015" cy="3387312"/>
          </a:xfrm>
          <a:noFill/>
        </p:spPr>
      </p:pic>
    </p:spTree>
    <p:extLst>
      <p:ext uri="{BB962C8B-B14F-4D97-AF65-F5344CB8AC3E}">
        <p14:creationId xmlns:p14="http://schemas.microsoft.com/office/powerpoint/2010/main" val="323757311"/>
      </p:ext>
    </p:extLst>
  </p:cSld>
  <p:clrMapOvr>
    <a:masterClrMapping/>
  </p:clrMapOvr>
  <p:transition spd="slow">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6 Título"/>
          <p:cNvSpPr>
            <a:spLocks noGrp="1"/>
          </p:cNvSpPr>
          <p:nvPr>
            <p:ph type="ctrTitle"/>
          </p:nvPr>
        </p:nvSpPr>
        <p:spPr>
          <a:xfrm>
            <a:off x="2589213" y="2127182"/>
            <a:ext cx="3580581" cy="1139032"/>
          </a:xfrm>
        </p:spPr>
        <p:txBody>
          <a:bodyPr>
            <a:normAutofit/>
          </a:bodyPr>
          <a:lstStyle/>
          <a:p>
            <a:r>
              <a:rPr lang="es-AR" altLang="en-US" sz="4000" b="1" dirty="0">
                <a:solidFill>
                  <a:srgbClr val="FF9933"/>
                </a:solidFill>
                <a:latin typeface="Comic Sans MS" panose="030F0702030302020204" pitchFamily="66" charset="0"/>
              </a:rPr>
              <a:t>4. Estolones</a:t>
            </a:r>
            <a:r>
              <a:rPr lang="es-AR" altLang="en-US" b="1" dirty="0">
                <a:solidFill>
                  <a:schemeClr val="accent2">
                    <a:lumMod val="60000"/>
                    <a:lumOff val="40000"/>
                  </a:schemeClr>
                </a:solidFill>
              </a:rPr>
              <a:t>.</a:t>
            </a:r>
            <a:endParaRPr lang="es-AR" altLang="en-US" dirty="0">
              <a:solidFill>
                <a:schemeClr val="accent2">
                  <a:lumMod val="60000"/>
                  <a:lumOff val="40000"/>
                </a:schemeClr>
              </a:solidFill>
            </a:endParaRPr>
          </a:p>
        </p:txBody>
      </p:sp>
      <p:sp>
        <p:nvSpPr>
          <p:cNvPr id="38915" name="7 Subtítulo"/>
          <p:cNvSpPr>
            <a:spLocks noGrp="1"/>
          </p:cNvSpPr>
          <p:nvPr>
            <p:ph type="subTitle" idx="1"/>
          </p:nvPr>
        </p:nvSpPr>
        <p:spPr>
          <a:xfrm>
            <a:off x="2589213" y="3737851"/>
            <a:ext cx="8915399" cy="1126283"/>
          </a:xfrm>
        </p:spPr>
        <p:txBody>
          <a:bodyPr>
            <a:normAutofit fontScale="85000" lnSpcReduction="10000"/>
          </a:bodyPr>
          <a:lstStyle/>
          <a:p>
            <a:r>
              <a:rPr lang="es-AR" altLang="en-US" sz="2800" dirty="0">
                <a:solidFill>
                  <a:srgbClr val="00B050"/>
                </a:solidFill>
              </a:rPr>
              <a:t>Son tallos rastreros, superficiales, que emiten raíces y brotes, que cuando se trozan y se entierran dan lugar a nuevas plantas. Es el caso de las mentas y el estragón.</a:t>
            </a:r>
          </a:p>
        </p:txBody>
      </p:sp>
    </p:spTree>
    <p:extLst>
      <p:ext uri="{BB962C8B-B14F-4D97-AF65-F5344CB8AC3E}">
        <p14:creationId xmlns:p14="http://schemas.microsoft.com/office/powerpoint/2010/main" val="4101198791"/>
      </p:ext>
    </p:extLst>
  </p:cSld>
  <p:clrMapOvr>
    <a:masterClrMapping/>
  </p:clrMapOvr>
  <p:transition spd="slow">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3 Título"/>
          <p:cNvSpPr>
            <a:spLocks noGrp="1"/>
          </p:cNvSpPr>
          <p:nvPr>
            <p:ph type="ctrTitle"/>
          </p:nvPr>
        </p:nvSpPr>
        <p:spPr>
          <a:xfrm>
            <a:off x="2209800" y="1196976"/>
            <a:ext cx="7772400" cy="1800225"/>
          </a:xfrm>
        </p:spPr>
        <p:txBody>
          <a:bodyPr/>
          <a:lstStyle/>
          <a:p>
            <a:r>
              <a:rPr lang="es-AR" altLang="en-US" sz="4000" b="1" dirty="0">
                <a:solidFill>
                  <a:schemeClr val="accent6">
                    <a:lumMod val="75000"/>
                  </a:schemeClr>
                </a:solidFill>
                <a:latin typeface="Comic Sans MS" panose="030F0702030302020204" pitchFamily="66" charset="0"/>
              </a:rPr>
              <a:t>5. Bulbos</a:t>
            </a:r>
            <a:endParaRPr lang="es-AR" altLang="en-US" sz="4000" dirty="0">
              <a:solidFill>
                <a:schemeClr val="accent6">
                  <a:lumMod val="75000"/>
                </a:schemeClr>
              </a:solidFill>
              <a:latin typeface="Comic Sans MS" panose="030F0702030302020204" pitchFamily="66" charset="0"/>
            </a:endParaRPr>
          </a:p>
        </p:txBody>
      </p:sp>
      <p:sp>
        <p:nvSpPr>
          <p:cNvPr id="39939" name="4 Subtítulo"/>
          <p:cNvSpPr>
            <a:spLocks noGrp="1"/>
          </p:cNvSpPr>
          <p:nvPr>
            <p:ph type="subTitle" idx="1"/>
          </p:nvPr>
        </p:nvSpPr>
        <p:spPr>
          <a:xfrm>
            <a:off x="2895599" y="2997201"/>
            <a:ext cx="8433335" cy="3409749"/>
          </a:xfrm>
        </p:spPr>
        <p:txBody>
          <a:bodyPr>
            <a:normAutofit/>
          </a:bodyPr>
          <a:lstStyle/>
          <a:p>
            <a:r>
              <a:rPr lang="es-AR" altLang="en-US" sz="2400" dirty="0">
                <a:solidFill>
                  <a:srgbClr val="99CC00"/>
                </a:solidFill>
                <a:latin typeface="Comic Sans MS" panose="030F0702030302020204" pitchFamily="66" charset="0"/>
              </a:rPr>
              <a:t>Los órganos subterráneos de las plantas bulbosas pueden ser de diferentes formas y reciben distintos nombres, como: bulbos, cormos, tubérculos, raíces tuberosas, rizomas y </a:t>
            </a:r>
            <a:r>
              <a:rPr lang="es-AR" altLang="en-US" sz="2400" dirty="0" err="1">
                <a:solidFill>
                  <a:srgbClr val="99CC00"/>
                </a:solidFill>
                <a:latin typeface="Comic Sans MS" panose="030F0702030302020204" pitchFamily="66" charset="0"/>
              </a:rPr>
              <a:t>seudo</a:t>
            </a:r>
            <a:r>
              <a:rPr lang="es-AR" altLang="en-US" sz="2400" dirty="0">
                <a:solidFill>
                  <a:srgbClr val="99CC00"/>
                </a:solidFill>
                <a:latin typeface="Comic Sans MS" panose="030F0702030302020204" pitchFamily="66" charset="0"/>
              </a:rPr>
              <a:t> bulbos. Como ejemplos tenemos el azafrán y el jengibre. </a:t>
            </a:r>
          </a:p>
          <a:p>
            <a:r>
              <a:rPr lang="es-AR" altLang="en-US" sz="2400" dirty="0">
                <a:solidFill>
                  <a:srgbClr val="99CC00"/>
                </a:solidFill>
                <a:latin typeface="Comic Sans MS" panose="030F0702030302020204" pitchFamily="66" charset="0"/>
              </a:rPr>
              <a:t>La multiplicación se lleva a cabo por medio del incremento natural de nuevos bulbos a partir del inicial.</a:t>
            </a:r>
          </a:p>
        </p:txBody>
      </p:sp>
    </p:spTree>
    <p:extLst>
      <p:ext uri="{BB962C8B-B14F-4D97-AF65-F5344CB8AC3E}">
        <p14:creationId xmlns:p14="http://schemas.microsoft.com/office/powerpoint/2010/main" val="3102176772"/>
      </p:ext>
    </p:extLst>
  </p:cSld>
  <p:clrMapOvr>
    <a:masterClrMapping/>
  </p:clrMapOvr>
  <p:transition spd="slow">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3 Título"/>
          <p:cNvSpPr>
            <a:spLocks noGrp="1"/>
          </p:cNvSpPr>
          <p:nvPr>
            <p:ph type="ctrTitle"/>
          </p:nvPr>
        </p:nvSpPr>
        <p:spPr>
          <a:xfrm>
            <a:off x="2492960" y="1742174"/>
            <a:ext cx="8915399" cy="4633002"/>
          </a:xfrm>
        </p:spPr>
        <p:txBody>
          <a:bodyPr>
            <a:normAutofit fontScale="90000"/>
          </a:bodyPr>
          <a:lstStyle/>
          <a:p>
            <a:pPr algn="ctr"/>
            <a:br>
              <a:rPr lang="es-AR" altLang="en-US" dirty="0">
                <a:solidFill>
                  <a:srgbClr val="00B0F0"/>
                </a:solidFill>
                <a:latin typeface="Comic Sans MS" panose="030F0702030302020204" pitchFamily="66" charset="0"/>
              </a:rPr>
            </a:br>
            <a:r>
              <a:rPr lang="es-AR" altLang="en-US" dirty="0">
                <a:solidFill>
                  <a:srgbClr val="00B0F0"/>
                </a:solidFill>
                <a:latin typeface="Comic Sans MS" panose="030F0702030302020204" pitchFamily="66" charset="0"/>
              </a:rPr>
              <a:t> </a:t>
            </a:r>
            <a:br>
              <a:rPr lang="es-AR" altLang="en-US" dirty="0">
                <a:solidFill>
                  <a:srgbClr val="FFC000"/>
                </a:solidFill>
                <a:latin typeface="Comic Sans MS" panose="030F0702030302020204" pitchFamily="66" charset="0"/>
              </a:rPr>
            </a:br>
            <a:br>
              <a:rPr lang="es-AR" altLang="en-US" sz="2000" dirty="0">
                <a:solidFill>
                  <a:srgbClr val="FFC000"/>
                </a:solidFill>
                <a:latin typeface="Comic Sans MS" panose="030F0702030302020204" pitchFamily="66" charset="0"/>
              </a:rPr>
            </a:br>
            <a:r>
              <a:rPr lang="es-AR" altLang="en-US" sz="3000" dirty="0">
                <a:solidFill>
                  <a:srgbClr val="FFC000"/>
                </a:solidFill>
                <a:latin typeface="Comic Sans MS" panose="030F0702030302020204" pitchFamily="66" charset="0"/>
              </a:rPr>
              <a:t>Si bien en nuestra cultura el uso de aromáticas, es frecuente, normalmente solemos consumirlas de forma deshidratada.</a:t>
            </a:r>
            <a:br>
              <a:rPr lang="es-AR" altLang="en-US" sz="3000" dirty="0">
                <a:solidFill>
                  <a:srgbClr val="FFC000"/>
                </a:solidFill>
                <a:latin typeface="Comic Sans MS" panose="030F0702030302020204" pitchFamily="66" charset="0"/>
              </a:rPr>
            </a:br>
            <a:r>
              <a:rPr lang="es-AR" altLang="en-US" sz="3000" dirty="0">
                <a:solidFill>
                  <a:srgbClr val="FFC000"/>
                </a:solidFill>
                <a:latin typeface="Comic Sans MS" panose="030F0702030302020204" pitchFamily="66" charset="0"/>
              </a:rPr>
              <a:t>Pero aquí les vamos a dar algunos consejitos para poder utilizar algunas más conocidas de manera fresca  recién cosechada.</a:t>
            </a:r>
            <a:br>
              <a:rPr lang="es-AR" altLang="en-US" sz="3000" dirty="0">
                <a:solidFill>
                  <a:srgbClr val="FFC000"/>
                </a:solidFill>
                <a:latin typeface="Comic Sans MS" panose="030F0702030302020204" pitchFamily="66" charset="0"/>
              </a:rPr>
            </a:br>
            <a:endParaRPr lang="es-AR" altLang="en-US" sz="3000" dirty="0">
              <a:solidFill>
                <a:srgbClr val="FFC000"/>
              </a:solidFill>
              <a:latin typeface="Comic Sans MS" panose="030F0702030302020204" pitchFamily="66" charset="0"/>
            </a:endParaRPr>
          </a:p>
        </p:txBody>
      </p:sp>
      <p:sp>
        <p:nvSpPr>
          <p:cNvPr id="4" name="CuadroTexto 3">
            <a:extLst>
              <a:ext uri="{FF2B5EF4-FFF2-40B4-BE49-F238E27FC236}">
                <a16:creationId xmlns:a16="http://schemas.microsoft.com/office/drawing/2014/main" id="{B104B361-89DF-9144-9DF9-B10BAFC990E6}"/>
              </a:ext>
            </a:extLst>
          </p:cNvPr>
          <p:cNvSpPr txBox="1"/>
          <p:nvPr/>
        </p:nvSpPr>
        <p:spPr>
          <a:xfrm>
            <a:off x="3003082" y="1588170"/>
            <a:ext cx="7575082" cy="1523494"/>
          </a:xfrm>
          <a:prstGeom prst="rect">
            <a:avLst/>
          </a:prstGeom>
          <a:noFill/>
        </p:spPr>
        <p:txBody>
          <a:bodyPr wrap="square" rtlCol="0">
            <a:spAutoFit/>
          </a:bodyPr>
          <a:lstStyle/>
          <a:p>
            <a:pPr algn="ctr"/>
            <a:r>
              <a:rPr lang="es-AR" altLang="en-US" sz="3100" dirty="0">
                <a:solidFill>
                  <a:srgbClr val="0070C0"/>
                </a:solidFill>
                <a:latin typeface="Comic Sans MS" panose="030F0702030302020204" pitchFamily="66" charset="0"/>
              </a:rPr>
              <a:t>OTRAS MANERAS DE UTILIZAR AROMÁTICAS FRESCAS</a:t>
            </a:r>
            <a:br>
              <a:rPr lang="es-AR" altLang="en-US" sz="3100" dirty="0">
                <a:solidFill>
                  <a:srgbClr val="00B0F0"/>
                </a:solidFill>
                <a:latin typeface="Comic Sans MS" panose="030F0702030302020204" pitchFamily="66" charset="0"/>
              </a:rPr>
            </a:br>
            <a:endParaRPr lang="es-AR" sz="3100" dirty="0"/>
          </a:p>
        </p:txBody>
      </p:sp>
    </p:spTree>
    <p:extLst>
      <p:ext uri="{BB962C8B-B14F-4D97-AF65-F5344CB8AC3E}">
        <p14:creationId xmlns:p14="http://schemas.microsoft.com/office/powerpoint/2010/main" val="2407413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1622326" y="641686"/>
            <a:ext cx="8893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ES" altLang="en-US" sz="4000" b="1" dirty="0">
                <a:solidFill>
                  <a:srgbClr val="99CC00"/>
                </a:solidFill>
                <a:latin typeface="Tempus Sans ITC" panose="04020404030D07020202" pitchFamily="82" charset="0"/>
              </a:rPr>
              <a:t>EL CULTIVO DE LAS AROMÁTICAS.</a:t>
            </a:r>
          </a:p>
        </p:txBody>
      </p:sp>
      <p:sp>
        <p:nvSpPr>
          <p:cNvPr id="53253" name="Text Box 5"/>
          <p:cNvSpPr txBox="1">
            <a:spLocks noChangeArrowheads="1"/>
          </p:cNvSpPr>
          <p:nvPr/>
        </p:nvSpPr>
        <p:spPr bwMode="auto">
          <a:xfrm>
            <a:off x="2358074" y="1803689"/>
            <a:ext cx="8424862"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 altLang="en-US" sz="3000" b="1" u="sng" dirty="0">
                <a:solidFill>
                  <a:srgbClr val="0070C0"/>
                </a:solidFill>
                <a:latin typeface="Tempus Sans ITC" panose="04020404030D07020202" pitchFamily="82" charset="0"/>
              </a:rPr>
              <a:t>Tener en cuenta:</a:t>
            </a:r>
          </a:p>
          <a:p>
            <a:pPr eaLnBrk="1" hangingPunct="1">
              <a:spcBef>
                <a:spcPct val="50000"/>
              </a:spcBef>
              <a:buFontTx/>
              <a:buChar char="•"/>
            </a:pPr>
            <a:r>
              <a:rPr lang="es-ES" altLang="en-US" sz="3000" b="1" dirty="0">
                <a:solidFill>
                  <a:srgbClr val="0070C0"/>
                </a:solidFill>
                <a:latin typeface="Tempus Sans ITC" panose="04020404030D07020202" pitchFamily="82" charset="0"/>
              </a:rPr>
              <a:t> Especies perennes y especies anuales</a:t>
            </a:r>
          </a:p>
          <a:p>
            <a:pPr eaLnBrk="1" hangingPunct="1">
              <a:spcBef>
                <a:spcPct val="50000"/>
              </a:spcBef>
              <a:buFontTx/>
              <a:buChar char="•"/>
            </a:pPr>
            <a:r>
              <a:rPr lang="es-ES" altLang="en-US" sz="3000" b="1" dirty="0">
                <a:solidFill>
                  <a:srgbClr val="0070C0"/>
                </a:solidFill>
                <a:latin typeface="Tempus Sans ITC" panose="04020404030D07020202" pitchFamily="82" charset="0"/>
              </a:rPr>
              <a:t> Tamaño de las plantas</a:t>
            </a:r>
          </a:p>
          <a:p>
            <a:pPr eaLnBrk="1" hangingPunct="1">
              <a:spcBef>
                <a:spcPct val="50000"/>
              </a:spcBef>
              <a:buFontTx/>
              <a:buChar char="•"/>
            </a:pPr>
            <a:r>
              <a:rPr lang="es-ES" altLang="en-US" sz="3000" b="1" dirty="0">
                <a:solidFill>
                  <a:srgbClr val="0070C0"/>
                </a:solidFill>
                <a:latin typeface="Tempus Sans ITC" panose="04020404030D07020202" pitchFamily="82" charset="0"/>
              </a:rPr>
              <a:t> Rotaciones</a:t>
            </a:r>
          </a:p>
          <a:p>
            <a:pPr eaLnBrk="1" hangingPunct="1">
              <a:spcBef>
                <a:spcPct val="50000"/>
              </a:spcBef>
              <a:buFontTx/>
              <a:buChar char="•"/>
            </a:pPr>
            <a:r>
              <a:rPr lang="es-ES" altLang="en-US" sz="3000" b="1" dirty="0">
                <a:solidFill>
                  <a:srgbClr val="0070C0"/>
                </a:solidFill>
                <a:latin typeface="Tempus Sans ITC" panose="04020404030D07020202" pitchFamily="82" charset="0"/>
              </a:rPr>
              <a:t> Asociaciones</a:t>
            </a:r>
          </a:p>
        </p:txBody>
      </p:sp>
    </p:spTree>
    <p:extLst>
      <p:ext uri="{BB962C8B-B14F-4D97-AF65-F5344CB8AC3E}">
        <p14:creationId xmlns:p14="http://schemas.microsoft.com/office/powerpoint/2010/main" val="1320627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additive="base">
                                        <p:cTn id="7" dur="1000" fill="hold"/>
                                        <p:tgtEl>
                                          <p:spTgt spid="53252"/>
                                        </p:tgtEl>
                                        <p:attrNameLst>
                                          <p:attrName>ppt_x</p:attrName>
                                        </p:attrNameLst>
                                      </p:cBhvr>
                                      <p:tavLst>
                                        <p:tav tm="0">
                                          <p:val>
                                            <p:strVal val="#ppt_x"/>
                                          </p:val>
                                        </p:tav>
                                        <p:tav tm="100000">
                                          <p:val>
                                            <p:strVal val="#ppt_x"/>
                                          </p:val>
                                        </p:tav>
                                      </p:tavLst>
                                    </p:anim>
                                    <p:anim calcmode="lin" valueType="num">
                                      <p:cBhvr additive="base">
                                        <p:cTn id="8" dur="1000" fill="hold"/>
                                        <p:tgtEl>
                                          <p:spTgt spid="5325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3253">
                                            <p:txEl>
                                              <p:pRg st="0" end="0"/>
                                            </p:txEl>
                                          </p:spTgt>
                                        </p:tgtEl>
                                        <p:attrNameLst>
                                          <p:attrName>style.visibility</p:attrName>
                                        </p:attrNameLst>
                                      </p:cBhvr>
                                      <p:to>
                                        <p:strVal val="visible"/>
                                      </p:to>
                                    </p:set>
                                    <p:animEffect transition="in" filter="wipe(left)">
                                      <p:cBhvr>
                                        <p:cTn id="13" dur="1000"/>
                                        <p:tgtEl>
                                          <p:spTgt spid="5325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3253">
                                            <p:txEl>
                                              <p:pRg st="1" end="1"/>
                                            </p:txEl>
                                          </p:spTgt>
                                        </p:tgtEl>
                                        <p:attrNameLst>
                                          <p:attrName>style.visibility</p:attrName>
                                        </p:attrNameLst>
                                      </p:cBhvr>
                                      <p:to>
                                        <p:strVal val="visible"/>
                                      </p:to>
                                    </p:set>
                                    <p:animEffect transition="in" filter="wipe(left)">
                                      <p:cBhvr>
                                        <p:cTn id="18" dur="1000"/>
                                        <p:tgtEl>
                                          <p:spTgt spid="5325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3253">
                                            <p:txEl>
                                              <p:pRg st="2" end="2"/>
                                            </p:txEl>
                                          </p:spTgt>
                                        </p:tgtEl>
                                        <p:attrNameLst>
                                          <p:attrName>style.visibility</p:attrName>
                                        </p:attrNameLst>
                                      </p:cBhvr>
                                      <p:to>
                                        <p:strVal val="visible"/>
                                      </p:to>
                                    </p:set>
                                    <p:animEffect transition="in" filter="wipe(left)">
                                      <p:cBhvr>
                                        <p:cTn id="23" dur="1000"/>
                                        <p:tgtEl>
                                          <p:spTgt spid="5325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3253">
                                            <p:txEl>
                                              <p:pRg st="3" end="3"/>
                                            </p:txEl>
                                          </p:spTgt>
                                        </p:tgtEl>
                                        <p:attrNameLst>
                                          <p:attrName>style.visibility</p:attrName>
                                        </p:attrNameLst>
                                      </p:cBhvr>
                                      <p:to>
                                        <p:strVal val="visible"/>
                                      </p:to>
                                    </p:set>
                                    <p:animEffect transition="in" filter="wipe(left)">
                                      <p:cBhvr>
                                        <p:cTn id="28" dur="1000"/>
                                        <p:tgtEl>
                                          <p:spTgt spid="5325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3253">
                                            <p:txEl>
                                              <p:pRg st="4" end="4"/>
                                            </p:txEl>
                                          </p:spTgt>
                                        </p:tgtEl>
                                        <p:attrNameLst>
                                          <p:attrName>style.visibility</p:attrName>
                                        </p:attrNameLst>
                                      </p:cBhvr>
                                      <p:to>
                                        <p:strVal val="visible"/>
                                      </p:to>
                                    </p:set>
                                    <p:animEffect transition="in" filter="wipe(left)">
                                      <p:cBhvr>
                                        <p:cTn id="33" dur="1000"/>
                                        <p:tgtEl>
                                          <p:spTgt spid="532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2592926" y="624110"/>
            <a:ext cx="2729846" cy="752303"/>
          </a:xfrm>
        </p:spPr>
        <p:txBody>
          <a:bodyPr/>
          <a:lstStyle/>
          <a:p>
            <a:r>
              <a:rPr lang="es-AR" altLang="en-US" b="1" dirty="0">
                <a:solidFill>
                  <a:srgbClr val="FF0000"/>
                </a:solidFill>
                <a:latin typeface="Comic Sans MS" panose="030F0702030302020204" pitchFamily="66" charset="0"/>
              </a:rPr>
              <a:t>Albahaca:</a:t>
            </a:r>
            <a:endParaRPr lang="es-AR" altLang="en-US" dirty="0">
              <a:solidFill>
                <a:srgbClr val="FF0000"/>
              </a:solidFill>
            </a:endParaRPr>
          </a:p>
        </p:txBody>
      </p:sp>
      <p:sp>
        <p:nvSpPr>
          <p:cNvPr id="41987" name="2 Marcador de contenido"/>
          <p:cNvSpPr>
            <a:spLocks noGrp="1"/>
          </p:cNvSpPr>
          <p:nvPr>
            <p:ph idx="1"/>
          </p:nvPr>
        </p:nvSpPr>
        <p:spPr>
          <a:xfrm>
            <a:off x="2589211" y="2133600"/>
            <a:ext cx="9278737" cy="3631933"/>
          </a:xfrm>
        </p:spPr>
        <p:txBody>
          <a:bodyPr/>
          <a:lstStyle/>
          <a:p>
            <a:r>
              <a:rPr lang="es-AR" altLang="en-US" sz="2400" dirty="0">
                <a:solidFill>
                  <a:srgbClr val="7030A0"/>
                </a:solidFill>
                <a:latin typeface="Comic Sans MS" panose="030F0702030302020204" pitchFamily="66" charset="0"/>
              </a:rPr>
              <a:t>muy sabrosa en combinación con ajo, sirve para condimentar tomates y en la famosa salsa pesto para acompañar pastas; pero igualmente con ensaladas, huevo, hongos y aves. Tiene hojas grandes y tiernas que se estropean con facilidad y huelen suavemente a clavo. Se debe recoger tierna y comerla cruda  o apenas cocinada, porque pierde mucho aroma. La albahaca combina, cocinada o cruda, en numerosos platos, especialmente con las aves de corral, las pastas, los mariscos. Combina de maravillas con el tomate.</a:t>
            </a:r>
          </a:p>
          <a:p>
            <a:endParaRPr lang="es-AR" altLang="en-US" sz="24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2969386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2592926" y="624110"/>
            <a:ext cx="2335210" cy="761928"/>
          </a:xfrm>
        </p:spPr>
        <p:txBody>
          <a:bodyPr/>
          <a:lstStyle/>
          <a:p>
            <a:r>
              <a:rPr lang="es-AR" altLang="en-US" b="1" dirty="0">
                <a:solidFill>
                  <a:srgbClr val="FF0000"/>
                </a:solidFill>
                <a:latin typeface="Comic Sans MS" panose="030F0702030302020204" pitchFamily="66" charset="0"/>
              </a:rPr>
              <a:t>Orégano:</a:t>
            </a:r>
            <a:endParaRPr lang="es-AR" altLang="en-US" dirty="0">
              <a:solidFill>
                <a:srgbClr val="FF0000"/>
              </a:solidFill>
            </a:endParaRPr>
          </a:p>
        </p:txBody>
      </p:sp>
      <p:sp>
        <p:nvSpPr>
          <p:cNvPr id="43011" name="2 Marcador de contenido"/>
          <p:cNvSpPr>
            <a:spLocks noGrp="1"/>
          </p:cNvSpPr>
          <p:nvPr>
            <p:ph idx="1"/>
          </p:nvPr>
        </p:nvSpPr>
        <p:spPr>
          <a:xfrm>
            <a:off x="2589212" y="2133600"/>
            <a:ext cx="8915400" cy="2303646"/>
          </a:xfrm>
        </p:spPr>
        <p:txBody>
          <a:bodyPr/>
          <a:lstStyle/>
          <a:p>
            <a:r>
              <a:rPr lang="es-AR" altLang="en-US" sz="2400" dirty="0">
                <a:solidFill>
                  <a:srgbClr val="0070C0"/>
                </a:solidFill>
                <a:latin typeface="Comic Sans MS" panose="030F0702030302020204" pitchFamily="66" charset="0"/>
              </a:rPr>
              <a:t>su inconfundible sabor va bien con el tomate, queso fresco o mozzarella. Añádala a las pizzas, y, en general, a los platos basados en tomate, huevo y queso. Frótelo sobre la carne asada, pero evítelo en los pescados. Con pepino va muy bien.</a:t>
            </a:r>
          </a:p>
          <a:p>
            <a:endParaRPr lang="es-AR" altLang="en-US" sz="2400"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4176330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p:txBody>
          <a:bodyPr/>
          <a:lstStyle/>
          <a:p>
            <a:r>
              <a:rPr lang="es-AR" altLang="en-US" b="1">
                <a:solidFill>
                  <a:srgbClr val="FF0000"/>
                </a:solidFill>
                <a:latin typeface="Comic Sans MS" panose="030F0702030302020204" pitchFamily="66" charset="0"/>
              </a:rPr>
              <a:t>Salvia:</a:t>
            </a:r>
          </a:p>
        </p:txBody>
      </p:sp>
      <p:sp>
        <p:nvSpPr>
          <p:cNvPr id="44035" name="2 Marcador de contenido"/>
          <p:cNvSpPr>
            <a:spLocks noGrp="1"/>
          </p:cNvSpPr>
          <p:nvPr>
            <p:ph idx="1"/>
          </p:nvPr>
        </p:nvSpPr>
        <p:spPr/>
        <p:txBody>
          <a:bodyPr/>
          <a:lstStyle/>
          <a:p>
            <a:r>
              <a:rPr lang="es-AR" altLang="en-US" sz="2400" dirty="0">
                <a:solidFill>
                  <a:srgbClr val="7030A0"/>
                </a:solidFill>
                <a:latin typeface="Comic Sans MS" panose="030F0702030302020204" pitchFamily="66" charset="0"/>
              </a:rPr>
              <a:t>es muy digestiva, por lo que va bien con platos basándose en carne. A las hortalizas, como el puerro les da un toque especial, y con hígado es estupenda. Espolvoréela sobre ensaladas y mézclela con cebolla, para cocinar carnes grasosas.</a:t>
            </a:r>
          </a:p>
          <a:p>
            <a:endParaRPr lang="es-AR" altLang="en-US" dirty="0"/>
          </a:p>
        </p:txBody>
      </p:sp>
    </p:spTree>
    <p:extLst>
      <p:ext uri="{BB962C8B-B14F-4D97-AF65-F5344CB8AC3E}">
        <p14:creationId xmlns:p14="http://schemas.microsoft.com/office/powerpoint/2010/main" val="2500470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2592925" y="624110"/>
            <a:ext cx="2864599" cy="694551"/>
          </a:xfrm>
        </p:spPr>
        <p:txBody>
          <a:bodyPr/>
          <a:lstStyle/>
          <a:p>
            <a:r>
              <a:rPr lang="es-AR" altLang="en-US" b="1" dirty="0">
                <a:solidFill>
                  <a:srgbClr val="FF0000"/>
                </a:solidFill>
                <a:latin typeface="Comic Sans MS" panose="030F0702030302020204" pitchFamily="66" charset="0"/>
              </a:rPr>
              <a:t>Ciboulette</a:t>
            </a:r>
            <a:r>
              <a:rPr lang="es-AR" altLang="en-US" dirty="0">
                <a:solidFill>
                  <a:srgbClr val="FF0000"/>
                </a:solidFill>
                <a:latin typeface="Comic Sans MS" panose="030F0702030302020204" pitchFamily="66" charset="0"/>
              </a:rPr>
              <a:t>:</a:t>
            </a:r>
          </a:p>
        </p:txBody>
      </p:sp>
      <p:sp>
        <p:nvSpPr>
          <p:cNvPr id="45059" name="2 Marcador de contenido"/>
          <p:cNvSpPr>
            <a:spLocks noGrp="1"/>
          </p:cNvSpPr>
          <p:nvPr>
            <p:ph idx="1"/>
          </p:nvPr>
        </p:nvSpPr>
        <p:spPr>
          <a:xfrm>
            <a:off x="2589212" y="2133600"/>
            <a:ext cx="8915400" cy="2245895"/>
          </a:xfrm>
        </p:spPr>
        <p:txBody>
          <a:bodyPr/>
          <a:lstStyle/>
          <a:p>
            <a:r>
              <a:rPr lang="es-AR" altLang="en-US" sz="2400" dirty="0">
                <a:solidFill>
                  <a:srgbClr val="7030A0"/>
                </a:solidFill>
                <a:latin typeface="Comic Sans MS" panose="030F0702030302020204" pitchFamily="66" charset="0"/>
              </a:rPr>
              <a:t>rocíelos sobre las ensaladas y verduras, especialmente alcauciles y espárragos. En especial para pescados cocidos al vapor y macerados, o bien en sándwich y en sopas como aderezo. Recomendado en tortillas de papas, sopas y ensaladas ya que se consume  crudo.</a:t>
            </a:r>
          </a:p>
          <a:p>
            <a:endParaRPr lang="es-AR" altLang="en-US" dirty="0">
              <a:solidFill>
                <a:srgbClr val="FFC000"/>
              </a:solidFill>
            </a:endParaRPr>
          </a:p>
        </p:txBody>
      </p:sp>
    </p:spTree>
    <p:extLst>
      <p:ext uri="{BB962C8B-B14F-4D97-AF65-F5344CB8AC3E}">
        <p14:creationId xmlns:p14="http://schemas.microsoft.com/office/powerpoint/2010/main" val="2907682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a:xfrm>
            <a:off x="2592926" y="624110"/>
            <a:ext cx="1863572" cy="684926"/>
          </a:xfrm>
        </p:spPr>
        <p:txBody>
          <a:bodyPr/>
          <a:lstStyle/>
          <a:p>
            <a:r>
              <a:rPr lang="es-AR" altLang="en-US" b="1" dirty="0">
                <a:solidFill>
                  <a:srgbClr val="FF0000"/>
                </a:solidFill>
                <a:latin typeface="Comic Sans MS" panose="030F0702030302020204" pitchFamily="66" charset="0"/>
              </a:rPr>
              <a:t>Menta</a:t>
            </a:r>
            <a:r>
              <a:rPr lang="es-AR" altLang="en-US" dirty="0">
                <a:solidFill>
                  <a:srgbClr val="FF0000"/>
                </a:solidFill>
                <a:latin typeface="Comic Sans MS" panose="030F0702030302020204" pitchFamily="66" charset="0"/>
              </a:rPr>
              <a:t>:</a:t>
            </a:r>
          </a:p>
        </p:txBody>
      </p:sp>
      <p:sp>
        <p:nvSpPr>
          <p:cNvPr id="46083" name="2 Marcador de contenido"/>
          <p:cNvSpPr>
            <a:spLocks noGrp="1"/>
          </p:cNvSpPr>
          <p:nvPr>
            <p:ph idx="1"/>
          </p:nvPr>
        </p:nvSpPr>
        <p:spPr/>
        <p:txBody>
          <a:bodyPr>
            <a:normAutofit fontScale="92500" lnSpcReduction="10000"/>
          </a:bodyPr>
          <a:lstStyle/>
          <a:p>
            <a:r>
              <a:rPr lang="es-AR" altLang="en-US" sz="2400" dirty="0">
                <a:solidFill>
                  <a:srgbClr val="7030A0"/>
                </a:solidFill>
                <a:latin typeface="Comic Sans MS" panose="030F0702030302020204" pitchFamily="66" charset="0"/>
              </a:rPr>
              <a:t>es una de las hierbas más conocidas, la menta verde es la que se usa normalmente, pero la menta piperita tiene mejor sabor. Todas las mentas tienen un intenso aroma y producen una sensación de frescor en la boca. Solo desarrollan todo su aroma cuando se combinan con azúcar. En la cocina se suele utilizar para acompañar cordero, ensaladas de pepino, papas nuevas, mariscos y guisantes. Se puede añadir menta fresca en el queso, el arroz, la ensalada de fruta, o en el té helado. Recomendamos la receta de nuestra ensalada de pepinos, yogur y menta. También es muy rica con infusiones y con los helados. Se utiliza en salsas y dulces, también para acompañar el cordero y mariscos.  Muy interesante su uso para cócteles y bebidas.</a:t>
            </a:r>
          </a:p>
          <a:p>
            <a:endParaRPr lang="es-AR" altLang="en-US"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1416320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2592926" y="624110"/>
            <a:ext cx="2171580" cy="713802"/>
          </a:xfrm>
        </p:spPr>
        <p:txBody>
          <a:bodyPr/>
          <a:lstStyle/>
          <a:p>
            <a:r>
              <a:rPr lang="es-AR" altLang="en-US" b="1" dirty="0">
                <a:solidFill>
                  <a:srgbClr val="FF0000"/>
                </a:solidFill>
                <a:latin typeface="Comic Sans MS" panose="030F0702030302020204" pitchFamily="66" charset="0"/>
              </a:rPr>
              <a:t>Cilantro:</a:t>
            </a:r>
            <a:endParaRPr lang="es-AR" altLang="en-US" dirty="0">
              <a:solidFill>
                <a:srgbClr val="FF0000"/>
              </a:solidFill>
              <a:latin typeface="Comic Sans MS" panose="030F0702030302020204" pitchFamily="66" charset="0"/>
            </a:endParaRPr>
          </a:p>
        </p:txBody>
      </p:sp>
      <p:sp>
        <p:nvSpPr>
          <p:cNvPr id="47107" name="2 Marcador de contenido"/>
          <p:cNvSpPr>
            <a:spLocks noGrp="1"/>
          </p:cNvSpPr>
          <p:nvPr>
            <p:ph idx="1"/>
          </p:nvPr>
        </p:nvSpPr>
        <p:spPr>
          <a:xfrm>
            <a:off x="2589212" y="2133600"/>
            <a:ext cx="8915400" cy="2736783"/>
          </a:xfrm>
        </p:spPr>
        <p:txBody>
          <a:bodyPr/>
          <a:lstStyle/>
          <a:p>
            <a:r>
              <a:rPr lang="es-AR" altLang="en-US" sz="2400" dirty="0">
                <a:solidFill>
                  <a:srgbClr val="0070C0"/>
                </a:solidFill>
                <a:latin typeface="Comic Sans MS" panose="030F0702030302020204" pitchFamily="66" charset="0"/>
              </a:rPr>
              <a:t>con ajo, acompaña bien el pescado. Rocíelo sobre cremas, estofados, ensaladas y salsa, como aderezo. Use las semillas para currys y ensaladas de tomate. Mezcle finamente picada, con ensaladas, mayonesas, salsas blancas para pescado y platos basados en aves y cerdo. Añádala a las ensaladas de frutas y bebidas frías.</a:t>
            </a:r>
          </a:p>
          <a:p>
            <a:endParaRPr lang="es-AR" altLang="en-US" dirty="0"/>
          </a:p>
        </p:txBody>
      </p:sp>
    </p:spTree>
    <p:extLst>
      <p:ext uri="{BB962C8B-B14F-4D97-AF65-F5344CB8AC3E}">
        <p14:creationId xmlns:p14="http://schemas.microsoft.com/office/powerpoint/2010/main" val="179236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a:xfrm>
            <a:off x="2592926" y="624110"/>
            <a:ext cx="2075328" cy="675301"/>
          </a:xfrm>
        </p:spPr>
        <p:txBody>
          <a:bodyPr/>
          <a:lstStyle/>
          <a:p>
            <a:r>
              <a:rPr lang="es-AR" altLang="en-US" b="1" dirty="0">
                <a:solidFill>
                  <a:srgbClr val="FF0000"/>
                </a:solidFill>
                <a:latin typeface="Comic Sans MS" panose="030F0702030302020204" pitchFamily="66" charset="0"/>
              </a:rPr>
              <a:t>Romero:</a:t>
            </a:r>
            <a:endParaRPr lang="es-AR" altLang="en-US" dirty="0">
              <a:solidFill>
                <a:srgbClr val="FF0000"/>
              </a:solidFill>
              <a:latin typeface="Comic Sans MS" panose="030F0702030302020204" pitchFamily="66" charset="0"/>
            </a:endParaRPr>
          </a:p>
        </p:txBody>
      </p:sp>
      <p:sp>
        <p:nvSpPr>
          <p:cNvPr id="48131" name="2 Marcador de contenido"/>
          <p:cNvSpPr>
            <a:spLocks noGrp="1"/>
          </p:cNvSpPr>
          <p:nvPr>
            <p:ph idx="1"/>
          </p:nvPr>
        </p:nvSpPr>
        <p:spPr/>
        <p:txBody>
          <a:bodyPr/>
          <a:lstStyle/>
          <a:p>
            <a:r>
              <a:rPr lang="es-AR" altLang="en-US" sz="2400" dirty="0">
                <a:solidFill>
                  <a:srgbClr val="7030A0"/>
                </a:solidFill>
                <a:latin typeface="Comic Sans MS" panose="030F0702030302020204" pitchFamily="66" charset="0"/>
              </a:rPr>
              <a:t>de intenso sabor, se puede combinar muy bien con pollo y carnes asadas. Fresca se utiliza picada finita en mayonesas, salsa y ensaladas, en especial  las ensaladas que contengan  papas y  calabazas.</a:t>
            </a:r>
          </a:p>
          <a:p>
            <a:endParaRPr lang="es-AR" altLang="en-US" dirty="0">
              <a:solidFill>
                <a:srgbClr val="7030A0"/>
              </a:solidFill>
            </a:endParaRPr>
          </a:p>
        </p:txBody>
      </p:sp>
    </p:spTree>
    <p:extLst>
      <p:ext uri="{BB962C8B-B14F-4D97-AF65-F5344CB8AC3E}">
        <p14:creationId xmlns:p14="http://schemas.microsoft.com/office/powerpoint/2010/main" val="1357675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833454" y="3115595"/>
            <a:ext cx="7772400" cy="1090645"/>
          </a:xfrm>
        </p:spPr>
        <p:txBody>
          <a:bodyPr/>
          <a:lstStyle/>
          <a:p>
            <a:pPr algn="ctr">
              <a:defRPr/>
            </a:pPr>
            <a:r>
              <a:rPr lang="es-AR" sz="4800" dirty="0">
                <a:solidFill>
                  <a:srgbClr val="FFC000"/>
                </a:solidFill>
                <a:latin typeface="Comic Sans MS" pitchFamily="66" charset="0"/>
              </a:rPr>
              <a:t>MUCHAS GRACIAS.</a:t>
            </a:r>
          </a:p>
        </p:txBody>
      </p:sp>
    </p:spTree>
    <p:extLst>
      <p:ext uri="{BB962C8B-B14F-4D97-AF65-F5344CB8AC3E}">
        <p14:creationId xmlns:p14="http://schemas.microsoft.com/office/powerpoint/2010/main" val="320181884"/>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1699328" y="609150"/>
            <a:ext cx="88931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ES" altLang="en-US" sz="4000" b="1" dirty="0">
                <a:solidFill>
                  <a:srgbClr val="99CC00"/>
                </a:solidFill>
                <a:latin typeface="Tempus Sans ITC" panose="04020404030D07020202" pitchFamily="82" charset="0"/>
              </a:rPr>
              <a:t>CONOZCAMOS ALGUNAS PLANTAS AROMÁTICAS Y MEDICINALES</a:t>
            </a:r>
          </a:p>
        </p:txBody>
      </p:sp>
      <p:pic>
        <p:nvPicPr>
          <p:cNvPr id="54277" name="Picture 5" descr="plantas aromática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20190" y="2129007"/>
            <a:ext cx="5851449" cy="438858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98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1000" fill="hold"/>
                                        <p:tgtEl>
                                          <p:spTgt spid="54276"/>
                                        </p:tgtEl>
                                        <p:attrNameLst>
                                          <p:attrName>ppt_x</p:attrName>
                                        </p:attrNameLst>
                                      </p:cBhvr>
                                      <p:tavLst>
                                        <p:tav tm="0">
                                          <p:val>
                                            <p:strVal val="#ppt_x"/>
                                          </p:val>
                                        </p:tav>
                                        <p:tav tm="100000">
                                          <p:val>
                                            <p:strVal val="#ppt_x"/>
                                          </p:val>
                                        </p:tav>
                                      </p:tavLst>
                                    </p:anim>
                                    <p:anim calcmode="lin" valueType="num">
                                      <p:cBhvr additive="base">
                                        <p:cTn id="8" dur="1000" fill="hold"/>
                                        <p:tgtEl>
                                          <p:spTgt spid="54276"/>
                                        </p:tgtEl>
                                        <p:attrNameLst>
                                          <p:attrName>ppt_y</p:attrName>
                                        </p:attrNameLst>
                                      </p:cBhvr>
                                      <p:tavLst>
                                        <p:tav tm="0">
                                          <p:val>
                                            <p:strVal val="0-#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54277"/>
                                        </p:tgtEl>
                                        <p:attrNameLst>
                                          <p:attrName>style.visibility</p:attrName>
                                        </p:attrNameLst>
                                      </p:cBhvr>
                                      <p:to>
                                        <p:strVal val="visible"/>
                                      </p:to>
                                    </p:set>
                                    <p:animEffect transition="in" filter="dissolve">
                                      <p:cBhvr>
                                        <p:cTn id="11"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475340" y="576263"/>
            <a:ext cx="2518911" cy="771525"/>
          </a:xfrm>
        </p:spPr>
        <p:txBody>
          <a:bodyPr/>
          <a:lstStyle/>
          <a:p>
            <a:pPr eaLnBrk="1" hangingPunct="1"/>
            <a:r>
              <a:rPr lang="es-AR" altLang="en-US" dirty="0">
                <a:solidFill>
                  <a:srgbClr val="33CC33"/>
                </a:solidFill>
                <a:latin typeface="Comic Sans MS" panose="030F0702030302020204" pitchFamily="66" charset="0"/>
              </a:rPr>
              <a:t>AJEDREA</a:t>
            </a:r>
            <a:endParaRPr lang="es-ES" altLang="en-US" dirty="0">
              <a:solidFill>
                <a:srgbClr val="33CC33"/>
              </a:solidFill>
              <a:latin typeface="Comic Sans MS" panose="030F0702030302020204" pitchFamily="66" charset="0"/>
            </a:endParaRPr>
          </a:p>
        </p:txBody>
      </p:sp>
      <p:sp>
        <p:nvSpPr>
          <p:cNvPr id="2052" name="Rectangle 4"/>
          <p:cNvSpPr>
            <a:spLocks noGrp="1" noChangeArrowheads="1"/>
          </p:cNvSpPr>
          <p:nvPr>
            <p:ph type="body" sz="half" idx="2"/>
          </p:nvPr>
        </p:nvSpPr>
        <p:spPr>
          <a:xfrm>
            <a:off x="5777493" y="1259507"/>
            <a:ext cx="5076825" cy="4729163"/>
          </a:xfrm>
        </p:spPr>
        <p:txBody>
          <a:bodyPr>
            <a:normAutofit lnSpcReduction="10000"/>
          </a:bodyPr>
          <a:lstStyle/>
          <a:p>
            <a:pPr eaLnBrk="1" hangingPunct="1">
              <a:lnSpc>
                <a:spcPct val="70000"/>
              </a:lnSpc>
              <a:buFontTx/>
              <a:buBlip>
                <a:blip r:embed="rId2"/>
              </a:buBlip>
            </a:pPr>
            <a:r>
              <a:rPr lang="es-AR" altLang="en-US" sz="2600" dirty="0">
                <a:solidFill>
                  <a:srgbClr val="00B0F0"/>
                </a:solidFill>
                <a:latin typeface="Comic Sans MS" panose="030F0702030302020204" pitchFamily="66" charset="0"/>
              </a:rPr>
              <a:t>Familia: Labiadas</a:t>
            </a:r>
          </a:p>
          <a:p>
            <a:pPr eaLnBrk="1" hangingPunct="1">
              <a:lnSpc>
                <a:spcPct val="70000"/>
              </a:lnSpc>
              <a:buFontTx/>
              <a:buBlip>
                <a:blip r:embed="rId2"/>
              </a:buBlip>
            </a:pPr>
            <a:r>
              <a:rPr lang="es-AR" altLang="en-US" sz="2600" dirty="0">
                <a:solidFill>
                  <a:srgbClr val="00B0F0"/>
                </a:solidFill>
                <a:latin typeface="Comic Sans MS" panose="030F0702030302020204" pitchFamily="66" charset="0"/>
              </a:rPr>
              <a:t>Descripción: tallo erecto, ramificado.</a:t>
            </a:r>
          </a:p>
          <a:p>
            <a:pPr eaLnBrk="1" hangingPunct="1">
              <a:lnSpc>
                <a:spcPct val="70000"/>
              </a:lnSpc>
              <a:buFontTx/>
              <a:buBlip>
                <a:blip r:embed="rId2"/>
              </a:buBlip>
            </a:pPr>
            <a:r>
              <a:rPr lang="es-AR" altLang="en-US" sz="2600" dirty="0">
                <a:solidFill>
                  <a:srgbClr val="00B0F0"/>
                </a:solidFill>
                <a:latin typeface="Comic Sans MS" panose="030F0702030302020204" pitchFamily="66" charset="0"/>
              </a:rPr>
              <a:t>Partes útiles: hojas y sumidades.</a:t>
            </a:r>
          </a:p>
          <a:p>
            <a:pPr eaLnBrk="1" hangingPunct="1">
              <a:lnSpc>
                <a:spcPct val="70000"/>
              </a:lnSpc>
              <a:buFontTx/>
              <a:buBlip>
                <a:blip r:embed="rId2"/>
              </a:buBlip>
            </a:pPr>
            <a:r>
              <a:rPr lang="es-AR" altLang="en-US" sz="2600" dirty="0">
                <a:solidFill>
                  <a:srgbClr val="00B0F0"/>
                </a:solidFill>
                <a:latin typeface="Comic Sans MS" panose="030F0702030302020204" pitchFamily="66" charset="0"/>
              </a:rPr>
              <a:t>Clima: templado.</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Suelo: poco exigente.</a:t>
            </a:r>
          </a:p>
          <a:p>
            <a:pPr eaLnBrk="1" hangingPunct="1">
              <a:lnSpc>
                <a:spcPct val="70000"/>
              </a:lnSpc>
              <a:buFontTx/>
              <a:buBlip>
                <a:blip r:embed="rId2"/>
              </a:buBlip>
            </a:pPr>
            <a:r>
              <a:rPr lang="es-AR" altLang="en-US" sz="2600" dirty="0">
                <a:solidFill>
                  <a:srgbClr val="00B0F0"/>
                </a:solidFill>
                <a:latin typeface="Comic Sans MS" panose="030F0702030302020204" pitchFamily="66" charset="0"/>
              </a:rPr>
              <a:t>Siembra: por semillas (directa o en almácigos), en primavera o invierno (protegido contra heladas), se trasplanta.</a:t>
            </a:r>
          </a:p>
          <a:p>
            <a:pPr eaLnBrk="1" hangingPunct="1">
              <a:lnSpc>
                <a:spcPct val="70000"/>
              </a:lnSpc>
              <a:buFontTx/>
              <a:buBlip>
                <a:blip r:embed="rId2"/>
              </a:buBlip>
            </a:pPr>
            <a:r>
              <a:rPr lang="es-AR" altLang="en-US" sz="2600" dirty="0">
                <a:solidFill>
                  <a:srgbClr val="00B0F0"/>
                </a:solidFill>
                <a:latin typeface="Comic Sans MS" panose="030F0702030302020204" pitchFamily="66" charset="0"/>
              </a:rPr>
              <a:t>Cosecha: en floración, a 5 cm del suelo para permitir rebrote.</a:t>
            </a:r>
            <a:endParaRPr lang="es-ES" altLang="en-US" sz="2600" dirty="0">
              <a:solidFill>
                <a:srgbClr val="00B0F0"/>
              </a:solidFill>
              <a:latin typeface="Comic Sans MS" panose="030F0702030302020204" pitchFamily="66" charset="0"/>
            </a:endParaRPr>
          </a:p>
        </p:txBody>
      </p:sp>
      <p:pic>
        <p:nvPicPr>
          <p:cNvPr id="2053" name="Picture 5" descr="Summer Savory (Satureia hortensis)"/>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1781175" y="1347788"/>
            <a:ext cx="3810000" cy="3810000"/>
          </a:xfrm>
          <a:noFill/>
          <a:ln>
            <a:solidFill>
              <a:schemeClr val="bg1"/>
            </a:solidFill>
            <a:miter lim="800000"/>
            <a:headEnd/>
            <a:tailEnd/>
          </a:ln>
        </p:spPr>
      </p:pic>
    </p:spTree>
    <p:extLst>
      <p:ext uri="{BB962C8B-B14F-4D97-AF65-F5344CB8AC3E}">
        <p14:creationId xmlns:p14="http://schemas.microsoft.com/office/powerpoint/2010/main" val="2675640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0-#ppt_w/2"/>
                                          </p:val>
                                        </p:tav>
                                        <p:tav tm="100000">
                                          <p:val>
                                            <p:strVal val="#ppt_x"/>
                                          </p:val>
                                        </p:tav>
                                      </p:tavLst>
                                    </p:anim>
                                    <p:anim calcmode="lin" valueType="num">
                                      <p:cBhvr additive="base">
                                        <p:cTn id="14"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1+#ppt_w/2"/>
                                          </p:val>
                                        </p:tav>
                                        <p:tav tm="100000">
                                          <p:val>
                                            <p:strVal val="#ppt_x"/>
                                          </p:val>
                                        </p:tav>
                                      </p:tavLst>
                                    </p:anim>
                                    <p:anim calcmode="lin" valueType="num">
                                      <p:cBhvr additive="base">
                                        <p:cTn id="20"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30614" y="518829"/>
            <a:ext cx="2297445" cy="803275"/>
          </a:xfrm>
        </p:spPr>
        <p:txBody>
          <a:bodyPr/>
          <a:lstStyle/>
          <a:p>
            <a:pPr eaLnBrk="1" hangingPunct="1"/>
            <a:r>
              <a:rPr lang="es-AR" altLang="en-US" dirty="0">
                <a:solidFill>
                  <a:srgbClr val="33CC33"/>
                </a:solidFill>
                <a:latin typeface="Comic Sans MS" panose="030F0702030302020204" pitchFamily="66" charset="0"/>
              </a:rPr>
              <a:t>AJENJO</a:t>
            </a:r>
            <a:endParaRPr lang="es-ES" altLang="en-US" dirty="0">
              <a:solidFill>
                <a:srgbClr val="33CC33"/>
              </a:solidFill>
              <a:latin typeface="Comic Sans MS" panose="030F0702030302020204" pitchFamily="66" charset="0"/>
            </a:endParaRPr>
          </a:p>
        </p:txBody>
      </p:sp>
      <p:sp>
        <p:nvSpPr>
          <p:cNvPr id="3076" name="Rectangle 4"/>
          <p:cNvSpPr>
            <a:spLocks noGrp="1" noChangeArrowheads="1"/>
          </p:cNvSpPr>
          <p:nvPr>
            <p:ph type="body" sz="half" idx="2"/>
          </p:nvPr>
        </p:nvSpPr>
        <p:spPr>
          <a:xfrm>
            <a:off x="5451554" y="1322104"/>
            <a:ext cx="5029200" cy="4648200"/>
          </a:xfrm>
        </p:spPr>
        <p:txBody>
          <a:bodyPr>
            <a:normAutofit lnSpcReduction="10000"/>
          </a:bodyPr>
          <a:lstStyle/>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Familia: Compuesta</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Descripción: arbusto muy ramificado, hojas pubescentes verde grisáceas.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Partes útiles: hojas y sumidades secas.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Clima: templado, resistente a frío y sequía</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Suelo: poco exigente.</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Multiplicación: por semillas, por división de matas y por estacas.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Cosecha: enero-febrero</a:t>
            </a:r>
            <a:endParaRPr lang="es-ES" altLang="en-US" sz="2600" dirty="0">
              <a:solidFill>
                <a:srgbClr val="00B0F0"/>
              </a:solidFill>
              <a:latin typeface="Comic Sans MS" panose="030F0702030302020204" pitchFamily="66" charset="0"/>
            </a:endParaRPr>
          </a:p>
        </p:txBody>
      </p:sp>
      <p:pic>
        <p:nvPicPr>
          <p:cNvPr id="25608" name="Picture 1032" descr="p_ajen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40324" y="1590358"/>
            <a:ext cx="3811230" cy="360728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131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5608"/>
                                        </p:tgtEl>
                                        <p:attrNameLst>
                                          <p:attrName>style.visibility</p:attrName>
                                        </p:attrNameLst>
                                      </p:cBhvr>
                                      <p:to>
                                        <p:strVal val="visible"/>
                                      </p:to>
                                    </p:set>
                                    <p:anim calcmode="lin" valueType="num">
                                      <p:cBhvr additive="base">
                                        <p:cTn id="13" dur="500" fill="hold"/>
                                        <p:tgtEl>
                                          <p:spTgt spid="25608"/>
                                        </p:tgtEl>
                                        <p:attrNameLst>
                                          <p:attrName>ppt_x</p:attrName>
                                        </p:attrNameLst>
                                      </p:cBhvr>
                                      <p:tavLst>
                                        <p:tav tm="0">
                                          <p:val>
                                            <p:strVal val="0-#ppt_w/2"/>
                                          </p:val>
                                        </p:tav>
                                        <p:tav tm="100000">
                                          <p:val>
                                            <p:strVal val="#ppt_x"/>
                                          </p:val>
                                        </p:tav>
                                      </p:tavLst>
                                    </p:anim>
                                    <p:anim calcmode="lin" valueType="num">
                                      <p:cBhvr additive="base">
                                        <p:cTn id="14" dur="500" fill="hold"/>
                                        <p:tgtEl>
                                          <p:spTgt spid="2560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1+#ppt_w/2"/>
                                          </p:val>
                                        </p:tav>
                                        <p:tav tm="100000">
                                          <p:val>
                                            <p:strVal val="#ppt_x"/>
                                          </p:val>
                                        </p:tav>
                                      </p:tavLst>
                                    </p:anim>
                                    <p:anim calcmode="lin" valueType="num">
                                      <p:cBhvr additive="base">
                                        <p:cTn id="20"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449605" y="793901"/>
            <a:ext cx="2871786" cy="803275"/>
          </a:xfrm>
        </p:spPr>
        <p:txBody>
          <a:bodyPr/>
          <a:lstStyle/>
          <a:p>
            <a:pPr eaLnBrk="1" hangingPunct="1"/>
            <a:r>
              <a:rPr lang="es-AR" altLang="en-US" dirty="0">
                <a:solidFill>
                  <a:srgbClr val="33CC33"/>
                </a:solidFill>
                <a:latin typeface="Comic Sans MS" panose="030F0702030302020204" pitchFamily="66" charset="0"/>
              </a:rPr>
              <a:t>ALBAHACA</a:t>
            </a:r>
            <a:endParaRPr lang="es-ES" altLang="en-US" dirty="0">
              <a:solidFill>
                <a:srgbClr val="33CC33"/>
              </a:solidFill>
              <a:latin typeface="Comic Sans MS" panose="030F0702030302020204" pitchFamily="66" charset="0"/>
            </a:endParaRPr>
          </a:p>
        </p:txBody>
      </p:sp>
      <p:sp>
        <p:nvSpPr>
          <p:cNvPr id="4100" name="Rectangle 4"/>
          <p:cNvSpPr>
            <a:spLocks noGrp="1" noChangeArrowheads="1"/>
          </p:cNvSpPr>
          <p:nvPr>
            <p:ph type="body" sz="half" idx="2"/>
          </p:nvPr>
        </p:nvSpPr>
        <p:spPr>
          <a:xfrm>
            <a:off x="5769995" y="1788879"/>
            <a:ext cx="4876800" cy="3962400"/>
          </a:xfrm>
        </p:spPr>
        <p:txBody>
          <a:bodyPr>
            <a:normAutofit lnSpcReduction="10000"/>
          </a:bodyPr>
          <a:lstStyle/>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Familia: Labiadas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Descripción: herbácea anual.</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Partes útiles: hojas y sumidades floridas secas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Clima: templado-templado cálido</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Suelo: fértil, permeable</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Multiplicación: por semillas, directa o almácigos.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Cosecha: en verano, se corta toda la planta.</a:t>
            </a:r>
            <a:endParaRPr lang="es-ES" altLang="en-US" sz="2600" dirty="0">
              <a:solidFill>
                <a:srgbClr val="00B0F0"/>
              </a:solidFill>
              <a:latin typeface="Comic Sans MS" panose="030F0702030302020204" pitchFamily="66" charset="0"/>
            </a:endParaRPr>
          </a:p>
        </p:txBody>
      </p:sp>
      <p:pic>
        <p:nvPicPr>
          <p:cNvPr id="4101" name="Picture 5" descr="A689"/>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2113547" y="1712679"/>
            <a:ext cx="3308350" cy="4114800"/>
          </a:xfrm>
          <a:noFill/>
          <a:ln>
            <a:solidFill>
              <a:schemeClr val="bg1"/>
            </a:solidFill>
            <a:miter lim="800000"/>
            <a:headEnd/>
            <a:tailEnd/>
          </a:ln>
        </p:spPr>
      </p:pic>
    </p:spTree>
    <p:extLst>
      <p:ext uri="{BB962C8B-B14F-4D97-AF65-F5344CB8AC3E}">
        <p14:creationId xmlns:p14="http://schemas.microsoft.com/office/powerpoint/2010/main" val="4204444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0-#ppt_w/2"/>
                                          </p:val>
                                        </p:tav>
                                        <p:tav tm="100000">
                                          <p:val>
                                            <p:strVal val="#ppt_x"/>
                                          </p:val>
                                        </p:tav>
                                      </p:tavLst>
                                    </p:anim>
                                    <p:anim calcmode="lin" valueType="num">
                                      <p:cBhvr additive="base">
                                        <p:cTn id="14"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1+#ppt_w/2"/>
                                          </p:val>
                                        </p:tav>
                                        <p:tav tm="100000">
                                          <p:val>
                                            <p:strVal val="#ppt_x"/>
                                          </p:val>
                                        </p:tav>
                                      </p:tavLst>
                                    </p:anim>
                                    <p:anim calcmode="lin" valueType="num">
                                      <p:cBhvr additive="base">
                                        <p:cTn id="20"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10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351606" y="431783"/>
            <a:ext cx="4604919" cy="803275"/>
          </a:xfrm>
        </p:spPr>
        <p:txBody>
          <a:bodyPr/>
          <a:lstStyle/>
          <a:p>
            <a:pPr eaLnBrk="1" hangingPunct="1"/>
            <a:r>
              <a:rPr lang="es-AR" altLang="en-US" dirty="0">
                <a:solidFill>
                  <a:srgbClr val="33CC33"/>
                </a:solidFill>
                <a:latin typeface="Comic Sans MS" panose="030F0702030302020204" pitchFamily="66" charset="0"/>
              </a:rPr>
              <a:t>ANETO O ENELDO</a:t>
            </a:r>
            <a:endParaRPr lang="es-ES" altLang="en-US" dirty="0">
              <a:solidFill>
                <a:srgbClr val="33CC33"/>
              </a:solidFill>
              <a:latin typeface="Comic Sans MS" panose="030F0702030302020204" pitchFamily="66" charset="0"/>
            </a:endParaRPr>
          </a:p>
        </p:txBody>
      </p:sp>
      <p:sp>
        <p:nvSpPr>
          <p:cNvPr id="5124" name="Rectangle 4"/>
          <p:cNvSpPr>
            <a:spLocks noGrp="1" noChangeArrowheads="1"/>
          </p:cNvSpPr>
          <p:nvPr>
            <p:ph type="body" sz="half" idx="2"/>
          </p:nvPr>
        </p:nvSpPr>
        <p:spPr>
          <a:xfrm>
            <a:off x="4736431" y="1303271"/>
            <a:ext cx="5867400" cy="4800600"/>
          </a:xfrm>
        </p:spPr>
        <p:txBody>
          <a:bodyPr>
            <a:normAutofit lnSpcReduction="10000"/>
          </a:bodyPr>
          <a:lstStyle/>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Familia: Umbelíferas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Descripción: tallos erectos, hojas filiformes, frutos ovoides.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Partes útiles: frutos maduros y secos.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Clima: templado, proteger de heladas.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Suelo: </a:t>
            </a:r>
            <a:r>
              <a:rPr lang="es-AR" altLang="en-US" sz="2600" dirty="0" err="1">
                <a:solidFill>
                  <a:srgbClr val="00B0F0"/>
                </a:solidFill>
                <a:latin typeface="Comic Sans MS" panose="030F0702030302020204" pitchFamily="66" charset="0"/>
              </a:rPr>
              <a:t>humíferos</a:t>
            </a:r>
            <a:r>
              <a:rPr lang="es-AR" altLang="en-US" sz="2600" dirty="0">
                <a:solidFill>
                  <a:srgbClr val="00B0F0"/>
                </a:solidFill>
                <a:latin typeface="Comic Sans MS" panose="030F0702030302020204" pitchFamily="66" charset="0"/>
              </a:rPr>
              <a:t>, fértiles y mullidos.</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Multiplicación: por semillas, desde otoño hasta primavera.</a:t>
            </a:r>
          </a:p>
          <a:p>
            <a:pPr eaLnBrk="1" hangingPunct="1">
              <a:lnSpc>
                <a:spcPct val="75000"/>
              </a:lnSpc>
              <a:buFontTx/>
              <a:buBlip>
                <a:blip r:embed="rId2"/>
              </a:buBlip>
            </a:pPr>
            <a:r>
              <a:rPr lang="es-AR" altLang="en-US" sz="2600" dirty="0">
                <a:solidFill>
                  <a:srgbClr val="00B0F0"/>
                </a:solidFill>
                <a:latin typeface="Comic Sans MS" panose="030F0702030302020204" pitchFamily="66" charset="0"/>
              </a:rPr>
              <a:t>Cosecha: con frutos maduros de color pardos, hacerlo por la mañana.</a:t>
            </a:r>
            <a:endParaRPr lang="es-ES" altLang="en-US" sz="2600" dirty="0">
              <a:solidFill>
                <a:srgbClr val="00B0F0"/>
              </a:solidFill>
              <a:latin typeface="Comic Sans MS" panose="030F0702030302020204" pitchFamily="66" charset="0"/>
            </a:endParaRPr>
          </a:p>
        </p:txBody>
      </p:sp>
      <p:pic>
        <p:nvPicPr>
          <p:cNvPr id="5127" name="Picture 7" descr="Dill"/>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2304467" y="1235058"/>
            <a:ext cx="2094279" cy="4736799"/>
          </a:xfrm>
          <a:noFill/>
          <a:ln>
            <a:solidFill>
              <a:schemeClr val="bg1"/>
            </a:solidFill>
            <a:miter lim="800000"/>
            <a:headEnd/>
            <a:tailEnd/>
          </a:ln>
        </p:spPr>
      </p:pic>
    </p:spTree>
    <p:extLst>
      <p:ext uri="{BB962C8B-B14F-4D97-AF65-F5344CB8AC3E}">
        <p14:creationId xmlns:p14="http://schemas.microsoft.com/office/powerpoint/2010/main" val="520515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127"/>
                                        </p:tgtEl>
                                        <p:attrNameLst>
                                          <p:attrName>style.visibility</p:attrName>
                                        </p:attrNameLst>
                                      </p:cBhvr>
                                      <p:to>
                                        <p:strVal val="visible"/>
                                      </p:to>
                                    </p:set>
                                    <p:anim calcmode="lin" valueType="num">
                                      <p:cBhvr additive="base">
                                        <p:cTn id="13" dur="500" fill="hold"/>
                                        <p:tgtEl>
                                          <p:spTgt spid="5127"/>
                                        </p:tgtEl>
                                        <p:attrNameLst>
                                          <p:attrName>ppt_x</p:attrName>
                                        </p:attrNameLst>
                                      </p:cBhvr>
                                      <p:tavLst>
                                        <p:tav tm="0">
                                          <p:val>
                                            <p:strVal val="0-#ppt_w/2"/>
                                          </p:val>
                                        </p:tav>
                                        <p:tav tm="100000">
                                          <p:val>
                                            <p:strVal val="#ppt_x"/>
                                          </p:val>
                                        </p:tav>
                                      </p:tavLst>
                                    </p:anim>
                                    <p:anim calcmode="lin" valueType="num">
                                      <p:cBhvr additive="base">
                                        <p:cTn id="14"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1+#ppt_w/2"/>
                                          </p:val>
                                        </p:tav>
                                        <p:tav tm="100000">
                                          <p:val>
                                            <p:strVal val="#ppt_x"/>
                                          </p:val>
                                        </p:tav>
                                      </p:tavLst>
                                    </p:anim>
                                    <p:anim calcmode="lin" valueType="num">
                                      <p:cBhvr additive="base">
                                        <p:cTn id="20"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4" grpId="0" autoUpdateAnimBg="0"/>
    </p:bld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1087</TotalTime>
  <Words>2533</Words>
  <Application>Microsoft Office PowerPoint</Application>
  <PresentationFormat>Panorámica</PresentationFormat>
  <Paragraphs>229</Paragraphs>
  <Slides>47</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47</vt:i4>
      </vt:variant>
    </vt:vector>
  </HeadingPairs>
  <TitlesOfParts>
    <vt:vector size="55" baseType="lpstr">
      <vt:lpstr>Arial</vt:lpstr>
      <vt:lpstr>Calibri</vt:lpstr>
      <vt:lpstr>Century Gothic</vt:lpstr>
      <vt:lpstr>Comic Sans MS</vt:lpstr>
      <vt:lpstr>Tempus Sans ITC</vt:lpstr>
      <vt:lpstr>Times New Roman</vt:lpstr>
      <vt:lpstr>Wingdings 3</vt:lpstr>
      <vt:lpstr>Espiral</vt:lpstr>
      <vt:lpstr>Presentación de PowerPoint</vt:lpstr>
      <vt:lpstr>Presentación de PowerPoint</vt:lpstr>
      <vt:lpstr>Presentación de PowerPoint</vt:lpstr>
      <vt:lpstr>Presentación de PowerPoint</vt:lpstr>
      <vt:lpstr>Presentación de PowerPoint</vt:lpstr>
      <vt:lpstr>AJEDREA</vt:lpstr>
      <vt:lpstr>AJENJO</vt:lpstr>
      <vt:lpstr>ALBAHACA</vt:lpstr>
      <vt:lpstr>ANETO O ENELDO</vt:lpstr>
      <vt:lpstr>CEDRÓN</vt:lpstr>
      <vt:lpstr>COMINO</vt:lpstr>
      <vt:lpstr>CORIANDRO</vt:lpstr>
      <vt:lpstr>ESTRAGÓN</vt:lpstr>
      <vt:lpstr>HINOJO</vt:lpstr>
      <vt:lpstr>LAVANDA</vt:lpstr>
      <vt:lpstr>MANZANILLA COMÚN</vt:lpstr>
      <vt:lpstr>MEJORANA</vt:lpstr>
      <vt:lpstr>MELISA</vt:lpstr>
      <vt:lpstr>MENTA</vt:lpstr>
      <vt:lpstr>ORÉGANO</vt:lpstr>
      <vt:lpstr>ROMERO</vt:lpstr>
      <vt:lpstr>SALVIA</vt:lpstr>
      <vt:lpstr>TOMILLO</vt:lpstr>
      <vt:lpstr>YERBABUENA</vt:lpstr>
      <vt:lpstr>Asociaciones</vt:lpstr>
      <vt:lpstr>Asociación       Plagas Repelidas</vt:lpstr>
      <vt:lpstr>Asociación              Plagas repelidas</vt:lpstr>
      <vt:lpstr>MULTIPLICACIÓN</vt:lpstr>
      <vt:lpstr>1. Multiplicación por semillas  </vt:lpstr>
      <vt:lpstr>2. Multiplicación por división de matas  </vt:lpstr>
      <vt:lpstr>Presentación de PowerPoint</vt:lpstr>
      <vt:lpstr>Presentación de PowerPoint</vt:lpstr>
      <vt:lpstr>3. Multiplicación por estacas </vt:lpstr>
      <vt:lpstr>Presentación de PowerPoint</vt:lpstr>
      <vt:lpstr>Presentación de PowerPoint</vt:lpstr>
      <vt:lpstr>Presentación de PowerPoint</vt:lpstr>
      <vt:lpstr>4. Estolones.</vt:lpstr>
      <vt:lpstr>5. Bulbos</vt:lpstr>
      <vt:lpstr>    Si bien en nuestra cultura el uso de aromáticas, es frecuente, normalmente solemos consumirlas de forma deshidratada. Pero aquí les vamos a dar algunos consejitos para poder utilizar algunas más conocidas de manera fresca  recién cosechada. </vt:lpstr>
      <vt:lpstr>Albahaca:</vt:lpstr>
      <vt:lpstr>Orégano:</vt:lpstr>
      <vt:lpstr>Salvia:</vt:lpstr>
      <vt:lpstr>Ciboulette:</vt:lpstr>
      <vt:lpstr>Menta:</vt:lpstr>
      <vt:lpstr>Cilantro:</vt:lpstr>
      <vt:lpstr>Romero:</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Susana Aressi</dc:creator>
  <cp:lastModifiedBy>Admin</cp:lastModifiedBy>
  <cp:revision>17</cp:revision>
  <dcterms:created xsi:type="dcterms:W3CDTF">2022-11-09T16:14:06Z</dcterms:created>
  <dcterms:modified xsi:type="dcterms:W3CDTF">2022-11-16T12:54:12Z</dcterms:modified>
</cp:coreProperties>
</file>