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59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23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con foto 2 -puede cambiar f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 userDrawn="1"/>
        </p:nvSpPr>
        <p:spPr bwMode="auto">
          <a:xfrm>
            <a:off x="7315200" y="1597026"/>
            <a:ext cx="2387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9715500" y="1599000"/>
            <a:ext cx="18796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609600" y="452438"/>
            <a:ext cx="10972800" cy="1058862"/>
          </a:xfrm>
          <a:prstGeom prst="rect">
            <a:avLst/>
          </a:prstGeom>
        </p:spPr>
        <p:txBody>
          <a:bodyPr tIns="0" bIns="0" anchor="ctr"/>
          <a:lstStyle>
            <a:lvl1pPr algn="l">
              <a:defRPr sz="320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7" name="16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0" y="2336800"/>
            <a:ext cx="12192000" cy="3733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167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550665" y="1332384"/>
            <a:ext cx="11041411" cy="4357216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10193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6186843" y="1354365"/>
            <a:ext cx="5386944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561219" y="1354365"/>
            <a:ext cx="5021320" cy="4332060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 sz="1800"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1800"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050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9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/>
          <p:cNvCxnSpPr/>
          <p:nvPr userDrawn="1"/>
        </p:nvCxnSpPr>
        <p:spPr>
          <a:xfrm flipV="1">
            <a:off x="4220634" y="3302000"/>
            <a:ext cx="3750733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/>
          <p:cNvSpPr txBox="1">
            <a:spLocks noChangeArrowheads="1"/>
          </p:cNvSpPr>
          <p:nvPr userDrawn="1"/>
        </p:nvSpPr>
        <p:spPr bwMode="auto">
          <a:xfrm>
            <a:off x="7023100" y="352426"/>
            <a:ext cx="2387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9423400" y="354399"/>
            <a:ext cx="18796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 bwMode="auto">
          <a:xfrm>
            <a:off x="5372100" y="2424113"/>
            <a:ext cx="5952067" cy="217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2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0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AADB-37B6-4088-8294-25927E68DA2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C88F13-20D8-447D-BFC3-1CDCFAACAD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 Título"/>
          <p:cNvSpPr>
            <a:spLocks noGrp="1"/>
          </p:cNvSpPr>
          <p:nvPr>
            <p:ph type="title"/>
          </p:nvPr>
        </p:nvSpPr>
        <p:spPr>
          <a:xfrm>
            <a:off x="1981201" y="499054"/>
            <a:ext cx="8315325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es-AR" altLang="es-AR" sz="4400" b="1" dirty="0">
                <a:solidFill>
                  <a:srgbClr val="C00000"/>
                </a:solidFill>
              </a:rPr>
              <a:t>Propagación. </a:t>
            </a:r>
          </a:p>
        </p:txBody>
      </p:sp>
      <p:pic>
        <p:nvPicPr>
          <p:cNvPr id="17412" name="11 Imagen" descr="presentacion fot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428" y="1931089"/>
            <a:ext cx="8049097" cy="39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715500" y="850855"/>
            <a:ext cx="1853045" cy="465327"/>
          </a:xfrm>
        </p:spPr>
        <p:txBody>
          <a:bodyPr>
            <a:normAutofit/>
          </a:bodyPr>
          <a:lstStyle/>
          <a:p>
            <a:r>
              <a:rPr lang="es-ES" dirty="0"/>
              <a:t>Sábado 5 de noviembre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ítulo 4"/>
          <p:cNvSpPr>
            <a:spLocks noGrp="1"/>
          </p:cNvSpPr>
          <p:nvPr>
            <p:ph type="title"/>
          </p:nvPr>
        </p:nvSpPr>
        <p:spPr>
          <a:xfrm>
            <a:off x="2743201" y="2160877"/>
            <a:ext cx="7888240" cy="2170112"/>
          </a:xfrm>
        </p:spPr>
        <p:txBody>
          <a:bodyPr/>
          <a:lstStyle/>
          <a:p>
            <a:r>
              <a:rPr lang="es-ES" altLang="en-US" b="1" dirty="0">
                <a:solidFill>
                  <a:srgbClr val="C00000"/>
                </a:solidFill>
              </a:rPr>
              <a:t>AUTOPRODUCCIÓN DE SEMILLAS. 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4"/>
          <p:cNvSpPr>
            <a:spLocks noGrp="1"/>
          </p:cNvSpPr>
          <p:nvPr>
            <p:ph type="title"/>
          </p:nvPr>
        </p:nvSpPr>
        <p:spPr>
          <a:xfrm>
            <a:off x="1993758" y="504249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ES" altLang="en-US" b="1" dirty="0">
                <a:solidFill>
                  <a:srgbClr val="C00000"/>
                </a:solidFill>
              </a:rPr>
              <a:t>FECUNDACIÓN SEXUAL DE LA FLOR.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3686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874" y="1565564"/>
            <a:ext cx="5685270" cy="4419599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1406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1928" y="304800"/>
            <a:ext cx="8306758" cy="6054713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058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Resultado de imagen para estolones saxifrag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428" y="2857499"/>
            <a:ext cx="4594998" cy="28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4 CuadroTexto"/>
          <p:cNvSpPr txBox="1">
            <a:spLocks noChangeArrowheads="1"/>
          </p:cNvSpPr>
          <p:nvPr/>
        </p:nvSpPr>
        <p:spPr bwMode="auto">
          <a:xfrm>
            <a:off x="1944688" y="1131888"/>
            <a:ext cx="711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AR" altLang="es-AR" sz="1800" b="1">
                <a:solidFill>
                  <a:schemeClr val="tx1"/>
                </a:solidFill>
              </a:rPr>
              <a:t>  Estolón: </a:t>
            </a:r>
            <a:r>
              <a:rPr lang="es-AR" altLang="es-AR" sz="1800">
                <a:solidFill>
                  <a:schemeClr val="tx1"/>
                </a:solidFill>
              </a:rPr>
              <a:t>Tallo rastrero largo y delgado, prolongación del tallo principal, que en contacto con el suelo echa raíces y dan origen a nuevas plantas.</a:t>
            </a:r>
            <a:endParaRPr lang="es-AR" altLang="es-AR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800" i="1">
                <a:solidFill>
                  <a:schemeClr val="tx1"/>
                </a:solidFill>
              </a:rPr>
              <a:t>Saxifraga</a:t>
            </a:r>
          </a:p>
        </p:txBody>
      </p:sp>
      <p:pic>
        <p:nvPicPr>
          <p:cNvPr id="18436" name="Picture 23" descr="Resultado de imagen para estolones saxifrag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721" y="2068574"/>
            <a:ext cx="2966170" cy="43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V="1">
            <a:off x="4789055" y="2857499"/>
            <a:ext cx="3260436" cy="18840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8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CuadroTexto"/>
          <p:cNvSpPr txBox="1">
            <a:spLocks noChangeArrowheads="1"/>
          </p:cNvSpPr>
          <p:nvPr/>
        </p:nvSpPr>
        <p:spPr bwMode="auto">
          <a:xfrm>
            <a:off x="2290186" y="590119"/>
            <a:ext cx="6965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AR" altLang="es-AR" sz="1800" b="1" dirty="0">
                <a:solidFill>
                  <a:schemeClr val="tx1"/>
                </a:solidFill>
              </a:rPr>
              <a:t> Macollos: </a:t>
            </a:r>
            <a:r>
              <a:rPr lang="es-AR" altLang="es-AR" sz="1800" dirty="0">
                <a:solidFill>
                  <a:schemeClr val="tx1"/>
                </a:solidFill>
              </a:rPr>
              <a:t>Se producen a partir de las yemas axilares, ubicadas en los </a:t>
            </a:r>
            <a:r>
              <a:rPr lang="es-AR" altLang="es-AR" sz="1800" dirty="0" err="1">
                <a:solidFill>
                  <a:schemeClr val="tx1"/>
                </a:solidFill>
              </a:rPr>
              <a:t>subnudos</a:t>
            </a:r>
            <a:r>
              <a:rPr lang="es-AR" altLang="es-AR" sz="1800" dirty="0">
                <a:solidFill>
                  <a:schemeClr val="tx1"/>
                </a:solidFill>
              </a:rPr>
              <a:t> del eje principal, se producen brotes secundarios llamados </a:t>
            </a:r>
            <a:r>
              <a:rPr lang="es-AR" altLang="es-AR" sz="1800" i="1" dirty="0">
                <a:solidFill>
                  <a:schemeClr val="tx1"/>
                </a:solidFill>
              </a:rPr>
              <a:t>macollos</a:t>
            </a:r>
            <a:endParaRPr lang="es-AR" altLang="es-AR" sz="18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AR" altLang="es-AR" sz="18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1800" i="1" dirty="0" err="1">
                <a:solidFill>
                  <a:schemeClr val="tx1"/>
                </a:solidFill>
              </a:rPr>
              <a:t>Armeria</a:t>
            </a:r>
            <a:r>
              <a:rPr lang="es-AR" altLang="es-A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459" name="Picture 5" descr="Resultado de imagen para armeria fl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384" y="2066494"/>
            <a:ext cx="5091701" cy="381984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7" descr="Resultado de imagen para armeria flor di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63" y="1609293"/>
            <a:ext cx="3058246" cy="4624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5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3781414"/>
            <a:ext cx="1611313" cy="26558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2 Marcador de contenido"/>
          <p:cNvSpPr>
            <a:spLocks noGrp="1"/>
          </p:cNvSpPr>
          <p:nvPr>
            <p:ph sz="quarter" idx="14"/>
          </p:nvPr>
        </p:nvSpPr>
        <p:spPr>
          <a:xfrm>
            <a:off x="2697452" y="269297"/>
            <a:ext cx="6502400" cy="1632528"/>
          </a:xfrm>
        </p:spPr>
        <p:txBody>
          <a:bodyPr>
            <a:normAutofit fontScale="70000" lnSpcReduction="20000"/>
          </a:bodyPr>
          <a:lstStyle/>
          <a:p>
            <a:r>
              <a:rPr lang="es-AR" altLang="es-AR" sz="2900" b="1" dirty="0"/>
              <a:t>Rizomas: </a:t>
            </a:r>
            <a:r>
              <a:rPr lang="es-AR" altLang="es-AR" sz="2900" dirty="0"/>
              <a:t>Tallo subterráneo (rizoma) alargado, horizontal al suelo, que con frecuencia presenta pequeños bulbos.</a:t>
            </a:r>
          </a:p>
          <a:p>
            <a:endParaRPr lang="es-AR" altLang="es-AR" sz="2900" dirty="0"/>
          </a:p>
          <a:p>
            <a:pPr>
              <a:buFont typeface="Wingdings" panose="05000000000000000000" pitchFamily="2" charset="2"/>
              <a:buNone/>
            </a:pPr>
            <a:r>
              <a:rPr lang="es-AR" altLang="es-AR" i="1" dirty="0"/>
              <a:t> </a:t>
            </a:r>
            <a:endParaRPr lang="es-AR" altLang="es-AR" dirty="0"/>
          </a:p>
        </p:txBody>
      </p:sp>
      <p:sp>
        <p:nvSpPr>
          <p:cNvPr id="20484" name="AutoShape 13" descr="Resultado de imagen para rizomas"/>
          <p:cNvSpPr>
            <a:spLocks noChangeAspect="1" noChangeArrowheads="1"/>
          </p:cNvSpPr>
          <p:nvPr/>
        </p:nvSpPr>
        <p:spPr bwMode="auto">
          <a:xfrm>
            <a:off x="1679575" y="-1287463"/>
            <a:ext cx="1790700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85" name="AutoShape 15" descr="Resultado de imagen para rizomas"/>
          <p:cNvSpPr>
            <a:spLocks noChangeAspect="1" noChangeArrowheads="1"/>
          </p:cNvSpPr>
          <p:nvPr/>
        </p:nvSpPr>
        <p:spPr bwMode="auto">
          <a:xfrm>
            <a:off x="1679575" y="-1287463"/>
            <a:ext cx="1790700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pic>
        <p:nvPicPr>
          <p:cNvPr id="20486" name="11 Imagen" descr="image0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8" b="-3052"/>
          <a:stretch>
            <a:fillRect/>
          </a:stretch>
        </p:blipFill>
        <p:spPr bwMode="auto">
          <a:xfrm>
            <a:off x="4318000" y="1734749"/>
            <a:ext cx="2233613" cy="39590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AutoShape 17" descr="Resultado de imagen para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52768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88" name="AutoShape 19" descr="Resultado de imagen para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527685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pic>
        <p:nvPicPr>
          <p:cNvPr id="20489" name="Picture 21" descr="Imagen relacion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387" y="2428298"/>
            <a:ext cx="2767990" cy="20744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AutoShape 23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1" name="AutoShape 25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2" name="AutoShape 27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3" name="AutoShape 29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4" name="AutoShape 31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5" name="AutoShape 33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6" name="AutoShape 35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7" name="AutoShape 37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8" name="AutoShape 39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499" name="AutoShape 41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sp>
        <p:nvSpPr>
          <p:cNvPr id="20500" name="AutoShape 43" descr="Resultado de imagen para rizomas peonias"/>
          <p:cNvSpPr>
            <a:spLocks noChangeAspect="1" noChangeArrowheads="1"/>
          </p:cNvSpPr>
          <p:nvPr/>
        </p:nvSpPr>
        <p:spPr bwMode="auto">
          <a:xfrm>
            <a:off x="1679575" y="-1684338"/>
            <a:ext cx="4686300" cy="35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>
              <a:solidFill>
                <a:schemeClr val="tx1"/>
              </a:solidFill>
            </a:endParaRPr>
          </a:p>
        </p:txBody>
      </p:sp>
      <p:pic>
        <p:nvPicPr>
          <p:cNvPr id="2050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399" y="789710"/>
            <a:ext cx="2120043" cy="24614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9" descr="Resultado de imagen para oxali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20" y="1266375"/>
            <a:ext cx="2447882" cy="244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32 Imagen" descr="index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781414"/>
            <a:ext cx="1981200" cy="26450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contenido"/>
          <p:cNvSpPr>
            <a:spLocks noGrp="1"/>
          </p:cNvSpPr>
          <p:nvPr>
            <p:ph sz="quarter" idx="14"/>
          </p:nvPr>
        </p:nvSpPr>
        <p:spPr>
          <a:xfrm>
            <a:off x="4583980" y="568037"/>
            <a:ext cx="2357147" cy="753197"/>
          </a:xfrm>
        </p:spPr>
        <p:txBody>
          <a:bodyPr>
            <a:normAutofit/>
          </a:bodyPr>
          <a:lstStyle/>
          <a:p>
            <a:r>
              <a:rPr lang="es-AR" altLang="es-AR" sz="2000" b="1" dirty="0">
                <a:solidFill>
                  <a:srgbClr val="C00000"/>
                </a:solidFill>
              </a:rPr>
              <a:t>Bulbillos: </a:t>
            </a:r>
          </a:p>
        </p:txBody>
      </p:sp>
      <p:pic>
        <p:nvPicPr>
          <p:cNvPr id="21507" name="Picture 86" descr="Resultado de imagen para gladiolo bulbill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7" y="1496291"/>
            <a:ext cx="5261357" cy="39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8" descr="Resultado de imagen para tulipan bulbill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77" y="1482436"/>
            <a:ext cx="5511970" cy="39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6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sz="quarter" idx="14"/>
          </p:nvPr>
        </p:nvSpPr>
        <p:spPr>
          <a:xfrm>
            <a:off x="2003355" y="706583"/>
            <a:ext cx="6516687" cy="942976"/>
          </a:xfrm>
        </p:spPr>
        <p:txBody>
          <a:bodyPr>
            <a:noAutofit/>
          </a:bodyPr>
          <a:lstStyle/>
          <a:p>
            <a:pPr lvl="1"/>
            <a:r>
              <a:rPr lang="es-AR" altLang="es-AR" b="1" dirty="0">
                <a:solidFill>
                  <a:srgbClr val="C00000"/>
                </a:solidFill>
              </a:rPr>
              <a:t>Bryophyllum. Plantitas en los márgenes de las hojas</a:t>
            </a:r>
          </a:p>
          <a:p>
            <a:endParaRPr lang="es-AR" altLang="es-AR" sz="2400" dirty="0"/>
          </a:p>
          <a:p>
            <a:pPr>
              <a:buFont typeface="Wingdings" panose="05000000000000000000" pitchFamily="2" charset="2"/>
              <a:buNone/>
            </a:pPr>
            <a:r>
              <a:rPr lang="es-AR" altLang="es-AR" sz="2400" b="1" i="1" dirty="0">
                <a:solidFill>
                  <a:srgbClr val="C00000"/>
                </a:solidFill>
              </a:rPr>
              <a:t>Kalanchoe.</a:t>
            </a:r>
          </a:p>
        </p:txBody>
      </p:sp>
      <p:pic>
        <p:nvPicPr>
          <p:cNvPr id="22531" name="Picture 2" descr="Resultado de imagen para kalanchoe multiplicac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983" y="2525713"/>
            <a:ext cx="5035515" cy="339197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esultado de imagen para kalanchoe multiplic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782" y="2525713"/>
            <a:ext cx="4324435" cy="339197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4702174" y="3544171"/>
            <a:ext cx="3153353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sz="quarter" idx="13"/>
          </p:nvPr>
        </p:nvSpPr>
        <p:spPr>
          <a:xfrm>
            <a:off x="1826170" y="433531"/>
            <a:ext cx="8772556" cy="1048906"/>
          </a:xfrm>
        </p:spPr>
        <p:txBody>
          <a:bodyPr/>
          <a:lstStyle/>
          <a:p>
            <a:r>
              <a:rPr lang="es-AR" altLang="es-AR" b="1" dirty="0">
                <a:solidFill>
                  <a:srgbClr val="C00000"/>
                </a:solidFill>
              </a:rPr>
              <a:t>Multiplicación por hojas:</a:t>
            </a:r>
          </a:p>
          <a:p>
            <a:pPr>
              <a:buFont typeface="Wingdings" panose="05000000000000000000" pitchFamily="2" charset="2"/>
              <a:buNone/>
            </a:pPr>
            <a:r>
              <a:rPr lang="es-AR" altLang="es-AR" b="1" dirty="0">
                <a:solidFill>
                  <a:srgbClr val="C00000"/>
                </a:solidFill>
              </a:rPr>
              <a:t>Se utilizan las laminas de las hojas enteras o fraccionadas. </a:t>
            </a:r>
          </a:p>
          <a:p>
            <a:pPr>
              <a:buFont typeface="Wingdings" panose="05000000000000000000" pitchFamily="2" charset="2"/>
              <a:buNone/>
            </a:pPr>
            <a:endParaRPr lang="es-AR" altLang="es-AR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s-AR" altLang="es-AR" dirty="0"/>
          </a:p>
          <a:p>
            <a:endParaRPr lang="es-AR" altLang="es-AR" dirty="0"/>
          </a:p>
        </p:txBody>
      </p:sp>
      <p:pic>
        <p:nvPicPr>
          <p:cNvPr id="23555" name="3 Imagen" descr="fotos 1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772" y="1563111"/>
            <a:ext cx="3487447" cy="261609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do de imagen para begonias multiplicacion hoj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47" y="1563111"/>
            <a:ext cx="3303827" cy="24795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6" descr="Resultado de imagen para begonias multiplicacion hoj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5" y="1536356"/>
            <a:ext cx="1792285" cy="239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8" descr="Resultado de imagen para multiplicacion hoja cactu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20" y="4179201"/>
            <a:ext cx="3924959" cy="22083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4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contenido"/>
          <p:cNvSpPr>
            <a:spLocks noGrp="1"/>
          </p:cNvSpPr>
          <p:nvPr>
            <p:ph sz="quarter" idx="14"/>
          </p:nvPr>
        </p:nvSpPr>
        <p:spPr>
          <a:xfrm>
            <a:off x="2520951" y="5168324"/>
            <a:ext cx="2747962" cy="633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AR" altLang="es-AR" sz="2000" b="1" dirty="0">
                <a:solidFill>
                  <a:srgbClr val="C00000"/>
                </a:solidFill>
              </a:rPr>
              <a:t>Raíces adventicias.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sz="quarter" idx="15"/>
          </p:nvPr>
        </p:nvSpPr>
        <p:spPr>
          <a:xfrm>
            <a:off x="1709594" y="692728"/>
            <a:ext cx="2874963" cy="706581"/>
          </a:xfrm>
        </p:spPr>
        <p:txBody>
          <a:bodyPr>
            <a:normAutofit/>
          </a:bodyPr>
          <a:lstStyle/>
          <a:p>
            <a:r>
              <a:rPr lang="es-AR" altLang="es-AR" sz="2400" b="1" dirty="0">
                <a:solidFill>
                  <a:srgbClr val="C00000"/>
                </a:solidFill>
              </a:rPr>
              <a:t>Estaca por tallo.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5634039" y="692728"/>
            <a:ext cx="5726688" cy="551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AR" b="1" u="sng" dirty="0">
                <a:solidFill>
                  <a:srgbClr val="C00000"/>
                </a:solidFill>
              </a:rPr>
              <a:t>Estacas herbáceas</a:t>
            </a:r>
            <a:r>
              <a:rPr lang="es-AR" b="1" dirty="0">
                <a:solidFill>
                  <a:srgbClr val="6E6E6E"/>
                </a:solidFill>
              </a:rPr>
              <a:t>: se producen en primavera en especies arbustivas o en especies herbáceas en primavera/verano /otoño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Brotes nuevos y tiernos (mayor concentración de auxinas)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2-3 nudos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10 a 15 cm largo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3 a 5 mm diámetro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s-AR" dirty="0">
              <a:solidFill>
                <a:srgbClr val="6E6E6E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s-AR" dirty="0">
              <a:solidFill>
                <a:srgbClr val="6E6E6E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Corte por debajo del nudo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Estacas apicales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Se retiran las hojas de la base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Sustrato: extremadamente poroso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s-AR" b="1" dirty="0">
                <a:solidFill>
                  <a:srgbClr val="6E6E6E"/>
                </a:solidFill>
              </a:rPr>
              <a:t>Condiciones ambientales: T° y HR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AR" dirty="0">
              <a:solidFill>
                <a:srgbClr val="6E6E6E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s-AR" dirty="0">
              <a:solidFill>
                <a:srgbClr val="6E6E6E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es-AR" dirty="0">
              <a:solidFill>
                <a:srgbClr val="6E6E6E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s-AR" dirty="0">
                <a:solidFill>
                  <a:srgbClr val="6E6E6E"/>
                </a:solidFill>
              </a:rPr>
              <a:t> 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7303799" y="3230565"/>
            <a:ext cx="333375" cy="49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24582" name="9 Imagen" descr="fotos 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50" y="1562466"/>
            <a:ext cx="4230363" cy="27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rot="16200000" flipV="1">
            <a:off x="2582393" y="4070999"/>
            <a:ext cx="1552575" cy="5032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4 Marcador de contenido" descr="33020845_1241265699338883_4968030190732050432_n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626" y="627206"/>
            <a:ext cx="3030392" cy="2396395"/>
          </a:xfrm>
        </p:spPr>
      </p:pic>
      <p:pic>
        <p:nvPicPr>
          <p:cNvPr id="27651" name="Picture 2" descr="Resultado de imagen para acodo aereo jazm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323" y="3744914"/>
            <a:ext cx="2073565" cy="27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33020845_1241265699338883_4968030190732050432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63" y="197281"/>
            <a:ext cx="2855625" cy="416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1974705" y="3106739"/>
            <a:ext cx="304800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9" name="8 Imagen" descr="33020845_1241265699338883_4968030190732050432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636" y="471054"/>
            <a:ext cx="4106864" cy="243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33020845_1241265699338883_4968030190732050432_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636" y="3513139"/>
            <a:ext cx="3855892" cy="27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33020845_1241265699338883_4968030190732050432_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819" y="4360433"/>
            <a:ext cx="2920711" cy="21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</TotalTime>
  <Words>197</Words>
  <Application>Microsoft Office PowerPoint</Application>
  <PresentationFormat>Panorámica</PresentationFormat>
  <Paragraphs>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Espiral</vt:lpstr>
      <vt:lpstr>Propagación.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AUTOPRODUCCIÓN DE SEMILLAS. </vt:lpstr>
      <vt:lpstr>FECUNDACIÓN SEXUAL DE LA FLOR.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Aressi</dc:creator>
  <cp:lastModifiedBy>Admin</cp:lastModifiedBy>
  <cp:revision>12</cp:revision>
  <dcterms:created xsi:type="dcterms:W3CDTF">2022-11-03T14:10:52Z</dcterms:created>
  <dcterms:modified xsi:type="dcterms:W3CDTF">2022-11-08T17:08:47Z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