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  <p:sldId id="282" r:id="rId28"/>
    <p:sldId id="284" r:id="rId29"/>
    <p:sldId id="283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7" autoAdjust="0"/>
    <p:restoredTop sz="94649"/>
  </p:normalViewPr>
  <p:slideViewPr>
    <p:cSldViewPr snapToGrid="0" showGuides="1">
      <p:cViewPr varScale="1">
        <p:scale>
          <a:sx n="64" d="100"/>
          <a:sy n="64" d="100"/>
        </p:scale>
        <p:origin x="10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97C9F-311B-45CF-88AC-EE8AB367C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836" y="1559859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>
                <a:latin typeface="Arial Rounded MT Bold" panose="020F0704030504030204" pitchFamily="34" charset="0"/>
              </a:rPr>
              <a:t>Capacitación del Programa Provincial de Huertas Escolares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EF71F2-D912-443D-96AE-D68728A76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836" y="4171858"/>
            <a:ext cx="8915399" cy="1126283"/>
          </a:xfrm>
        </p:spPr>
        <p:txBody>
          <a:bodyPr/>
          <a:lstStyle/>
          <a:p>
            <a:pPr algn="ctr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2</a:t>
            </a:r>
          </a:p>
          <a:p>
            <a:pPr algn="ctr"/>
            <a:r>
              <a:rPr lang="es-AR" u="sng" dirty="0"/>
              <a:t>Sandra Oyarzábal</a:t>
            </a:r>
            <a:endParaRPr lang="es-AR" dirty="0"/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943508-7890-49A5-B66A-127849D7A6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1236" y="408051"/>
            <a:ext cx="1006008" cy="1006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7E759E9-E0CA-4781-B024-B59DF38C5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053" y="5958909"/>
            <a:ext cx="6527894" cy="4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764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4C91729-BFA0-D548-9C5A-2A8A39ED7E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336" y="1645919"/>
            <a:ext cx="3240561" cy="43207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1391D0E-FE27-CB46-8036-BB60577305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517" y="1645920"/>
            <a:ext cx="3454392" cy="43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5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3775DBD-82C5-C84D-BF31-F9B212ED9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863" y="1013735"/>
            <a:ext cx="3533861" cy="4711816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553D76-6AA2-0747-A9AB-33BCE73D79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682" y="1013735"/>
            <a:ext cx="3533862" cy="47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66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26535BA-51C9-ED4A-BF57-EED06A724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209" y="1341273"/>
            <a:ext cx="4065414" cy="47262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45AC8A9-2A67-144B-BB73-59ED2EE676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64" y="1341272"/>
            <a:ext cx="3544721" cy="47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9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B11358-C043-DC46-A18A-8EE98C9D3B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20" y="1873770"/>
            <a:ext cx="4773318" cy="31822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792732-048D-4846-ACB1-2428D8A09A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616" y="996632"/>
            <a:ext cx="3648551" cy="48647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FE9284F-C7C0-CA45-B1EE-D6DC6697E06E}"/>
              </a:ext>
            </a:extLst>
          </p:cNvPr>
          <p:cNvSpPr txBox="1"/>
          <p:nvPr/>
        </p:nvSpPr>
        <p:spPr>
          <a:xfrm>
            <a:off x="8075595" y="5476774"/>
            <a:ext cx="31378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500" dirty="0"/>
              <a:t>Semilla de Retama</a:t>
            </a:r>
          </a:p>
        </p:txBody>
      </p:sp>
    </p:spTree>
    <p:extLst>
      <p:ext uri="{BB962C8B-B14F-4D97-AF65-F5344CB8AC3E}">
        <p14:creationId xmlns:p14="http://schemas.microsoft.com/office/powerpoint/2010/main" val="274345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E085DFF-B54D-5942-B637-9C0B6918A1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861" y="1691480"/>
            <a:ext cx="5039219" cy="317601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C59441C-931A-334C-B49B-2DE899F3B64C}"/>
              </a:ext>
            </a:extLst>
          </p:cNvPr>
          <p:cNvSpPr txBox="1"/>
          <p:nvPr/>
        </p:nvSpPr>
        <p:spPr>
          <a:xfrm>
            <a:off x="2798622" y="5195294"/>
            <a:ext cx="29016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500" dirty="0"/>
              <a:t>Semilla de Perejil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D48937B-7279-464D-803C-79B61F9B9E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925" y="1045980"/>
            <a:ext cx="3672590" cy="489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23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FCCFBC8-BBB9-A14A-A5E3-5E525036CE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7341" y="1083823"/>
            <a:ext cx="6397215" cy="52948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8EF4D37-19A0-BC4E-A352-53F3D42349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97267">
            <a:off x="1804208" y="158127"/>
            <a:ext cx="2749886" cy="34747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232FE5C-37D4-B143-B788-12B56443D0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451" y="4130778"/>
            <a:ext cx="2938714" cy="269190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B09BD42-F0AC-C34F-8091-6A32E2428F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76248">
            <a:off x="8183785" y="815078"/>
            <a:ext cx="3790471" cy="232257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1258AB5-F22C-404E-A070-B589AF357C5D}"/>
              </a:ext>
            </a:extLst>
          </p:cNvPr>
          <p:cNvSpPr txBox="1"/>
          <p:nvPr/>
        </p:nvSpPr>
        <p:spPr>
          <a:xfrm>
            <a:off x="9922374" y="5455348"/>
            <a:ext cx="113671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260-300 semillas en 1G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1DC5098-F495-AF42-9A85-C39F5016C513}"/>
              </a:ext>
            </a:extLst>
          </p:cNvPr>
          <p:cNvSpPr txBox="1"/>
          <p:nvPr/>
        </p:nvSpPr>
        <p:spPr>
          <a:xfrm>
            <a:off x="4217907" y="108680"/>
            <a:ext cx="224332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Producción de 1 planta pequeña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FC61CD5-FA28-D441-B072-FB36CCA08E36}"/>
              </a:ext>
            </a:extLst>
          </p:cNvPr>
          <p:cNvSpPr txBox="1"/>
          <p:nvPr/>
        </p:nvSpPr>
        <p:spPr>
          <a:xfrm>
            <a:off x="268224" y="4130778"/>
            <a:ext cx="1865376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000" dirty="0"/>
              <a:t>PEREJIL</a:t>
            </a:r>
          </a:p>
        </p:txBody>
      </p:sp>
    </p:spTree>
    <p:extLst>
      <p:ext uri="{BB962C8B-B14F-4D97-AF65-F5344CB8AC3E}">
        <p14:creationId xmlns:p14="http://schemas.microsoft.com/office/powerpoint/2010/main" val="1392838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CE85BD7-3B0C-114E-96DF-0317FDE605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8958" y="1131612"/>
            <a:ext cx="5824609" cy="458986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1380FC-ED25-BA44-8922-FD41B539D4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4551">
            <a:off x="1829629" y="613186"/>
            <a:ext cx="3908774" cy="260584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C8A5BA0-9190-0349-8969-8E6DE2819D43}"/>
              </a:ext>
            </a:extLst>
          </p:cNvPr>
          <p:cNvSpPr txBox="1"/>
          <p:nvPr/>
        </p:nvSpPr>
        <p:spPr>
          <a:xfrm>
            <a:off x="1343290" y="5167482"/>
            <a:ext cx="1997318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000" dirty="0"/>
              <a:t>KALE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EA61E53-08C5-3D48-9F07-4FA9A8A6D8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8725" y="3166979"/>
            <a:ext cx="2125779" cy="283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98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720CA454-434D-E642-8A64-FE0077E10D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0620" y="484481"/>
            <a:ext cx="6219861" cy="461531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5A26AEF-A775-294C-BBE8-8E7B86378A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944" y="2242686"/>
            <a:ext cx="3461485" cy="461531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90FD6BB-6C63-2D48-9319-337CDF14CFFF}"/>
              </a:ext>
            </a:extLst>
          </p:cNvPr>
          <p:cNvSpPr txBox="1"/>
          <p:nvPr/>
        </p:nvSpPr>
        <p:spPr>
          <a:xfrm>
            <a:off x="731519" y="1282555"/>
            <a:ext cx="22715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500" dirty="0"/>
              <a:t>Semilla de Moneda del Papa</a:t>
            </a:r>
          </a:p>
        </p:txBody>
      </p:sp>
    </p:spTree>
    <p:extLst>
      <p:ext uri="{BB962C8B-B14F-4D97-AF65-F5344CB8AC3E}">
        <p14:creationId xmlns:p14="http://schemas.microsoft.com/office/powerpoint/2010/main" val="3009179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DC9AE-E4E2-2A4D-9E84-42EC09FC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548" y="1702138"/>
            <a:ext cx="8911687" cy="3745759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/>
              <a:t>Ahora bien, </a:t>
            </a:r>
            <a:br>
              <a:rPr lang="es-AR" dirty="0"/>
            </a:br>
            <a:r>
              <a:rPr lang="es-AR" dirty="0"/>
              <a:t>Si no tuvieses la posibilidad de conseguir semillas… </a:t>
            </a:r>
            <a:br>
              <a:rPr lang="es-AR" dirty="0"/>
            </a:br>
            <a:br>
              <a:rPr lang="es-AR" dirty="0"/>
            </a:br>
            <a:r>
              <a:rPr lang="es-AR" dirty="0"/>
              <a:t>¿pensás que no podés sembrar más?</a:t>
            </a:r>
            <a:br>
              <a:rPr lang="es-AR" dirty="0"/>
            </a:br>
            <a:br>
              <a:rPr lang="es-AR" dirty="0"/>
            </a:br>
            <a:r>
              <a:rPr lang="es-AR" dirty="0"/>
              <a:t>¿que todo se terminó?  </a:t>
            </a:r>
          </a:p>
        </p:txBody>
      </p:sp>
    </p:spTree>
    <p:extLst>
      <p:ext uri="{BB962C8B-B14F-4D97-AF65-F5344CB8AC3E}">
        <p14:creationId xmlns:p14="http://schemas.microsoft.com/office/powerpoint/2010/main" val="1811061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4FA5F-8A30-F842-96D1-8A77E7B9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449" y="3059302"/>
            <a:ext cx="6233441" cy="1280890"/>
          </a:xfrm>
        </p:spPr>
        <p:txBody>
          <a:bodyPr>
            <a:normAutofit/>
          </a:bodyPr>
          <a:lstStyle/>
          <a:p>
            <a:r>
              <a:rPr lang="es-AR" sz="5000" dirty="0"/>
              <a:t>¡¡Buenas Noticias !!</a:t>
            </a:r>
          </a:p>
        </p:txBody>
      </p:sp>
    </p:spTree>
    <p:extLst>
      <p:ext uri="{BB962C8B-B14F-4D97-AF65-F5344CB8AC3E}">
        <p14:creationId xmlns:p14="http://schemas.microsoft.com/office/powerpoint/2010/main" val="131225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2000">
              <a:srgbClr val="F8FAF2"/>
            </a:gs>
            <a:gs pos="98000">
              <a:srgbClr val="F2F6E7"/>
            </a:gs>
            <a:gs pos="0">
              <a:schemeClr val="bg2">
                <a:tint val="90000"/>
                <a:satMod val="92000"/>
                <a:lumMod val="0"/>
                <a:lumOff val="10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51DE6-B539-9E59-E2DB-646137510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0844" y="1836506"/>
            <a:ext cx="8915399" cy="2262781"/>
          </a:xfrm>
        </p:spPr>
        <p:txBody>
          <a:bodyPr/>
          <a:lstStyle/>
          <a:p>
            <a:pPr algn="ctr"/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>Auto producción de semillas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9C8D80-3438-4566-FB13-DD65C266C0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1236" y="408051"/>
            <a:ext cx="1006008" cy="1006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34D631-C77E-A28B-5A87-AF35884E8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053" y="5958909"/>
            <a:ext cx="6527894" cy="4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73058E7-FA82-A148-859E-7FD5200982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4315" y="884420"/>
            <a:ext cx="8607265" cy="463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09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F0B0E-CA7E-5D49-8451-AB9EDEFD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789" y="1241659"/>
            <a:ext cx="8911687" cy="3705725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Te presento…</a:t>
            </a:r>
            <a:br>
              <a:rPr lang="es-AR" dirty="0"/>
            </a:br>
            <a:br>
              <a:rPr lang="es-AR" dirty="0"/>
            </a:br>
            <a:r>
              <a:rPr lang="es-AR" dirty="0"/>
              <a:t> “</a:t>
            </a:r>
            <a:r>
              <a:rPr lang="es-AR" sz="5000" dirty="0"/>
              <a:t>Cultivos sin Semillas” </a:t>
            </a:r>
            <a:br>
              <a:rPr lang="es-AR" sz="5000" dirty="0"/>
            </a:br>
            <a:r>
              <a:rPr lang="es-AR" sz="5000" dirty="0"/>
              <a:t>o</a:t>
            </a:r>
            <a:br>
              <a:rPr lang="es-AR" sz="5000" dirty="0"/>
            </a:br>
            <a:r>
              <a:rPr lang="es-AR" sz="5000" dirty="0"/>
              <a:t>“Re Cultivo en la Huerta” </a:t>
            </a:r>
          </a:p>
        </p:txBody>
      </p:sp>
    </p:spTree>
    <p:extLst>
      <p:ext uri="{BB962C8B-B14F-4D97-AF65-F5344CB8AC3E}">
        <p14:creationId xmlns:p14="http://schemas.microsoft.com/office/powerpoint/2010/main" val="3105508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91307-BC75-CE46-BA66-2112A8CA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296" y="1846518"/>
            <a:ext cx="8911687" cy="4024892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Llamamos al Re Cultivo sin Semillas a lo que podemos producir de:</a:t>
            </a:r>
            <a:br>
              <a:rPr lang="es-AR" dirty="0"/>
            </a:br>
            <a:br>
              <a:rPr lang="es-AR" dirty="0"/>
            </a:br>
            <a:r>
              <a:rPr lang="es-AR" dirty="0"/>
              <a:t>* La Verdulería a la Huerta *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06670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35AF1C3-D7AC-624A-A866-DB9287F48077}"/>
              </a:ext>
            </a:extLst>
          </p:cNvPr>
          <p:cNvSpPr txBox="1"/>
          <p:nvPr/>
        </p:nvSpPr>
        <p:spPr>
          <a:xfrm>
            <a:off x="2887580" y="693019"/>
            <a:ext cx="7257448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500" dirty="0"/>
              <a:t>Se trata de </a:t>
            </a:r>
            <a:r>
              <a:rPr lang="es-AR" sz="2500" b="1" dirty="0"/>
              <a:t>Re Cultivar </a:t>
            </a:r>
            <a:r>
              <a:rPr lang="es-AR" sz="2500" dirty="0"/>
              <a:t>algunas verduras, como por ejemplo:</a:t>
            </a:r>
          </a:p>
          <a:p>
            <a:pPr algn="ctr"/>
            <a:endParaRPr lang="es-AR" sz="2500" dirty="0"/>
          </a:p>
          <a:p>
            <a:pPr algn="ctr"/>
            <a:endParaRPr lang="es-AR" sz="2500" dirty="0"/>
          </a:p>
          <a:p>
            <a:pPr algn="ctr"/>
            <a:endParaRPr lang="es-AR" sz="2500" dirty="0"/>
          </a:p>
          <a:p>
            <a:pPr algn="ctr"/>
            <a:r>
              <a:rPr lang="es-AR" sz="2500" dirty="0"/>
              <a:t>*Cebolla</a:t>
            </a:r>
          </a:p>
          <a:p>
            <a:pPr algn="ctr"/>
            <a:r>
              <a:rPr lang="es-AR" sz="2500" dirty="0"/>
              <a:t>*Puerro</a:t>
            </a:r>
          </a:p>
          <a:p>
            <a:pPr algn="ctr"/>
            <a:r>
              <a:rPr lang="es-AR" sz="2500" dirty="0"/>
              <a:t>*Lechuga</a:t>
            </a:r>
          </a:p>
          <a:p>
            <a:pPr algn="ctr"/>
            <a:r>
              <a:rPr lang="es-AR" sz="2500" dirty="0"/>
              <a:t>*Apio</a:t>
            </a:r>
          </a:p>
          <a:p>
            <a:pPr algn="ctr"/>
            <a:r>
              <a:rPr lang="es-AR" sz="2500" dirty="0"/>
              <a:t>*Zanahoria</a:t>
            </a:r>
          </a:p>
          <a:p>
            <a:pPr algn="ctr"/>
            <a:r>
              <a:rPr lang="es-AR" sz="2500" dirty="0"/>
              <a:t>*Cebollita de Verdeo</a:t>
            </a:r>
          </a:p>
          <a:p>
            <a:pPr algn="ctr"/>
            <a:r>
              <a:rPr lang="es-AR" sz="2500" dirty="0"/>
              <a:t>*Remolacha</a:t>
            </a:r>
          </a:p>
          <a:p>
            <a:pPr algn="ctr"/>
            <a:r>
              <a:rPr lang="es-AR" sz="2500" dirty="0"/>
              <a:t>*Gengibre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26316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84E47-0EF5-4D42-BA50-4B0853FE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Pero… con una cebolla </a:t>
            </a:r>
            <a:br>
              <a:rPr lang="es-AR" dirty="0"/>
            </a:br>
            <a:r>
              <a:rPr lang="es-AR" dirty="0"/>
              <a:t>¿tendré otra cebolla?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74F5B6-CF42-E34D-95D7-378A6FD4E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631" y="2493585"/>
            <a:ext cx="8915400" cy="40413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000" dirty="0"/>
              <a:t>NOOOOO, por supuesto que no</a:t>
            </a:r>
          </a:p>
          <a:p>
            <a:pPr marL="0" indent="0" algn="ctr">
              <a:buNone/>
            </a:pPr>
            <a:endParaRPr lang="es-AR" sz="3000" dirty="0"/>
          </a:p>
          <a:p>
            <a:pPr marL="0" indent="0" algn="ctr">
              <a:buNone/>
            </a:pPr>
            <a:r>
              <a:rPr lang="es-AR" sz="3000" dirty="0"/>
              <a:t>¿Entonces?</a:t>
            </a:r>
          </a:p>
          <a:p>
            <a:pPr marL="0" indent="0" algn="ctr">
              <a:buNone/>
            </a:pPr>
            <a:endParaRPr lang="es-AR" sz="3000" dirty="0"/>
          </a:p>
          <a:p>
            <a:pPr marL="0" indent="0" algn="ctr">
              <a:buNone/>
            </a:pP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2038087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23DD4-ABD7-5142-A435-407BD11F8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49" y="1855502"/>
            <a:ext cx="8911687" cy="3057874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Tendremos la planta, con hojas para consumir, hermosas flores e</a:t>
            </a:r>
            <a:br>
              <a:rPr lang="es-AR" dirty="0"/>
            </a:br>
            <a:r>
              <a:rPr lang="es-AR" dirty="0"/>
              <a:t> </a:t>
            </a:r>
            <a:r>
              <a:rPr lang="es-AR" sz="5600" b="1" dirty="0"/>
              <a:t>infinidad de semillas </a:t>
            </a:r>
            <a:br>
              <a:rPr lang="es-AR" b="1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28691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1E7F368-A6CD-6A48-89E1-F04276A54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022" y="158496"/>
            <a:ext cx="1257300" cy="1676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89C45BB-A060-A743-8F77-6F9BDC522C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156" y="1990344"/>
            <a:ext cx="1540764" cy="205435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AF8E8D7-5FCE-4043-B1F7-2E2BB0B17B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139" y="745587"/>
            <a:ext cx="2001503" cy="26686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8C9BBC3-2AA9-9649-A43B-9A8B9C463A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03" y="3744984"/>
            <a:ext cx="2040145" cy="27201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2C1BBC3-11B6-9349-9055-A3BC39C568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798" y="1223889"/>
            <a:ext cx="3237320" cy="431642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8A103AF-B35F-794F-BF88-EDE072D6B061}"/>
              </a:ext>
            </a:extLst>
          </p:cNvPr>
          <p:cNvSpPr txBox="1"/>
          <p:nvPr/>
        </p:nvSpPr>
        <p:spPr>
          <a:xfrm>
            <a:off x="1700022" y="4433852"/>
            <a:ext cx="2436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Cebolla rubia </a:t>
            </a:r>
            <a:r>
              <a:rPr lang="es-AR" dirty="0"/>
              <a:t>cortada y puesta sobre sustrato húmedo para generar raíces, desp de </a:t>
            </a:r>
            <a:r>
              <a:rPr lang="es-AR" b="1" dirty="0"/>
              <a:t>14 días</a:t>
            </a:r>
            <a:r>
              <a:rPr lang="es-AR" dirty="0"/>
              <a:t>, lista para </a:t>
            </a:r>
            <a:r>
              <a:rPr lang="es-AR" b="1" dirty="0"/>
              <a:t>trasplante</a:t>
            </a:r>
            <a:r>
              <a:rPr lang="es-A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3576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8FC2295-FACA-0441-852D-4967DF03E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994" y="1648918"/>
            <a:ext cx="3609631" cy="4812842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6D80648-B677-4945-A31E-4B7DD0D939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557" y="1535938"/>
            <a:ext cx="2624519" cy="349935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116CCD9-0648-FF4B-A4D5-BB7F25BE0A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374" y="937937"/>
            <a:ext cx="2953671" cy="393822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E4216115-3CAE-154F-95AE-B100E5B4DA06}"/>
              </a:ext>
            </a:extLst>
          </p:cNvPr>
          <p:cNvSpPr txBox="1"/>
          <p:nvPr/>
        </p:nvSpPr>
        <p:spPr>
          <a:xfrm>
            <a:off x="5660562" y="5035296"/>
            <a:ext cx="112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Puerro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E7D30F3-346B-1F49-8A4A-A36639A16343}"/>
              </a:ext>
            </a:extLst>
          </p:cNvPr>
          <p:cNvSpPr txBox="1"/>
          <p:nvPr/>
        </p:nvSpPr>
        <p:spPr>
          <a:xfrm>
            <a:off x="10014711" y="5218176"/>
            <a:ext cx="165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Cebolla de Verdeo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09D5AC9-2B40-3E4C-AB0A-FC99C7B8E50B}"/>
              </a:ext>
            </a:extLst>
          </p:cNvPr>
          <p:cNvSpPr/>
          <p:nvPr/>
        </p:nvSpPr>
        <p:spPr>
          <a:xfrm>
            <a:off x="1940306" y="460883"/>
            <a:ext cx="17524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500" dirty="0"/>
              <a:t>EJEMPLOS</a:t>
            </a:r>
          </a:p>
        </p:txBody>
      </p:sp>
    </p:spTree>
    <p:extLst>
      <p:ext uri="{BB962C8B-B14F-4D97-AF65-F5344CB8AC3E}">
        <p14:creationId xmlns:p14="http://schemas.microsoft.com/office/powerpoint/2010/main" val="1201626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5EA32EC-30B2-EC49-BF43-2E0E9D4A40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3483864"/>
            <a:ext cx="2336292" cy="31150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8A180CB-2679-7840-A06F-73514D7672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02" y="426720"/>
            <a:ext cx="2180844" cy="29077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B16F1DA-0484-5544-8B9E-9AB160D9B0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452" y="2755392"/>
            <a:ext cx="2848356" cy="37978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1D387D-1519-2844-A325-025BE87419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184" y="1363980"/>
            <a:ext cx="2216277" cy="295503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EF009B-348D-9246-96DA-8EDBCE00E887}"/>
              </a:ext>
            </a:extLst>
          </p:cNvPr>
          <p:cNvSpPr txBox="1"/>
          <p:nvPr/>
        </p:nvSpPr>
        <p:spPr>
          <a:xfrm>
            <a:off x="1711452" y="2279904"/>
            <a:ext cx="132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Lechuga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CEEB42-5E74-B044-9A32-9C3A2B180E3A}"/>
              </a:ext>
            </a:extLst>
          </p:cNvPr>
          <p:cNvSpPr txBox="1"/>
          <p:nvPr/>
        </p:nvSpPr>
        <p:spPr>
          <a:xfrm>
            <a:off x="6070550" y="4284964"/>
            <a:ext cx="75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Apio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B824D31-B2ED-4D46-B963-420857DBE187}"/>
              </a:ext>
            </a:extLst>
          </p:cNvPr>
          <p:cNvSpPr txBox="1"/>
          <p:nvPr/>
        </p:nvSpPr>
        <p:spPr>
          <a:xfrm>
            <a:off x="9745599" y="5952589"/>
            <a:ext cx="166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Zanahoria cortada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36704C1-EF17-9441-BAE0-52655E241A58}"/>
              </a:ext>
            </a:extLst>
          </p:cNvPr>
          <p:cNvSpPr/>
          <p:nvPr/>
        </p:nvSpPr>
        <p:spPr>
          <a:xfrm>
            <a:off x="7619696" y="809982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Zanahoria entera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3F507F-8B1B-3C4F-8E61-BCFC9B34F2F6}"/>
              </a:ext>
            </a:extLst>
          </p:cNvPr>
          <p:cNvSpPr txBox="1"/>
          <p:nvPr/>
        </p:nvSpPr>
        <p:spPr>
          <a:xfrm>
            <a:off x="2097024" y="292608"/>
            <a:ext cx="1804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500" dirty="0"/>
              <a:t>EJEMPLOS</a:t>
            </a:r>
          </a:p>
        </p:txBody>
      </p:sp>
    </p:spTree>
    <p:extLst>
      <p:ext uri="{BB962C8B-B14F-4D97-AF65-F5344CB8AC3E}">
        <p14:creationId xmlns:p14="http://schemas.microsoft.com/office/powerpoint/2010/main" val="2027998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8EC711C-7B3C-2E47-90DD-BEFC9B5C7D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37033" y="1528490"/>
            <a:ext cx="3551227" cy="266342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FA6BBD1-2A49-A54C-AE5E-4B2DF4BF4A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78152" y="1732695"/>
            <a:ext cx="3103590" cy="353564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BDCD500-4002-9445-98C6-5EB33C7B87B6}"/>
              </a:ext>
            </a:extLst>
          </p:cNvPr>
          <p:cNvSpPr txBox="1"/>
          <p:nvPr/>
        </p:nvSpPr>
        <p:spPr>
          <a:xfrm>
            <a:off x="6754649" y="2948838"/>
            <a:ext cx="130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Gengibre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C525156-3E74-784F-A970-9F7897BE2247}"/>
              </a:ext>
            </a:extLst>
          </p:cNvPr>
          <p:cNvSpPr/>
          <p:nvPr/>
        </p:nvSpPr>
        <p:spPr>
          <a:xfrm>
            <a:off x="1998627" y="636225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EJEMPLO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FC5E9A9-B5A4-6CD8-6FCB-C3F71C67EF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769" y="4100533"/>
            <a:ext cx="3898245" cy="292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1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457DE-D064-E740-8E9F-31DAF69DB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94" y="1329179"/>
            <a:ext cx="8911687" cy="2724347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/>
              <a:t>Habrás visto que mucho es posible. </a:t>
            </a:r>
            <a:br>
              <a:rPr lang="es-AR" dirty="0"/>
            </a:br>
            <a:br>
              <a:rPr lang="es-AR" dirty="0"/>
            </a:br>
            <a:r>
              <a:rPr lang="es-AR" dirty="0"/>
              <a:t>Sólo depende de tus ganas y tu entusiasmo para que todo continúe.</a:t>
            </a:r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E69ADCA-FA28-714C-A78A-3368710F22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276" y="0"/>
            <a:ext cx="2730827" cy="364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680DED0-8CC5-7F43-BAB1-C5C2312096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72554" y="3539657"/>
            <a:ext cx="2545330" cy="3393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481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8EC2F-8F29-34EA-29E2-F9FDA2B17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705" y="556334"/>
            <a:ext cx="6418439" cy="1049215"/>
          </a:xfrm>
        </p:spPr>
        <p:txBody>
          <a:bodyPr/>
          <a:lstStyle/>
          <a:p>
            <a:r>
              <a:rPr lang="es-AR" dirty="0"/>
              <a:t>Semilla o Simiente: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E0AD7A-038B-1386-0AAA-447330AF9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3715" y="1985121"/>
            <a:ext cx="9623529" cy="3594216"/>
          </a:xfrm>
        </p:spPr>
        <p:txBody>
          <a:bodyPr/>
          <a:lstStyle/>
          <a:p>
            <a:r>
              <a:rPr lang="es-AR" sz="2500" dirty="0"/>
              <a:t>Es toda estructura vegetal destinada a siembra o propagación. </a:t>
            </a:r>
          </a:p>
          <a:p>
            <a:r>
              <a:rPr lang="es-AR" sz="2500" dirty="0"/>
              <a:t>Se considera también a todo órgano vegetal, tanto </a:t>
            </a:r>
            <a:r>
              <a:rPr lang="es-AR" sz="2500" b="1" dirty="0">
                <a:solidFill>
                  <a:schemeClr val="accent4">
                    <a:lumMod val="75000"/>
                  </a:schemeClr>
                </a:solidFill>
              </a:rPr>
              <a:t>semilla en sentido botánico estricto</a:t>
            </a:r>
            <a:r>
              <a:rPr lang="es-AR" sz="2500" dirty="0"/>
              <a:t> como también </a:t>
            </a:r>
            <a:r>
              <a:rPr lang="es-AR" sz="2500" b="1" dirty="0">
                <a:solidFill>
                  <a:schemeClr val="accent4">
                    <a:lumMod val="75000"/>
                  </a:schemeClr>
                </a:solidFill>
              </a:rPr>
              <a:t>frutos</a:t>
            </a:r>
            <a:r>
              <a:rPr lang="es-AR" sz="2500" dirty="0"/>
              <a:t>, </a:t>
            </a:r>
            <a:r>
              <a:rPr lang="es-AR" sz="2500" b="1" dirty="0">
                <a:solidFill>
                  <a:schemeClr val="accent4">
                    <a:lumMod val="75000"/>
                  </a:schemeClr>
                </a:solidFill>
              </a:rPr>
              <a:t>bulbos</a:t>
            </a:r>
            <a:r>
              <a:rPr lang="es-AR" sz="2500" dirty="0"/>
              <a:t>, </a:t>
            </a:r>
            <a:r>
              <a:rPr lang="es-AR" sz="2500" b="1" dirty="0">
                <a:solidFill>
                  <a:schemeClr val="accent4">
                    <a:lumMod val="75000"/>
                  </a:schemeClr>
                </a:solidFill>
              </a:rPr>
              <a:t>tubérculos</a:t>
            </a:r>
            <a:r>
              <a:rPr lang="es-AR" sz="2500" dirty="0"/>
              <a:t>, </a:t>
            </a:r>
            <a:r>
              <a:rPr lang="es-AR" sz="2500" b="1" dirty="0">
                <a:solidFill>
                  <a:schemeClr val="accent4">
                    <a:lumMod val="75000"/>
                  </a:schemeClr>
                </a:solidFill>
              </a:rPr>
              <a:t>yemas</a:t>
            </a:r>
            <a:r>
              <a:rPr lang="es-AR" sz="2500" dirty="0"/>
              <a:t>, </a:t>
            </a:r>
            <a:r>
              <a:rPr lang="es-AR" sz="2500" b="1" dirty="0">
                <a:solidFill>
                  <a:schemeClr val="accent4">
                    <a:lumMod val="75000"/>
                  </a:schemeClr>
                </a:solidFill>
              </a:rPr>
              <a:t>estacas</a:t>
            </a:r>
            <a:r>
              <a:rPr lang="es-AR" sz="2500" dirty="0"/>
              <a:t>, </a:t>
            </a:r>
            <a:r>
              <a:rPr lang="es-AR" sz="2500" b="1" dirty="0">
                <a:solidFill>
                  <a:schemeClr val="accent4">
                    <a:lumMod val="75000"/>
                  </a:schemeClr>
                </a:solidFill>
              </a:rPr>
              <a:t>flores cortadas</a:t>
            </a:r>
            <a:r>
              <a:rPr lang="es-AR" sz="2500" dirty="0"/>
              <a:t> y </a:t>
            </a:r>
            <a:r>
              <a:rPr lang="es-AR" sz="2500" b="1" dirty="0">
                <a:solidFill>
                  <a:schemeClr val="accent4">
                    <a:lumMod val="75000"/>
                  </a:schemeClr>
                </a:solidFill>
              </a:rPr>
              <a:t>cualquier otra estructura</a:t>
            </a:r>
            <a:r>
              <a:rPr lang="es-AR" sz="2500" dirty="0"/>
              <a:t>, incluyendo plantas de vivero, que sean </a:t>
            </a:r>
            <a:r>
              <a:rPr lang="es-AR" sz="2500" b="1" dirty="0">
                <a:solidFill>
                  <a:schemeClr val="accent1">
                    <a:lumMod val="75000"/>
                  </a:schemeClr>
                </a:solidFill>
              </a:rPr>
              <a:t>destinadas o utilizadas para siembra, plantación o propagación. (INASE)</a:t>
            </a:r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CD4EC9-C68B-2F84-F0DF-B8D691BB96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1236" y="408051"/>
            <a:ext cx="1006008" cy="1006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6450E0-3587-70A8-A865-3F909A031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053" y="5958909"/>
            <a:ext cx="6527894" cy="4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9487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F5CB2-7D29-D942-A1AA-2E16B98B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053" y="2554663"/>
            <a:ext cx="5846010" cy="1527143"/>
          </a:xfrm>
        </p:spPr>
        <p:txBody>
          <a:bodyPr>
            <a:noAutofit/>
          </a:bodyPr>
          <a:lstStyle/>
          <a:p>
            <a:r>
              <a:rPr lang="es-AR" sz="5900" dirty="0"/>
              <a:t>* *  </a:t>
            </a:r>
            <a:r>
              <a:rPr lang="es-AR" sz="5900" dirty="0" err="1"/>
              <a:t>GraCias</a:t>
            </a:r>
            <a:r>
              <a:rPr lang="es-AR" sz="5900" dirty="0"/>
              <a:t>  * *</a:t>
            </a:r>
          </a:p>
        </p:txBody>
      </p:sp>
    </p:spTree>
    <p:extLst>
      <p:ext uri="{BB962C8B-B14F-4D97-AF65-F5344CB8AC3E}">
        <p14:creationId xmlns:p14="http://schemas.microsoft.com/office/powerpoint/2010/main" val="152493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3EAD1-1EE9-8EB3-2B53-5FA47FC56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837" y="-1351726"/>
            <a:ext cx="8915399" cy="2262781"/>
          </a:xfrm>
        </p:spPr>
        <p:txBody>
          <a:bodyPr/>
          <a:lstStyle/>
          <a:p>
            <a:r>
              <a:rPr lang="es-AR" dirty="0"/>
              <a:t>Cronología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4F7585-3C27-30BD-FFDE-A5CF67F1D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1167479"/>
            <a:ext cx="8915399" cy="5164232"/>
          </a:xfrm>
        </p:spPr>
        <p:txBody>
          <a:bodyPr/>
          <a:lstStyle/>
          <a:p>
            <a:r>
              <a:rPr lang="es-AR" sz="2500" b="1" dirty="0">
                <a:solidFill>
                  <a:schemeClr val="accent1">
                    <a:lumMod val="75000"/>
                  </a:schemeClr>
                </a:solidFill>
              </a:rPr>
              <a:t>4 mil millones de años: </a:t>
            </a:r>
            <a:r>
              <a:rPr lang="es-AR" dirty="0"/>
              <a:t>Vida en la Tierra     existencia Microorganismos </a:t>
            </a:r>
          </a:p>
          <a:p>
            <a:r>
              <a:rPr lang="es-AR" dirty="0"/>
              <a:t>Desarrollo de ramas, raíces, hojas, tallos, división celular. No garantiza supervivencia.</a:t>
            </a:r>
          </a:p>
          <a:p>
            <a:r>
              <a:rPr lang="es-AR" sz="2500" b="1" dirty="0">
                <a:solidFill>
                  <a:schemeClr val="accent1">
                    <a:lumMod val="75000"/>
                  </a:schemeClr>
                </a:solidFill>
              </a:rPr>
              <a:t>400 millones de años: </a:t>
            </a:r>
            <a:r>
              <a:rPr lang="es-AR" dirty="0"/>
              <a:t>aparece la sexualidad Gimnospermas , Angiospermas (del griego, gimno, desnudo-semilla , angios, vaso, protección-semilla)</a:t>
            </a:r>
          </a:p>
          <a:p>
            <a:r>
              <a:rPr lang="es-AR" sz="2500" b="1" dirty="0">
                <a:solidFill>
                  <a:schemeClr val="accent1">
                    <a:lumMod val="75000"/>
                  </a:schemeClr>
                </a:solidFill>
              </a:rPr>
              <a:t>Hace 7000 años: </a:t>
            </a:r>
            <a:r>
              <a:rPr lang="es-AR" dirty="0"/>
              <a:t>principios de la agricultura. Trigo, cebada, centeno, leguminosas, crucíferas.</a:t>
            </a:r>
          </a:p>
          <a:p>
            <a:r>
              <a:rPr lang="es-AR" dirty="0"/>
              <a:t>Desde entonces: Producción propia, cruzamientos, mutaciones, diversidad. *Revolución verde* </a:t>
            </a:r>
          </a:p>
          <a:p>
            <a:r>
              <a:rPr lang="es-AR" dirty="0"/>
              <a:t>En Egipto en el 1700 se producían 500 variedades de hortalizas a diferencia de ahora que solo 30-50  (crisis climática, revolución industrial, globalización, pérdida de especies) </a:t>
            </a:r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56F7AC-00C0-9B14-12E0-8499E0DDF3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1236" y="408051"/>
            <a:ext cx="1006008" cy="1006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C06EF39-6688-9D2D-3951-A64F0A2B8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053" y="5958909"/>
            <a:ext cx="6527894" cy="4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667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02732-B16D-99ED-9694-08151AED1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1119" y="-220336"/>
            <a:ext cx="8915399" cy="2262781"/>
          </a:xfrm>
        </p:spPr>
        <p:txBody>
          <a:bodyPr/>
          <a:lstStyle/>
          <a:p>
            <a:pPr algn="ctr"/>
            <a:r>
              <a:rPr lang="es-AR" dirty="0"/>
              <a:t>Importante, </a:t>
            </a:r>
            <a:br>
              <a:rPr lang="es-AR" dirty="0"/>
            </a:br>
            <a:r>
              <a:rPr lang="es-AR" dirty="0"/>
              <a:t>Muy Importante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9E509C-0CDF-862E-B1E0-DF5037142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5002" y="3020498"/>
            <a:ext cx="9711649" cy="2835771"/>
          </a:xfrm>
        </p:spPr>
        <p:txBody>
          <a:bodyPr>
            <a:normAutofit fontScale="92500" lnSpcReduction="10000"/>
          </a:bodyPr>
          <a:lstStyle/>
          <a:p>
            <a:r>
              <a:rPr lang="es-AR" sz="4900" dirty="0">
                <a:solidFill>
                  <a:schemeClr val="accent1">
                    <a:lumMod val="75000"/>
                  </a:schemeClr>
                </a:solidFill>
              </a:rPr>
              <a:t>Cuidar y hacer cuidar </a:t>
            </a:r>
            <a:r>
              <a:rPr lang="es-AR" sz="4900" u="sng" dirty="0">
                <a:solidFill>
                  <a:schemeClr val="accent1">
                    <a:lumMod val="75000"/>
                  </a:schemeClr>
                </a:solidFill>
              </a:rPr>
              <a:t>todas</a:t>
            </a:r>
            <a:r>
              <a:rPr lang="es-AR" sz="4900" dirty="0">
                <a:solidFill>
                  <a:schemeClr val="accent1">
                    <a:lumMod val="75000"/>
                  </a:schemeClr>
                </a:solidFill>
              </a:rPr>
              <a:t>  las semillas.</a:t>
            </a:r>
          </a:p>
          <a:p>
            <a:endParaRPr lang="es-AR" dirty="0"/>
          </a:p>
          <a:p>
            <a:r>
              <a:rPr lang="es-AR" sz="3300" dirty="0"/>
              <a:t>Valoremos lo que tenemos, pensemos en su continuidad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FE1E45-ED64-A9CA-474B-D3B5F0FDF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053" y="5958909"/>
            <a:ext cx="6527894" cy="4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431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9B538-7315-6A4C-8279-FAA50F12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406" y="89853"/>
            <a:ext cx="9554965" cy="732079"/>
          </a:xfrm>
        </p:spPr>
        <p:txBody>
          <a:bodyPr/>
          <a:lstStyle/>
          <a:p>
            <a:r>
              <a:rPr lang="es-AR" dirty="0"/>
              <a:t>Especificaciones, leer siempre los envases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C5D962-4028-4A4B-807B-DF08C3D5D3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64333" y="842337"/>
            <a:ext cx="2724767" cy="37276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6CD1CB-A91A-C04A-B078-361BA9B2FF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36725">
            <a:off x="4175246" y="3747363"/>
            <a:ext cx="2158581" cy="28781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4DED2D-0E6D-9149-A122-F298B7A429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227" y="1129012"/>
            <a:ext cx="3032161" cy="40428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78419CE-D9C0-884A-82F2-88CAA40DC2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714" y="1226175"/>
            <a:ext cx="2378370" cy="31711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5FA4539-7D9B-4F4A-9CB7-964DB88D40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223" y="4154063"/>
            <a:ext cx="1966308" cy="262174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496BFFE-94A7-AB41-989E-94315F4D7A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13"/>
          <a:stretch/>
        </p:blipFill>
        <p:spPr>
          <a:xfrm>
            <a:off x="6750336" y="5799205"/>
            <a:ext cx="5143500" cy="8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2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D37C940-5CDE-9E40-95B0-11DC2CB88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29752" y="479179"/>
            <a:ext cx="2405214" cy="1803911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E33F8F-5E6E-1346-8FA1-458C5E8C55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86861" y="2609641"/>
            <a:ext cx="4589124" cy="34418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29A9DFC-5368-3D43-AFB5-186D1EC24F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10425" y="2118088"/>
            <a:ext cx="4418325" cy="331374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7D476AF-B7BD-9945-BC10-1388E19B3B03}"/>
              </a:ext>
            </a:extLst>
          </p:cNvPr>
          <p:cNvSpPr txBox="1"/>
          <p:nvPr/>
        </p:nvSpPr>
        <p:spPr>
          <a:xfrm>
            <a:off x="4294683" y="1196468"/>
            <a:ext cx="250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Alkekengi o Uchuva</a:t>
            </a:r>
          </a:p>
        </p:txBody>
      </p:sp>
    </p:spTree>
    <p:extLst>
      <p:ext uri="{BB962C8B-B14F-4D97-AF65-F5344CB8AC3E}">
        <p14:creationId xmlns:p14="http://schemas.microsoft.com/office/powerpoint/2010/main" val="244163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09A0C-4D0C-9545-A449-FD2C678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485" y="1016690"/>
            <a:ext cx="3851854" cy="1254754"/>
          </a:xfrm>
        </p:spPr>
        <p:txBody>
          <a:bodyPr>
            <a:normAutofit fontScale="90000"/>
          </a:bodyPr>
          <a:lstStyle/>
          <a:p>
            <a:r>
              <a:rPr lang="es-AR" dirty="0"/>
              <a:t>Auto producción, todo comienza…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CBC742-045F-D74C-8268-FFA3A7F8AA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640" y="226031"/>
            <a:ext cx="2253893" cy="30051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3943113-40CD-9E46-B8D0-6B7A5FE770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368" y="3356652"/>
            <a:ext cx="2626011" cy="350134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728CF5A-6616-3C41-A91C-4A0E8055FF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367" y="2630183"/>
            <a:ext cx="2967948" cy="395726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4CC28E9-1C95-674F-9044-EBF1EC4649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291" y="315074"/>
            <a:ext cx="3251702" cy="391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2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D00FAB0-07E2-C644-8890-E1C20ABC50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202" y="1438657"/>
            <a:ext cx="2898647" cy="386486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2345E4-5457-9A4C-A127-7741CBEE5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8136" y="3779324"/>
            <a:ext cx="2908184" cy="30786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1127A4-E40D-A64D-A3BE-55793F3DAE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261" y="1066342"/>
            <a:ext cx="2419490" cy="322598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3DACFA0-B926-6247-BE39-1099DE5158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073" y="350325"/>
            <a:ext cx="2795328" cy="30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1961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1861</TotalTime>
  <Words>475</Words>
  <Application>Microsoft Office PowerPoint</Application>
  <PresentationFormat>Panorámica</PresentationFormat>
  <Paragraphs>62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Arial Rounded MT Bold</vt:lpstr>
      <vt:lpstr>Century Gothic</vt:lpstr>
      <vt:lpstr>Wingdings 3</vt:lpstr>
      <vt:lpstr>Espiral</vt:lpstr>
      <vt:lpstr>Capacitación del Programa Provincial de Huertas Escolares</vt:lpstr>
      <vt:lpstr>Auto producción de semillas</vt:lpstr>
      <vt:lpstr>Semilla o Simiente:</vt:lpstr>
      <vt:lpstr>Cronología</vt:lpstr>
      <vt:lpstr>Importante,  Muy Importante</vt:lpstr>
      <vt:lpstr>Especificaciones, leer siempre los envases</vt:lpstr>
      <vt:lpstr>Presentación de PowerPoint</vt:lpstr>
      <vt:lpstr>Auto producción, todo comienza…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Ahora bien,  Si no tuvieses la posibilidad de conseguir semillas…   ¿pensás que no podés sembrar más?  ¿que todo se terminó?  </vt:lpstr>
      <vt:lpstr>¡¡Buenas Noticias !!</vt:lpstr>
      <vt:lpstr>Te presento…   “Cultivos sin Semillas”  o “Re Cultivo en la Huerta” </vt:lpstr>
      <vt:lpstr>Llamamos al Re Cultivo sin Semillas a lo que podemos producir de:  * La Verdulería a la Huerta * </vt:lpstr>
      <vt:lpstr>Presentación de PowerPoint</vt:lpstr>
      <vt:lpstr>Pero… con una cebolla  ¿tendré otra cebolla?</vt:lpstr>
      <vt:lpstr>Tendremos la planta, con hojas para consumir, hermosas flores e  infinidad de semillas  </vt:lpstr>
      <vt:lpstr>Presentación de PowerPoint</vt:lpstr>
      <vt:lpstr>Presentación de PowerPoint</vt:lpstr>
      <vt:lpstr>Presentación de PowerPoint</vt:lpstr>
      <vt:lpstr>Presentación de PowerPoint</vt:lpstr>
      <vt:lpstr>Habrás visto que mucho es posible.   Sólo depende de tus ganas y tu entusiasmo para que todo continúe.    </vt:lpstr>
      <vt:lpstr>* *  GraCias  * 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1° Capacitación del Programa Provincial de Huertas Escolares</dc:title>
  <dc:creator>Usuario</dc:creator>
  <cp:lastModifiedBy>Admin</cp:lastModifiedBy>
  <cp:revision>56</cp:revision>
  <dcterms:created xsi:type="dcterms:W3CDTF">2022-11-02T13:32:42Z</dcterms:created>
  <dcterms:modified xsi:type="dcterms:W3CDTF">2022-11-08T16:54:34Z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