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0414-C4B5-40AF-B329-3FD66A25A8AA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BE601-037E-4941-BA6B-7810F78F22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9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33706-DCC5-4738-95A8-001A8436CA8F}" type="slidenum">
              <a:rPr lang="es-ES" altLang="es-ES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495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8D7EC-1929-4E9A-FAF3-E23B25252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B05EB1-7746-6D7D-5280-807081348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492E5-B9C2-0F44-BA68-45E5D514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309AB-943B-3C85-0A14-E90BCC53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E37FCB-422A-9FB2-4EF3-5CE4599C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97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8BEF4-97BA-9DCB-C73B-02441AAC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D04CC5-3263-E8C0-66C2-D8A28CEEC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8B1BD-9521-1584-8FCA-38F07D3D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18110C-2057-F0C9-8B18-BDC3B891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69A06-B076-1E65-F3F7-4FBAE51E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995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C660B-3C17-9733-EFF9-BB995C7A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697493-4870-0A0C-EBD9-D916B3783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4EEA2-6D38-14D0-BCE4-5F55225E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5EB60-17A7-F8FD-9D18-DC1C8260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4B750B-42B9-15AD-7C1B-8F71ABD8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058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550665" y="1332384"/>
            <a:ext cx="11041411" cy="4357216"/>
          </a:xfrm>
        </p:spPr>
        <p:txBody>
          <a:bodyPr lIns="72000" tIns="72000" rIns="72000" bIns="72000"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rgbClr val="6E6E6E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rgbClr val="6E6E6E"/>
                </a:solidFill>
              </a:defRPr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261544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-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4"/>
          </p:nvPr>
        </p:nvSpPr>
        <p:spPr>
          <a:xfrm>
            <a:off x="4401621" y="1333501"/>
            <a:ext cx="3340352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5"/>
          </p:nvPr>
        </p:nvSpPr>
        <p:spPr>
          <a:xfrm>
            <a:off x="561624" y="1333501"/>
            <a:ext cx="3340352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6"/>
          </p:nvPr>
        </p:nvSpPr>
        <p:spPr>
          <a:xfrm>
            <a:off x="8242048" y="1333501"/>
            <a:ext cx="3340352" cy="4362451"/>
          </a:xfrm>
        </p:spPr>
        <p:txBody>
          <a:bodyPr lIns="72000" tIns="72000" rIns="72000" bIns="72000">
            <a:noAutofit/>
          </a:bodyPr>
          <a:lstStyle>
            <a:lvl1pPr marL="285750" indent="-285750">
              <a:buFont typeface="Wingdings" panose="05000000000000000000" pitchFamily="2" charset="2"/>
              <a:buChar char="q"/>
              <a:defRPr sz="1600">
                <a:solidFill>
                  <a:srgbClr val="6E6E6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51607" y="130627"/>
            <a:ext cx="11088787" cy="612775"/>
          </a:xfrm>
        </p:spPr>
        <p:txBody>
          <a:bodyPr bIns="5400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469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3 Conector recto"/>
          <p:cNvCxnSpPr/>
          <p:nvPr userDrawn="1"/>
        </p:nvCxnSpPr>
        <p:spPr>
          <a:xfrm flipV="1">
            <a:off x="4220634" y="3302000"/>
            <a:ext cx="3750733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CuadroTexto"/>
          <p:cNvSpPr txBox="1">
            <a:spLocks noChangeArrowheads="1"/>
          </p:cNvSpPr>
          <p:nvPr userDrawn="1"/>
        </p:nvSpPr>
        <p:spPr bwMode="auto">
          <a:xfrm>
            <a:off x="7023100" y="352426"/>
            <a:ext cx="23876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AR" altLang="es-ES" sz="1200">
                <a:solidFill>
                  <a:srgbClr val="00ABCA"/>
                </a:solidFill>
              </a:rPr>
              <a:t>Fecha actualización</a:t>
            </a:r>
            <a:endParaRPr lang="es-ES" altLang="es-ES" sz="1200">
              <a:solidFill>
                <a:srgbClr val="00ABCA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9423400" y="354399"/>
            <a:ext cx="1879600" cy="273051"/>
          </a:xfrm>
          <a:prstGeom prst="rect">
            <a:avLst/>
          </a:prstGeom>
          <a:solidFill>
            <a:srgbClr val="00ABCA"/>
          </a:solidFill>
        </p:spPr>
        <p:txBody>
          <a:bodyPr tIns="46800" bIns="46800"/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1 Marcador de título"/>
          <p:cNvSpPr>
            <a:spLocks noGrp="1"/>
          </p:cNvSpPr>
          <p:nvPr>
            <p:ph type="title"/>
          </p:nvPr>
        </p:nvSpPr>
        <p:spPr bwMode="auto">
          <a:xfrm>
            <a:off x="5372100" y="2424113"/>
            <a:ext cx="5952067" cy="217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pPr lvl="0"/>
            <a:r>
              <a:rPr lang="es-ES" alt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60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9A059-03DF-F887-FA61-B2C89A8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94513-CB1B-1DE4-6B18-D0B53946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BA3EC-51AF-F5D1-0BA1-7C03BB64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EC638-FF0F-BA63-E251-B13181FA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400F71-F45F-F9CE-0E14-AFD303BA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21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01214-F365-BD02-DD65-F26687C4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F86F08-CF7C-F425-9145-D9D7ACBD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8934F-585F-E42A-DB7E-C430C18B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4A14AA-FF62-A4BB-03B7-98270087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E40DFB-1D21-E4B0-8680-53C2EA44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34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DE1A9-91E4-844A-46F6-937EA316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CA46D-260E-83E3-F7EE-C820940E5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3B0AA8-9B04-BECD-F23F-CA48B6680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96DBF4-B0B6-7B1A-17A2-D391FB53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42ECBC-6B87-5201-5FC2-F75F826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EA6700-B427-90CA-1723-0BF4424E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21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05E9A-682D-3B29-DF70-7EC3D428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DEC1F2-9A92-232F-DC4E-2F89855B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737ADD-B3A2-95DC-2A48-95F26E804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7F6A1F-A850-7E77-4EAE-53D0CF19B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2D5069-6590-1D9B-3D29-76D4FF1D0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C89F16-FF37-1400-9C40-A827DF8A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B85DC-6A03-9E07-7A5C-2A8CBED1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6DABD7-F037-5CED-2207-F3E3285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549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A2D8B-2B5F-E3FD-6B53-9F75B20A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7A4F70-30C5-B905-12C6-1CBA4E66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84EFF-2F3A-03BB-C613-6C0D06B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36C1F0-3E83-3F98-5E6F-CB051A27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38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BC5CBE-BA0B-3522-484D-EB1AFBD9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A2D048-71B9-5688-190A-D636BE45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82AADC-2840-58A3-193A-233C380C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512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E1601-DAD7-DF27-AA7D-51CFE346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03C53-B083-C91C-4D1E-D6449EDF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C25EDF-95DB-A33D-4DDD-9836E9B32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535EDE-0941-7FE0-861E-5C3E1374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4136B3-282B-2A30-A79C-7C58A6CB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70EDB-01B6-B0DA-2D59-EC47BB73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31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A8B87-BA52-C689-F75F-275D5B7B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11334B-8296-F5E7-43FF-1C145098D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E66A36-B78C-55EE-AF1A-007E08ACE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835760-FBDE-A968-8636-7D5E2EF0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B09C03-2062-4371-F7B1-420996CC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462FCD-20D3-5CBA-FB91-20D3EBBA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30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282FA0-A070-D075-CC31-12BC0AEA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64BDD-D918-20A6-1828-387407B3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C0CB4E-5B59-4541-D527-0EE0C4362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CD9D-F37C-4281-A503-0E18642944E5}" type="datetimeFigureOut">
              <a:rPr lang="es-AR" smtClean="0"/>
              <a:t>2/11/2022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85FBF-F7A6-EF26-7B31-1F8611B82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E01E0-C19C-206C-1C53-33D578F7A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DD10E-6188-4E5D-AB50-93DFEE09F86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92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Marcador de contenido"/>
          <p:cNvSpPr>
            <a:spLocks noGrp="1"/>
          </p:cNvSpPr>
          <p:nvPr>
            <p:ph sz="quarter" idx="14"/>
          </p:nvPr>
        </p:nvSpPr>
        <p:spPr>
          <a:xfrm>
            <a:off x="4826001" y="1333500"/>
            <a:ext cx="2505075" cy="43624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altLang="es-ES" dirty="0"/>
              <a:t>BIOLÓGICO</a:t>
            </a:r>
          </a:p>
          <a:p>
            <a:pPr marL="0" indent="0" algn="ctr">
              <a:buNone/>
              <a:defRPr/>
            </a:pPr>
            <a:endParaRPr lang="es-ES" altLang="es-ES" dirty="0"/>
          </a:p>
          <a:p>
            <a:pPr>
              <a:defRPr/>
            </a:pPr>
            <a:r>
              <a:rPr lang="es-AR" altLang="es-ES" sz="1800" dirty="0"/>
              <a:t>Recuperación y cuidado de la fauna útil autóctona</a:t>
            </a:r>
          </a:p>
          <a:p>
            <a:pPr>
              <a:defRPr/>
            </a:pPr>
            <a:r>
              <a:rPr lang="es-AR" altLang="es-ES" sz="1800" dirty="0"/>
              <a:t>Incorporación de enemigos naturales</a:t>
            </a:r>
          </a:p>
          <a:p>
            <a:pPr>
              <a:defRPr/>
            </a:pPr>
            <a:r>
              <a:rPr lang="es-AR" altLang="es-ES" sz="1800" dirty="0" err="1"/>
              <a:t>Entomopatógenos</a:t>
            </a:r>
            <a:r>
              <a:rPr lang="es-AR" altLang="es-ES" sz="1800" dirty="0"/>
              <a:t>: compra y producción</a:t>
            </a:r>
          </a:p>
          <a:p>
            <a:pPr marL="0" indent="0">
              <a:buNone/>
              <a:defRPr/>
            </a:pPr>
            <a:endParaRPr lang="es-ES" altLang="es-ES" dirty="0"/>
          </a:p>
        </p:txBody>
      </p:sp>
      <p:sp>
        <p:nvSpPr>
          <p:cNvPr id="36867" name="3 Marcador de contenido"/>
          <p:cNvSpPr>
            <a:spLocks noGrp="1"/>
          </p:cNvSpPr>
          <p:nvPr>
            <p:ph sz="quarter" idx="15"/>
          </p:nvPr>
        </p:nvSpPr>
        <p:spPr>
          <a:xfrm>
            <a:off x="1944689" y="1333500"/>
            <a:ext cx="2505075" cy="43624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altLang="es-ES" dirty="0"/>
              <a:t>CULTURAL</a:t>
            </a:r>
          </a:p>
          <a:p>
            <a:pPr marL="0" indent="0">
              <a:buNone/>
              <a:defRPr/>
            </a:pPr>
            <a:endParaRPr lang="es-ES" altLang="es-ES" dirty="0"/>
          </a:p>
          <a:p>
            <a:pPr>
              <a:defRPr/>
            </a:pPr>
            <a:r>
              <a:rPr lang="es-AR" altLang="es-ES" sz="1800" dirty="0"/>
              <a:t>Manejo de malezas</a:t>
            </a:r>
          </a:p>
          <a:p>
            <a:pPr>
              <a:defRPr/>
            </a:pPr>
            <a:r>
              <a:rPr lang="es-AR" altLang="es-ES" sz="1800" dirty="0"/>
              <a:t>Rotación de cultivos</a:t>
            </a:r>
          </a:p>
          <a:p>
            <a:pPr>
              <a:defRPr/>
            </a:pPr>
            <a:r>
              <a:rPr lang="es-AR" altLang="es-ES" sz="1800" dirty="0"/>
              <a:t>Movimiento de la tierra</a:t>
            </a:r>
          </a:p>
          <a:p>
            <a:pPr>
              <a:defRPr/>
            </a:pPr>
            <a:r>
              <a:rPr lang="es-AR" altLang="es-ES" sz="1800" dirty="0"/>
              <a:t>Épocas de siembra</a:t>
            </a:r>
          </a:p>
          <a:p>
            <a:pPr>
              <a:defRPr/>
            </a:pPr>
            <a:r>
              <a:rPr lang="es-AR" altLang="es-ES" sz="1800" dirty="0"/>
              <a:t>Asociaciones</a:t>
            </a:r>
          </a:p>
          <a:p>
            <a:pPr>
              <a:defRPr/>
            </a:pPr>
            <a:r>
              <a:rPr lang="es-AR" altLang="es-ES" sz="1800" dirty="0"/>
              <a:t>Cercos vivos</a:t>
            </a:r>
          </a:p>
          <a:p>
            <a:pPr>
              <a:defRPr/>
            </a:pPr>
            <a:r>
              <a:rPr lang="es-AR" altLang="es-ES" sz="1800" dirty="0"/>
              <a:t>Conducción de las especies</a:t>
            </a:r>
          </a:p>
          <a:p>
            <a:pPr>
              <a:defRPr/>
            </a:pPr>
            <a:r>
              <a:rPr lang="es-AR" altLang="es-ES" sz="1800" dirty="0"/>
              <a:t>Uso de variedades resistentes</a:t>
            </a:r>
          </a:p>
          <a:p>
            <a:pPr marL="0" indent="0">
              <a:buNone/>
              <a:defRPr/>
            </a:pPr>
            <a:endParaRPr lang="es-ES" altLang="es-ES" dirty="0"/>
          </a:p>
        </p:txBody>
      </p:sp>
      <p:sp>
        <p:nvSpPr>
          <p:cNvPr id="36868" name="4 Marcador de contenido"/>
          <p:cNvSpPr>
            <a:spLocks noGrp="1"/>
          </p:cNvSpPr>
          <p:nvPr>
            <p:ph sz="quarter" idx="16"/>
          </p:nvPr>
        </p:nvSpPr>
        <p:spPr>
          <a:xfrm>
            <a:off x="7705726" y="1333500"/>
            <a:ext cx="2505075" cy="43624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altLang="es-ES" dirty="0"/>
              <a:t>QUÍMICO</a:t>
            </a:r>
          </a:p>
          <a:p>
            <a:pPr marL="0" indent="0" algn="ctr">
              <a:buNone/>
              <a:defRPr/>
            </a:pPr>
            <a:endParaRPr lang="es-ES" altLang="es-ES" dirty="0"/>
          </a:p>
          <a:p>
            <a:pPr>
              <a:defRPr/>
            </a:pPr>
            <a:r>
              <a:rPr lang="es-ES" altLang="es-ES" sz="1800" dirty="0"/>
              <a:t>Preparados naturales</a:t>
            </a:r>
          </a:p>
          <a:p>
            <a:pPr>
              <a:defRPr/>
            </a:pPr>
            <a:r>
              <a:rPr lang="es-ES" altLang="es-ES" sz="1800" dirty="0"/>
              <a:t>Productos comerciales</a:t>
            </a:r>
          </a:p>
          <a:p>
            <a:pPr marL="0" indent="0">
              <a:buNone/>
              <a:defRPr/>
            </a:pPr>
            <a:endParaRPr lang="es-ES" altLang="es-ES" sz="1800" dirty="0"/>
          </a:p>
        </p:txBody>
      </p:sp>
      <p:sp>
        <p:nvSpPr>
          <p:cNvPr id="49157" name="1 Título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ES" altLang="es-ES"/>
              <a:t>Control integral</a:t>
            </a:r>
          </a:p>
        </p:txBody>
      </p:sp>
    </p:spTree>
    <p:extLst>
      <p:ext uri="{BB962C8B-B14F-4D97-AF65-F5344CB8AC3E}">
        <p14:creationId xmlns:p14="http://schemas.microsoft.com/office/powerpoint/2010/main" val="91335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Infusión de manzanilla	</a:t>
            </a:r>
          </a:p>
        </p:txBody>
      </p:sp>
      <p:sp>
        <p:nvSpPr>
          <p:cNvPr id="60419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/>
          <a:lstStyle/>
          <a:p>
            <a:pPr marL="0" indent="0">
              <a:buNone/>
            </a:pPr>
            <a:r>
              <a:rPr lang="es-AR" altLang="es-AR" sz="2400" u="sng"/>
              <a:t>Función:</a:t>
            </a:r>
          </a:p>
          <a:p>
            <a:pPr marL="0" indent="0">
              <a:buNone/>
            </a:pPr>
            <a:r>
              <a:rPr lang="es-AR" altLang="es-AR" sz="2400"/>
              <a:t>Es eficaz para evitar que ataquen ciertos </a:t>
            </a:r>
            <a:r>
              <a:rPr lang="es-AR" altLang="es-AR" sz="2400" b="1"/>
              <a:t>hongos, como el mildiu o roya</a:t>
            </a:r>
            <a:r>
              <a:rPr lang="es-AR" altLang="es-AR" sz="2400"/>
              <a:t>. Se usa principalmente para rosales.</a:t>
            </a:r>
          </a:p>
          <a:p>
            <a:pPr marL="0" indent="0">
              <a:buNone/>
            </a:pPr>
            <a:endParaRPr lang="es-AR" altLang="es-AR" sz="2400"/>
          </a:p>
          <a:p>
            <a:pPr marL="0" indent="0">
              <a:buNone/>
            </a:pPr>
            <a:r>
              <a:rPr lang="es-AR" altLang="es-AR" sz="2400" u="sng"/>
              <a:t>Preparación:</a:t>
            </a:r>
          </a:p>
          <a:p>
            <a:pPr marL="0" indent="0">
              <a:buNone/>
            </a:pPr>
            <a:r>
              <a:rPr lang="es-AR" altLang="es-AR" sz="2400"/>
              <a:t>Se realiza colocando 250gr. de flores secas o frescas en 1L de agua. Se deja reposar, se filtra y se pulveriza.</a:t>
            </a:r>
          </a:p>
        </p:txBody>
      </p:sp>
    </p:spTree>
    <p:extLst>
      <p:ext uri="{BB962C8B-B14F-4D97-AF65-F5344CB8AC3E}">
        <p14:creationId xmlns:p14="http://schemas.microsoft.com/office/powerpoint/2010/main" val="379929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Polvo de hornear	</a:t>
            </a:r>
          </a:p>
        </p:txBody>
      </p:sp>
      <p:sp>
        <p:nvSpPr>
          <p:cNvPr id="61443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/>
          <a:lstStyle/>
          <a:p>
            <a:pPr marL="0" indent="0">
              <a:buNone/>
            </a:pPr>
            <a:r>
              <a:rPr lang="es-AR" altLang="es-AR" sz="2400" u="sng"/>
              <a:t>Función:</a:t>
            </a:r>
          </a:p>
          <a:p>
            <a:pPr marL="0" indent="0">
              <a:buNone/>
            </a:pPr>
            <a:r>
              <a:rPr lang="es-AR" altLang="es-AR" sz="2400"/>
              <a:t>Sirve para combatir </a:t>
            </a:r>
            <a:r>
              <a:rPr lang="es-AR" altLang="es-AR" sz="2400" b="1"/>
              <a:t>pulgones, cochinillas y oídium</a:t>
            </a:r>
            <a:r>
              <a:rPr lang="es-AR" altLang="es-AR" sz="2400"/>
              <a:t>.</a:t>
            </a:r>
          </a:p>
          <a:p>
            <a:pPr marL="0" indent="0">
              <a:buNone/>
            </a:pPr>
            <a:endParaRPr lang="es-AR" altLang="es-AR" sz="2400"/>
          </a:p>
          <a:p>
            <a:pPr marL="0" indent="0">
              <a:buNone/>
            </a:pPr>
            <a:r>
              <a:rPr lang="es-AR" altLang="es-AR" sz="2400" u="sng"/>
              <a:t>Preparación:</a:t>
            </a:r>
          </a:p>
          <a:p>
            <a:pPr marL="0" indent="0">
              <a:buNone/>
            </a:pPr>
            <a:r>
              <a:rPr lang="es-AR" altLang="es-AR" sz="2400"/>
              <a:t>Mezclar una cucharada de polvo de hornear con 1L de agua y agregar la ralladura de jabón blanco. Este tratamiento se realiza durante tres meses, repitiendo cada 7 días. Opción: tabaco.</a:t>
            </a:r>
          </a:p>
        </p:txBody>
      </p:sp>
    </p:spTree>
    <p:extLst>
      <p:ext uri="{BB962C8B-B14F-4D97-AF65-F5344CB8AC3E}">
        <p14:creationId xmlns:p14="http://schemas.microsoft.com/office/powerpoint/2010/main" val="125954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Purín de ortiga	</a:t>
            </a:r>
          </a:p>
        </p:txBody>
      </p:sp>
      <p:sp>
        <p:nvSpPr>
          <p:cNvPr id="63491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altLang="es-AR" sz="2400" u="sng"/>
              <a:t>Función:</a:t>
            </a:r>
          </a:p>
          <a:p>
            <a:pPr marL="0" indent="0">
              <a:buNone/>
            </a:pPr>
            <a:r>
              <a:rPr lang="es-AR" altLang="es-AR" sz="2400"/>
              <a:t>Preventivo del ataque de insectos, estimula los mecanismos de defensas y crecimiento de las plantas frenando o deteniendo la proliferación de parásitos, especialmente </a:t>
            </a:r>
            <a:r>
              <a:rPr lang="es-AR" altLang="es-AR" sz="2400" b="1"/>
              <a:t>pulgones.</a:t>
            </a:r>
          </a:p>
          <a:p>
            <a:pPr marL="0" indent="0">
              <a:buNone/>
            </a:pPr>
            <a:endParaRPr lang="es-AR" altLang="es-AR" sz="2400"/>
          </a:p>
          <a:p>
            <a:pPr marL="0" indent="0">
              <a:buNone/>
            </a:pPr>
            <a:r>
              <a:rPr lang="es-AR" altLang="es-AR" sz="2400"/>
              <a:t>Preparación:</a:t>
            </a:r>
          </a:p>
          <a:p>
            <a:pPr marL="0" indent="0">
              <a:buNone/>
            </a:pPr>
            <a:r>
              <a:rPr lang="es-AR" altLang="es-AR" sz="2400"/>
              <a:t>Dejar reposar en ½ L de agua 2 ó 3 puñados de ortigas durante cinco días. Luego hacer una dilución de una parte del purín con 10 partes de agua y pulverizar las plantas.</a:t>
            </a:r>
          </a:p>
        </p:txBody>
      </p:sp>
    </p:spTree>
    <p:extLst>
      <p:ext uri="{BB962C8B-B14F-4D97-AF65-F5344CB8AC3E}">
        <p14:creationId xmlns:p14="http://schemas.microsoft.com/office/powerpoint/2010/main" val="125489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/>
              <a:t>Algunos predadores benéficos o fitófagos </a:t>
            </a:r>
          </a:p>
        </p:txBody>
      </p:sp>
    </p:spTree>
    <p:extLst>
      <p:ext uri="{BB962C8B-B14F-4D97-AF65-F5344CB8AC3E}">
        <p14:creationId xmlns:p14="http://schemas.microsoft.com/office/powerpoint/2010/main" val="77805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COLEÓPTEROS: COCCINÉLIDOS (VAQUITAS)</a:t>
            </a:r>
          </a:p>
        </p:txBody>
      </p:sp>
      <p:pic>
        <p:nvPicPr>
          <p:cNvPr id="51203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338" y="1624014"/>
            <a:ext cx="2703512" cy="3995737"/>
          </a:xfrm>
        </p:spPr>
      </p:pic>
      <p:sp>
        <p:nvSpPr>
          <p:cNvPr id="51204" name="Rectángulo 4"/>
          <p:cNvSpPr>
            <a:spLocks noChangeArrowheads="1"/>
          </p:cNvSpPr>
          <p:nvPr/>
        </p:nvSpPr>
        <p:spPr bwMode="auto">
          <a:xfrm>
            <a:off x="4762500" y="1624013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AR" altLang="es-AR" sz="2400"/>
              <a:t>De colores vistosos (rojo, negro, blanco, amarillo)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400"/>
              <a:t>Consumen pulgones y larvas de gusanos cortadores, a veces trips y ácaros.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400"/>
              <a:t>Se encuentran en la alfalfa sin tratamientos químicos</a:t>
            </a:r>
          </a:p>
        </p:txBody>
      </p:sp>
    </p:spTree>
    <p:extLst>
      <p:ext uri="{BB962C8B-B14F-4D97-AF65-F5344CB8AC3E}">
        <p14:creationId xmlns:p14="http://schemas.microsoft.com/office/powerpoint/2010/main" val="275325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altLang="es-AR" sz="2000"/>
              <a:t>COLEÓPTROS: CARÁBIDOS (CASACRUDOS, JUANITAS, BOTICARIOS, CALOSOMA) </a:t>
            </a:r>
          </a:p>
        </p:txBody>
      </p:sp>
      <p:pic>
        <p:nvPicPr>
          <p:cNvPr id="52227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339" y="1673226"/>
            <a:ext cx="2333625" cy="3675063"/>
          </a:xfrm>
        </p:spPr>
      </p:pic>
      <p:sp>
        <p:nvSpPr>
          <p:cNvPr id="52228" name="Rectángulo 4"/>
          <p:cNvSpPr>
            <a:spLocks noChangeArrowheads="1"/>
          </p:cNvSpPr>
          <p:nvPr/>
        </p:nvSpPr>
        <p:spPr bwMode="auto">
          <a:xfrm>
            <a:off x="4775200" y="1673226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AR" altLang="es-AR" sz="2400"/>
              <a:t>Son grandes, aparecen de noche alrededor de la luz.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400"/>
              <a:t>Marrón oscuro, tornasolado verde, eliminan olor desagradable.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400"/>
              <a:t>Comen larvas y adultos de varias especies.</a:t>
            </a:r>
          </a:p>
        </p:txBody>
      </p:sp>
    </p:spTree>
    <p:extLst>
      <p:ext uri="{BB962C8B-B14F-4D97-AF65-F5344CB8AC3E}">
        <p14:creationId xmlns:p14="http://schemas.microsoft.com/office/powerpoint/2010/main" val="198208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ODONATOS (LIBÉLULAS Y AGUACILES)</a:t>
            </a:r>
          </a:p>
        </p:txBody>
      </p:sp>
      <p:pic>
        <p:nvPicPr>
          <p:cNvPr id="54275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339" y="1443039"/>
            <a:ext cx="2560637" cy="3983037"/>
          </a:xfrm>
        </p:spPr>
      </p:pic>
      <p:sp>
        <p:nvSpPr>
          <p:cNvPr id="54276" name="Rectángulo 4"/>
          <p:cNvSpPr>
            <a:spLocks noChangeArrowheads="1"/>
          </p:cNvSpPr>
          <p:nvPr/>
        </p:nvSpPr>
        <p:spPr bwMode="auto">
          <a:xfrm>
            <a:off x="4902200" y="1443039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AR" altLang="es-AR" sz="2800"/>
              <a:t>Colores y brillo variables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800"/>
              <a:t>Excelentes depredadores de mosquitos y otros insectos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800"/>
              <a:t>Las ninfas cazan en el agua y los adultos en la tierra</a:t>
            </a:r>
          </a:p>
        </p:txBody>
      </p:sp>
    </p:spTree>
    <p:extLst>
      <p:ext uri="{BB962C8B-B14F-4D97-AF65-F5344CB8AC3E}">
        <p14:creationId xmlns:p14="http://schemas.microsoft.com/office/powerpoint/2010/main" val="106779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HIMENÓPTEROS (AVISPAS PARÁSITAS)</a:t>
            </a:r>
          </a:p>
        </p:txBody>
      </p:sp>
      <p:pic>
        <p:nvPicPr>
          <p:cNvPr id="55299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338" y="1550989"/>
            <a:ext cx="1871662" cy="3817937"/>
          </a:xfrm>
        </p:spPr>
      </p:pic>
      <p:sp>
        <p:nvSpPr>
          <p:cNvPr id="55300" name="Rectángulo 4"/>
          <p:cNvSpPr>
            <a:spLocks noChangeArrowheads="1"/>
          </p:cNvSpPr>
          <p:nvPr/>
        </p:nvSpPr>
        <p:spPr bwMode="auto">
          <a:xfrm>
            <a:off x="4254500" y="1550988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AR" altLang="es-AR" sz="2800"/>
              <a:t>Avispas muy pequeñas.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sz="2800"/>
              <a:t>Ponen sus huevos dentro de varias especies de insectos.</a:t>
            </a:r>
          </a:p>
        </p:txBody>
      </p:sp>
    </p:spTree>
    <p:extLst>
      <p:ext uri="{BB962C8B-B14F-4D97-AF65-F5344CB8AC3E}">
        <p14:creationId xmlns:p14="http://schemas.microsoft.com/office/powerpoint/2010/main" val="102480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es-AR" altLang="es-AR"/>
              <a:t>Vuelvo a preguntar… ¿Ud. qué haría?</a:t>
            </a:r>
          </a:p>
        </p:txBody>
      </p:sp>
      <p:pic>
        <p:nvPicPr>
          <p:cNvPr id="57347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6525" y="1331914"/>
            <a:ext cx="6802438" cy="4357687"/>
          </a:xfrm>
        </p:spPr>
      </p:pic>
    </p:spTree>
    <p:extLst>
      <p:ext uri="{BB962C8B-B14F-4D97-AF65-F5344CB8AC3E}">
        <p14:creationId xmlns:p14="http://schemas.microsoft.com/office/powerpoint/2010/main" val="212092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Alcohol de ajo</a:t>
            </a:r>
          </a:p>
        </p:txBody>
      </p:sp>
      <p:sp>
        <p:nvSpPr>
          <p:cNvPr id="58371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/>
          <a:lstStyle/>
          <a:p>
            <a:pPr marL="0" indent="0">
              <a:buNone/>
            </a:pPr>
            <a:r>
              <a:rPr lang="es-AR" altLang="es-AR" sz="2400" u="sng"/>
              <a:t>Función:</a:t>
            </a:r>
          </a:p>
          <a:p>
            <a:pPr marL="0" indent="0">
              <a:buNone/>
            </a:pPr>
            <a:r>
              <a:rPr lang="es-AR" altLang="es-AR" sz="2400"/>
              <a:t>Se utiliza como curativo, pulverizando las plantas y el suelo, ante el ataque de </a:t>
            </a:r>
            <a:r>
              <a:rPr lang="es-AR" altLang="es-AR" sz="2400" b="1"/>
              <a:t>ácaros, pulgones y gusanos.</a:t>
            </a:r>
          </a:p>
          <a:p>
            <a:pPr marL="0" indent="0">
              <a:buNone/>
            </a:pPr>
            <a:endParaRPr lang="es-AR" altLang="es-AR" sz="2400" b="1"/>
          </a:p>
          <a:p>
            <a:pPr marL="0" indent="0">
              <a:buNone/>
            </a:pPr>
            <a:r>
              <a:rPr lang="es-AR" altLang="es-AR" sz="2400" u="sng"/>
              <a:t>Preparación:</a:t>
            </a:r>
          </a:p>
          <a:p>
            <a:pPr marL="0" indent="0">
              <a:buNone/>
            </a:pPr>
            <a:r>
              <a:rPr lang="es-AR" altLang="es-AR" sz="2400"/>
              <a:t>Picar seis dientes de ajo y agregarle en ½ L de alcohol ½ L de agua. Colar con una tela y guardar en la heladera, debido  a que el frío potencia el efecto insecticida del ajo. </a:t>
            </a:r>
          </a:p>
        </p:txBody>
      </p:sp>
    </p:spTree>
    <p:extLst>
      <p:ext uri="{BB962C8B-B14F-4D97-AF65-F5344CB8AC3E}">
        <p14:creationId xmlns:p14="http://schemas.microsoft.com/office/powerpoint/2010/main" val="7772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>
          <a:xfrm>
            <a:off x="1938339" y="130176"/>
            <a:ext cx="8315325" cy="612775"/>
          </a:xfrm>
        </p:spPr>
        <p:txBody>
          <a:bodyPr>
            <a:normAutofit fontScale="90000"/>
          </a:bodyPr>
          <a:lstStyle/>
          <a:p>
            <a:r>
              <a:rPr lang="es-AR" altLang="es-AR"/>
              <a:t>Preparado de ajo	</a:t>
            </a:r>
          </a:p>
        </p:txBody>
      </p:sp>
      <p:sp>
        <p:nvSpPr>
          <p:cNvPr id="59395" name="Marcador de contenido 2"/>
          <p:cNvSpPr>
            <a:spLocks noGrp="1"/>
          </p:cNvSpPr>
          <p:nvPr>
            <p:ph sz="quarter" idx="13"/>
          </p:nvPr>
        </p:nvSpPr>
        <p:spPr>
          <a:xfrm>
            <a:off x="1936750" y="1331914"/>
            <a:ext cx="8281988" cy="4357687"/>
          </a:xfrm>
        </p:spPr>
        <p:txBody>
          <a:bodyPr/>
          <a:lstStyle/>
          <a:p>
            <a:pPr marL="0" indent="0">
              <a:buNone/>
            </a:pPr>
            <a:r>
              <a:rPr lang="es-AR" altLang="es-AR" sz="2400" u="sng"/>
              <a:t>Función:</a:t>
            </a:r>
          </a:p>
          <a:p>
            <a:pPr marL="0" indent="0">
              <a:buNone/>
            </a:pPr>
            <a:r>
              <a:rPr lang="es-AR" altLang="es-AR" sz="2400"/>
              <a:t>Sirve para controlar </a:t>
            </a:r>
            <a:r>
              <a:rPr lang="es-AR" altLang="es-AR" sz="2400" b="1"/>
              <a:t>gusanos, orugas cortadoras y moscas blancas</a:t>
            </a:r>
            <a:r>
              <a:rPr lang="es-AR" altLang="es-AR" sz="2400"/>
              <a:t>.</a:t>
            </a:r>
          </a:p>
          <a:p>
            <a:pPr marL="0" indent="0">
              <a:buNone/>
            </a:pPr>
            <a:endParaRPr lang="es-AR" altLang="es-AR" sz="2400"/>
          </a:p>
          <a:p>
            <a:pPr marL="0" indent="0">
              <a:buNone/>
            </a:pPr>
            <a:r>
              <a:rPr lang="es-AR" altLang="es-AR" sz="2400" u="sng"/>
              <a:t>Preparación:</a:t>
            </a:r>
          </a:p>
          <a:p>
            <a:pPr marL="0" indent="0">
              <a:buNone/>
            </a:pPr>
            <a:r>
              <a:rPr lang="es-AR" altLang="es-AR" sz="2400"/>
              <a:t>Picar 90 gr. de ajo más dos cucharadas de aceite mineral. Dejar reposar durante 24 hs. Y agregar ½ litro de agua más ralladura de jabón blanco, mezclar bien y aplicar.</a:t>
            </a:r>
          </a:p>
        </p:txBody>
      </p:sp>
    </p:spTree>
    <p:extLst>
      <p:ext uri="{BB962C8B-B14F-4D97-AF65-F5344CB8AC3E}">
        <p14:creationId xmlns:p14="http://schemas.microsoft.com/office/powerpoint/2010/main" val="1540213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Control integral</vt:lpstr>
      <vt:lpstr>Algunos predadores benéficos o fitófagos </vt:lpstr>
      <vt:lpstr>COLEÓPTEROS: COCCINÉLIDOS (VAQUITAS)</vt:lpstr>
      <vt:lpstr>COLEÓPTROS: CARÁBIDOS (CASACRUDOS, JUANITAS, BOTICARIOS, CALOSOMA) </vt:lpstr>
      <vt:lpstr>ODONATOS (LIBÉLULAS Y AGUACILES)</vt:lpstr>
      <vt:lpstr>HIMENÓPTEROS (AVISPAS PARÁSITAS)</vt:lpstr>
      <vt:lpstr>Vuelvo a preguntar… ¿Ud. qué haría?</vt:lpstr>
      <vt:lpstr>Alcohol de ajo</vt:lpstr>
      <vt:lpstr>Preparado de ajo </vt:lpstr>
      <vt:lpstr>Infusión de manzanilla </vt:lpstr>
      <vt:lpstr>Polvo de hornear </vt:lpstr>
      <vt:lpstr>Purín de ortiga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Ud. encuentra esto en su huerta ¿Qué haría?</dc:title>
  <dc:creator>Admin</dc:creator>
  <cp:lastModifiedBy>Admin</cp:lastModifiedBy>
  <cp:revision>3</cp:revision>
  <dcterms:created xsi:type="dcterms:W3CDTF">2022-11-02T14:12:29Z</dcterms:created>
  <dcterms:modified xsi:type="dcterms:W3CDTF">2022-11-02T14:19:16Z</dcterms:modified>
</cp:coreProperties>
</file>