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364C5-0DF6-4204-820F-BF1F5EBCA3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BBC1-ED4E-4725-80D1-08379F62CE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44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96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9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607" y="130627"/>
            <a:ext cx="11088787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>
          <a:xfrm>
            <a:off x="550665" y="1332384"/>
            <a:ext cx="11041411" cy="4357216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557075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6186843" y="1354365"/>
            <a:ext cx="5386944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561219" y="1354365"/>
            <a:ext cx="5021320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1607" y="130627"/>
            <a:ext cx="11088787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2378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2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6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4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B6B5-CDF3-446D-92F1-15142635DA2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5C63DF-0626-4E07-844D-779F5DEA5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87010"/>
            <a:ext cx="10515600" cy="118361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AR" b="1" dirty="0">
                <a:solidFill>
                  <a:srgbClr val="4AB7E9"/>
                </a:solidFill>
                <a:latin typeface="Encode Sans" panose="00000500000000000000" pitchFamily="2" charset="0"/>
              </a:rPr>
              <a:t>Control Biológico de Plagas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1387792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AR" sz="3200" b="1" dirty="0">
                <a:latin typeface="Encode Sans" panose="00000500000000000000" pitchFamily="2" charset="0"/>
              </a:rPr>
              <a:t>Biofertilizantes – Purines y Maceraciones </a:t>
            </a:r>
          </a:p>
        </p:txBody>
      </p:sp>
      <p:sp>
        <p:nvSpPr>
          <p:cNvPr id="6" name="Llaves 5"/>
          <p:cNvSpPr/>
          <p:nvPr/>
        </p:nvSpPr>
        <p:spPr>
          <a:xfrm>
            <a:off x="411480" y="762000"/>
            <a:ext cx="11369040" cy="5334000"/>
          </a:xfrm>
          <a:prstGeom prst="bracePair">
            <a:avLst>
              <a:gd name="adj" fmla="val 633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8235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Recetas y procedimientos de elaboración de preparados </a:t>
            </a:r>
            <a:r>
              <a:rPr lang="es-AR" dirty="0" err="1"/>
              <a:t>vitalizadores</a:t>
            </a:r>
            <a:r>
              <a:rPr lang="es-AR" dirty="0"/>
              <a:t> o </a:t>
            </a:r>
            <a:r>
              <a:rPr lang="es-AR" dirty="0" err="1"/>
              <a:t>biofertilizantes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AR" dirty="0"/>
              <a:t>Para fabricar estos preparados se utilizan recipientes de plásticos y en lo posible agua de lluvia (en caso de agua de red dejar reposar 24 </a:t>
            </a:r>
            <a:r>
              <a:rPr lang="es-AR" dirty="0" err="1"/>
              <a:t>hs</a:t>
            </a:r>
            <a:r>
              <a:rPr lang="es-AR" dirty="0"/>
              <a:t>)</a:t>
            </a:r>
          </a:p>
          <a:p>
            <a:pPr marL="0" indent="0">
              <a:buNone/>
              <a:defRPr/>
            </a:pPr>
            <a:endParaRPr lang="es-AR" dirty="0"/>
          </a:p>
          <a:p>
            <a:pPr marL="0" indent="0">
              <a:buNone/>
              <a:defRPr/>
            </a:pPr>
            <a:r>
              <a:rPr lang="es-AR" dirty="0"/>
              <a:t>Se utiliza: </a:t>
            </a:r>
          </a:p>
          <a:p>
            <a:pPr>
              <a:defRPr/>
            </a:pPr>
            <a:r>
              <a:rPr lang="es-AR" dirty="0"/>
              <a:t>Dos baldes (de albañil) de hierbas cortadas lo más finas posibles.</a:t>
            </a:r>
          </a:p>
          <a:p>
            <a:pPr marL="0" indent="0">
              <a:buNone/>
              <a:defRPr/>
            </a:pPr>
            <a:r>
              <a:rPr lang="es-AR" dirty="0"/>
              <a:t>Podemos utilizar por ejemplo: Manzanilla, trébol rojo y blanco, también parte de árboles y arbustos de la familia de las Leguminosas (retama). Cuanto más variedad de hierbas utilicemos en la preparación, mejores serán los resultados que obtendremos.</a:t>
            </a:r>
          </a:p>
          <a:p>
            <a:pPr>
              <a:defRPr/>
            </a:pPr>
            <a:r>
              <a:rPr lang="es-AR" dirty="0"/>
              <a:t>Un balde de cenizas de madera</a:t>
            </a:r>
          </a:p>
          <a:p>
            <a:pPr>
              <a:defRPr/>
            </a:pPr>
            <a:r>
              <a:rPr lang="es-AR" dirty="0"/>
              <a:t>200 </a:t>
            </a:r>
            <a:r>
              <a:rPr lang="es-AR" dirty="0" err="1"/>
              <a:t>lts</a:t>
            </a:r>
            <a:r>
              <a:rPr lang="es-AR" dirty="0"/>
              <a:t> de agua preferentemente de lluvia </a:t>
            </a:r>
          </a:p>
          <a:p>
            <a:pPr marL="0" indent="0">
              <a:buNone/>
              <a:defRPr/>
            </a:pPr>
            <a:endParaRPr lang="es-A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7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Marcador de contenido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9051" y="1572987"/>
            <a:ext cx="2984360" cy="4451808"/>
          </a:xfrm>
        </p:spPr>
      </p:pic>
      <p:sp>
        <p:nvSpPr>
          <p:cNvPr id="5" name="Cerrar llave 4"/>
          <p:cNvSpPr/>
          <p:nvPr/>
        </p:nvSpPr>
        <p:spPr>
          <a:xfrm>
            <a:off x="4428565" y="2106705"/>
            <a:ext cx="331694" cy="11026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errar llave 5"/>
          <p:cNvSpPr/>
          <p:nvPr/>
        </p:nvSpPr>
        <p:spPr>
          <a:xfrm>
            <a:off x="4312023" y="3798891"/>
            <a:ext cx="448235" cy="192059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ceso alternativo 6"/>
          <p:cNvSpPr/>
          <p:nvPr/>
        </p:nvSpPr>
        <p:spPr>
          <a:xfrm>
            <a:off x="7386918" y="2232212"/>
            <a:ext cx="226807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1/3 de Materia Orgánica </a:t>
            </a:r>
            <a:endParaRPr lang="en-US" dirty="0"/>
          </a:p>
        </p:txBody>
      </p:sp>
      <p:sp>
        <p:nvSpPr>
          <p:cNvPr id="8" name="Proceso alternativo 7"/>
          <p:cNvSpPr/>
          <p:nvPr/>
        </p:nvSpPr>
        <p:spPr>
          <a:xfrm>
            <a:off x="7566212" y="4482353"/>
            <a:ext cx="1990164" cy="1114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2/3 de Agua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4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AR" altLang="es-AR" dirty="0"/>
              <a:t>El tambor debe estar a la sombra y con tapa.</a:t>
            </a:r>
          </a:p>
          <a:p>
            <a:pPr>
              <a:buFont typeface="Arial" panose="020B0604020202020204" pitchFamily="34" charset="0"/>
              <a:buChar char="•"/>
            </a:pPr>
            <a:endParaRPr lang="es-AR" altLang="es-AR" dirty="0"/>
          </a:p>
          <a:p>
            <a:pPr>
              <a:buFont typeface="Arial" panose="020B0604020202020204" pitchFamily="34" charset="0"/>
              <a:buChar char="•"/>
            </a:pPr>
            <a:r>
              <a:rPr lang="es-AR" altLang="es-AR" dirty="0"/>
              <a:t>Mientras se produce el proceso de elaboración se debe remover por lo menos una vez al día.</a:t>
            </a:r>
          </a:p>
          <a:p>
            <a:pPr>
              <a:buFont typeface="Arial" panose="020B0604020202020204" pitchFamily="34" charset="0"/>
              <a:buChar char="•"/>
            </a:pPr>
            <a:endParaRPr lang="es-AR" altLang="es-AR" dirty="0"/>
          </a:p>
          <a:p>
            <a:pPr>
              <a:defRPr/>
            </a:pPr>
            <a:r>
              <a:rPr lang="es-AR" dirty="0"/>
              <a:t>Se deja reposar 14 días y luego colar la preparación. Se debe guardar en recipientes de vidrio. El sobrante se puede esparcir debajo de las plantas.</a:t>
            </a:r>
          </a:p>
          <a:p>
            <a:pPr>
              <a:defRPr/>
            </a:pPr>
            <a:endParaRPr lang="es-AR" dirty="0"/>
          </a:p>
          <a:p>
            <a:pPr marL="0" indent="0">
              <a:buNone/>
              <a:defRPr/>
            </a:pPr>
            <a:r>
              <a:rPr lang="es-AR" u="sng" dirty="0"/>
              <a:t>Como utilizarlo:</a:t>
            </a:r>
          </a:p>
          <a:p>
            <a:pPr>
              <a:defRPr/>
            </a:pPr>
            <a:r>
              <a:rPr lang="es-AR" dirty="0"/>
              <a:t>Se diluye para riego constante una vez por semana, una parte en 10 litros de agua y para ocasiones de mas necesidad, un parte en 5 litros de agua. Se esparce por la tierra.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1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altLang="es-AR" dirty="0"/>
              <a:t>Té de abono (compost)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AR" dirty="0"/>
              <a:t>Se utiliza:</a:t>
            </a:r>
          </a:p>
          <a:p>
            <a:pPr>
              <a:defRPr/>
            </a:pPr>
            <a:r>
              <a:rPr lang="es-AR" dirty="0"/>
              <a:t>Una bolsa de arpillera o un material filtrante, con 25 kg de compost y agua en cantidad necesaria.</a:t>
            </a:r>
          </a:p>
          <a:p>
            <a:pPr>
              <a:defRPr/>
            </a:pPr>
            <a:endParaRPr lang="es-AR" dirty="0"/>
          </a:p>
          <a:p>
            <a:pPr marL="0" indent="0">
              <a:buNone/>
              <a:defRPr/>
            </a:pPr>
            <a:r>
              <a:rPr lang="es-AR" dirty="0"/>
              <a:t>Elaboración:</a:t>
            </a:r>
          </a:p>
          <a:p>
            <a:pPr>
              <a:defRPr/>
            </a:pPr>
            <a:r>
              <a:rPr lang="es-AR" dirty="0"/>
              <a:t>Se coloca la bolsa de abono compuesto, suspendida del borde del tambor y se completa con el agua. Se deja hasta que todo el abono se diluya en el agua.</a:t>
            </a:r>
          </a:p>
          <a:p>
            <a:pPr>
              <a:defRPr/>
            </a:pPr>
            <a:endParaRPr lang="es-AR" dirty="0"/>
          </a:p>
          <a:p>
            <a:pPr marL="0" indent="0">
              <a:buNone/>
              <a:defRPr/>
            </a:pPr>
            <a:r>
              <a:rPr lang="es-AR" dirty="0"/>
              <a:t>Aplicación:</a:t>
            </a:r>
          </a:p>
          <a:p>
            <a:pPr>
              <a:defRPr/>
            </a:pPr>
            <a:r>
              <a:rPr lang="es-AR" dirty="0"/>
              <a:t>Se riega sobre la tierra, diluyendo una parte del preparado en cinco partes de agua.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9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Marcador de contenido 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8894" y="1331913"/>
            <a:ext cx="6805000" cy="4357687"/>
          </a:xfrm>
        </p:spPr>
      </p:pic>
    </p:spTree>
    <p:extLst>
      <p:ext uri="{BB962C8B-B14F-4D97-AF65-F5344CB8AC3E}">
        <p14:creationId xmlns:p14="http://schemas.microsoft.com/office/powerpoint/2010/main" val="308724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CONTROL BIOLOGICO DE PLAGAS 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dirty="0"/>
              <a:t>Si Ud. encuentra esto en su huerta ¿Qué haría?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2212" y="1905000"/>
            <a:ext cx="7727575" cy="4697505"/>
          </a:xfrm>
        </p:spPr>
      </p:pic>
    </p:spTree>
    <p:extLst>
      <p:ext uri="{BB962C8B-B14F-4D97-AF65-F5344CB8AC3E}">
        <p14:creationId xmlns:p14="http://schemas.microsoft.com/office/powerpoint/2010/main" val="198310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 dirty="0"/>
              <a:t>Manejo Agroecológico	</a:t>
            </a:r>
          </a:p>
        </p:txBody>
      </p:sp>
      <p:sp>
        <p:nvSpPr>
          <p:cNvPr id="45059" name="CuadroTexto 4"/>
          <p:cNvSpPr txBox="1">
            <a:spLocks noChangeArrowheads="1"/>
          </p:cNvSpPr>
          <p:nvPr/>
        </p:nvSpPr>
        <p:spPr bwMode="auto">
          <a:xfrm>
            <a:off x="1882775" y="1949450"/>
            <a:ext cx="105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dirty="0"/>
              <a:t>Nuestro</a:t>
            </a:r>
          </a:p>
          <a:p>
            <a:r>
              <a:rPr lang="es-AR" altLang="es-AR" dirty="0"/>
              <a:t>planeta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060700" y="1779588"/>
            <a:ext cx="762000" cy="49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3060700" y="2463800"/>
            <a:ext cx="76200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CuadroTexto 9"/>
          <p:cNvSpPr txBox="1">
            <a:spLocks noChangeArrowheads="1"/>
          </p:cNvSpPr>
          <p:nvPr/>
        </p:nvSpPr>
        <p:spPr bwMode="auto">
          <a:xfrm>
            <a:off x="3822700" y="1411288"/>
            <a:ext cx="133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dirty="0"/>
              <a:t>Sistemas</a:t>
            </a:r>
          </a:p>
          <a:p>
            <a:r>
              <a:rPr lang="es-AR" altLang="es-AR" dirty="0"/>
              <a:t>naturales</a:t>
            </a:r>
          </a:p>
        </p:txBody>
      </p:sp>
      <p:sp>
        <p:nvSpPr>
          <p:cNvPr id="45063" name="CuadroTexto 10"/>
          <p:cNvSpPr txBox="1">
            <a:spLocks noChangeArrowheads="1"/>
          </p:cNvSpPr>
          <p:nvPr/>
        </p:nvSpPr>
        <p:spPr bwMode="auto">
          <a:xfrm>
            <a:off x="3822700" y="2749550"/>
            <a:ext cx="121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/>
              <a:t>Sistemas</a:t>
            </a:r>
          </a:p>
          <a:p>
            <a:r>
              <a:rPr lang="es-AR" altLang="es-AR"/>
              <a:t>artificiales</a:t>
            </a:r>
          </a:p>
        </p:txBody>
      </p:sp>
      <p:cxnSp>
        <p:nvCxnSpPr>
          <p:cNvPr id="13" name="Conector recto de flecha 12"/>
          <p:cNvCxnSpPr>
            <a:stCxn id="45062" idx="3"/>
          </p:cNvCxnSpPr>
          <p:nvPr/>
        </p:nvCxnSpPr>
        <p:spPr>
          <a:xfrm flipV="1">
            <a:off x="5156200" y="1733550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5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00" y="2968625"/>
            <a:ext cx="889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CuadroTexto 14"/>
          <p:cNvSpPr txBox="1">
            <a:spLocks noChangeArrowheads="1"/>
          </p:cNvSpPr>
          <p:nvPr/>
        </p:nvSpPr>
        <p:spPr bwMode="auto">
          <a:xfrm>
            <a:off x="6111875" y="1549400"/>
            <a:ext cx="168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/>
              <a:t>ECOSISTEMA</a:t>
            </a:r>
          </a:p>
        </p:txBody>
      </p:sp>
      <p:sp>
        <p:nvSpPr>
          <p:cNvPr id="45067" name="CuadroTexto 15"/>
          <p:cNvSpPr txBox="1">
            <a:spLocks noChangeArrowheads="1"/>
          </p:cNvSpPr>
          <p:nvPr/>
        </p:nvSpPr>
        <p:spPr bwMode="auto">
          <a:xfrm>
            <a:off x="6111876" y="286385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/>
              <a:t>AGROSISTEMA</a:t>
            </a:r>
          </a:p>
        </p:txBody>
      </p:sp>
      <p:pic>
        <p:nvPicPr>
          <p:cNvPr id="45068" name="Imagen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200" y="1644650"/>
            <a:ext cx="8905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Imagen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75" y="2989263"/>
            <a:ext cx="889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CuadroTexto 21"/>
          <p:cNvSpPr txBox="1">
            <a:spLocks noChangeArrowheads="1"/>
          </p:cNvSpPr>
          <p:nvPr/>
        </p:nvSpPr>
        <p:spPr bwMode="auto">
          <a:xfrm>
            <a:off x="8905875" y="1411288"/>
            <a:ext cx="1347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/>
              <a:t>Perfecto</a:t>
            </a:r>
          </a:p>
          <a:p>
            <a:r>
              <a:rPr lang="es-AR" altLang="es-AR"/>
              <a:t>equilibrio</a:t>
            </a:r>
          </a:p>
        </p:txBody>
      </p:sp>
      <p:sp>
        <p:nvSpPr>
          <p:cNvPr id="45071" name="CuadroTexto 22"/>
          <p:cNvSpPr txBox="1">
            <a:spLocks noChangeArrowheads="1"/>
          </p:cNvSpPr>
          <p:nvPr/>
        </p:nvSpPr>
        <p:spPr bwMode="auto">
          <a:xfrm>
            <a:off x="8905875" y="2908300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/>
              <a:t>Desequilibrio</a:t>
            </a:r>
          </a:p>
        </p:txBody>
      </p:sp>
      <p:sp>
        <p:nvSpPr>
          <p:cNvPr id="45072" name="CuadroTexto 24"/>
          <p:cNvSpPr txBox="1">
            <a:spLocks noChangeArrowheads="1"/>
          </p:cNvSpPr>
          <p:nvPr/>
        </p:nvSpPr>
        <p:spPr bwMode="auto">
          <a:xfrm>
            <a:off x="1938339" y="4038600"/>
            <a:ext cx="831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AR" altLang="es-AR" sz="2400" dirty="0"/>
              <a:t>La base del MANEJO AGROECOLOGICO es aprovechar los principios naturales de los ecosistemas para crear y/o reestablecer la BIODIVERSIDAD</a:t>
            </a:r>
          </a:p>
        </p:txBody>
      </p:sp>
    </p:spTree>
    <p:extLst>
      <p:ext uri="{BB962C8B-B14F-4D97-AF65-F5344CB8AC3E}">
        <p14:creationId xmlns:p14="http://schemas.microsoft.com/office/powerpoint/2010/main" val="4054841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/>
              <a:t>Principales cuidados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936750" y="1331914"/>
            <a:ext cx="8281988" cy="4357687"/>
          </a:xfrm>
        </p:spPr>
        <p:txBody>
          <a:bodyPr/>
          <a:lstStyle/>
          <a:p>
            <a:pPr>
              <a:defRPr/>
            </a:pPr>
            <a:r>
              <a:rPr lang="es-AR" sz="2400" dirty="0"/>
              <a:t>ABONOS</a:t>
            </a:r>
          </a:p>
          <a:p>
            <a:pPr>
              <a:defRPr/>
            </a:pPr>
            <a:r>
              <a:rPr lang="es-AR" sz="2400" dirty="0"/>
              <a:t>RIEGOS</a:t>
            </a:r>
          </a:p>
          <a:p>
            <a:pPr>
              <a:defRPr/>
            </a:pPr>
            <a:r>
              <a:rPr lang="es-AR" sz="2400" dirty="0"/>
              <a:t>LABORES CULTURALES</a:t>
            </a:r>
          </a:p>
          <a:p>
            <a:pPr>
              <a:defRPr/>
            </a:pPr>
            <a:r>
              <a:rPr lang="es-AR" sz="2400" dirty="0"/>
              <a:t>PRODUCCIÓN DE SEMILLAS</a:t>
            </a:r>
          </a:p>
          <a:p>
            <a:pPr marL="0" indent="0">
              <a:buNone/>
              <a:defRPr/>
            </a:pPr>
            <a:endParaRPr lang="es-AR" dirty="0"/>
          </a:p>
          <a:p>
            <a:pPr marL="0" indent="0" algn="just">
              <a:buNone/>
              <a:defRPr/>
            </a:pPr>
            <a:r>
              <a:rPr lang="es-AR" dirty="0"/>
              <a:t>“Cada una de las tareas tiene relación con la anterior. No son aisladas, sino que forman un CONJUNTO que favorecen el funcionamiento de los procesos vitales del </a:t>
            </a:r>
            <a:r>
              <a:rPr lang="es-AR" dirty="0" err="1"/>
              <a:t>agrosistema</a:t>
            </a:r>
            <a:r>
              <a:rPr lang="es-AR" dirty="0"/>
              <a:t>”</a:t>
            </a:r>
          </a:p>
          <a:p>
            <a:pPr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719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contenido"/>
          <p:cNvSpPr>
            <a:spLocks noGrp="1"/>
          </p:cNvSpPr>
          <p:nvPr>
            <p:ph sz="quarter" idx="14"/>
          </p:nvPr>
        </p:nvSpPr>
        <p:spPr>
          <a:xfrm>
            <a:off x="6164264" y="1354139"/>
            <a:ext cx="4040187" cy="4332287"/>
          </a:xfrm>
        </p:spPr>
        <p:txBody>
          <a:bodyPr/>
          <a:lstStyle/>
          <a:p>
            <a:endParaRPr lang="es-AR" altLang="en-US"/>
          </a:p>
        </p:txBody>
      </p:sp>
      <p:pic>
        <p:nvPicPr>
          <p:cNvPr id="47107" name="4 Marcador de contenido" descr="DSC05731.JPG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4688" y="1166814"/>
            <a:ext cx="6248400" cy="4687887"/>
          </a:xfrm>
        </p:spPr>
      </p:pic>
      <p:sp>
        <p:nvSpPr>
          <p:cNvPr id="47108" name="3 Título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n-US"/>
              <a:t>Asociación</a:t>
            </a:r>
          </a:p>
        </p:txBody>
      </p:sp>
    </p:spTree>
    <p:extLst>
      <p:ext uri="{BB962C8B-B14F-4D97-AF65-F5344CB8AC3E}">
        <p14:creationId xmlns:p14="http://schemas.microsoft.com/office/powerpoint/2010/main" val="419688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03086"/>
            <a:ext cx="10515600" cy="1175203"/>
          </a:xfrm>
        </p:spPr>
        <p:txBody>
          <a:bodyPr>
            <a:normAutofit/>
          </a:bodyPr>
          <a:lstStyle/>
          <a:p>
            <a:pPr algn="ctr"/>
            <a:r>
              <a:rPr lang="es-AR" sz="3600" b="1" dirty="0">
                <a:solidFill>
                  <a:schemeClr val="bg1"/>
                </a:solidFill>
                <a:latin typeface="Encode Sans" panose="00000500000000000000" pitchFamily="2" charset="0"/>
              </a:rPr>
              <a:t> </a:t>
            </a:r>
            <a:endParaRPr lang="es-AR" b="1" dirty="0">
              <a:solidFill>
                <a:schemeClr val="bg1"/>
              </a:solidFill>
              <a:latin typeface="Encode Sans" panose="000005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3035" y="1416424"/>
            <a:ext cx="103004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sz="3600" dirty="0"/>
              <a:t>Los </a:t>
            </a:r>
            <a:r>
              <a:rPr lang="es-AR" altLang="es-AR" sz="3600" b="1" dirty="0" err="1"/>
              <a:t>biofertilizantes</a:t>
            </a:r>
            <a:r>
              <a:rPr lang="es-AR" altLang="es-AR" sz="3600" dirty="0"/>
              <a:t> se realizan con residuos orgánicos, generalmente con base de estiércoles y agua; otros más complejos con plantas verdes y agregados minerales orgánicos. Se elaboran a partir de la </a:t>
            </a:r>
            <a:r>
              <a:rPr lang="es-AR" altLang="es-AR" sz="3600" b="1" dirty="0"/>
              <a:t>descomposición en medio líquido</a:t>
            </a:r>
            <a:r>
              <a:rPr lang="es-AR" altLang="es-A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860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/>
              <a:t>Plagas en el agrosistema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936750" y="1331914"/>
            <a:ext cx="8281988" cy="4357687"/>
          </a:xfrm>
        </p:spPr>
        <p:txBody>
          <a:bodyPr/>
          <a:lstStyle/>
          <a:p>
            <a:pPr>
              <a:defRPr/>
            </a:pPr>
            <a:r>
              <a:rPr lang="es-AR" dirty="0"/>
              <a:t>Los insectos forman parte del ecosistema</a:t>
            </a:r>
          </a:p>
          <a:p>
            <a:pPr marL="0" indent="0">
              <a:buNone/>
              <a:defRPr/>
            </a:pPr>
            <a:endParaRPr lang="es-AR" dirty="0"/>
          </a:p>
          <a:p>
            <a:pPr marL="0" indent="0">
              <a:buNone/>
              <a:defRPr/>
            </a:pPr>
            <a:r>
              <a:rPr lang="es-AR" dirty="0"/>
              <a:t>Debemos controlar </a:t>
            </a:r>
          </a:p>
          <a:p>
            <a:pPr marL="0" indent="0">
              <a:buNone/>
              <a:defRPr/>
            </a:pPr>
            <a:endParaRPr lang="es-AR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4330700" y="2146300"/>
            <a:ext cx="609600" cy="363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4330700" y="2730500"/>
            <a:ext cx="660400" cy="36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CuadroTexto 7"/>
          <p:cNvSpPr txBox="1">
            <a:spLocks noChangeArrowheads="1"/>
          </p:cNvSpPr>
          <p:nvPr/>
        </p:nvSpPr>
        <p:spPr bwMode="auto">
          <a:xfrm>
            <a:off x="4991100" y="1957388"/>
            <a:ext cx="270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dirty="0"/>
              <a:t>Especies fitófagas</a:t>
            </a:r>
          </a:p>
        </p:txBody>
      </p:sp>
      <p:sp>
        <p:nvSpPr>
          <p:cNvPr id="48135" name="CuadroTexto 8"/>
          <p:cNvSpPr txBox="1">
            <a:spLocks noChangeArrowheads="1"/>
          </p:cNvSpPr>
          <p:nvPr/>
        </p:nvSpPr>
        <p:spPr bwMode="auto">
          <a:xfrm>
            <a:off x="4991100" y="2951163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/>
              <a:t>Especies predadoras</a:t>
            </a:r>
          </a:p>
        </p:txBody>
      </p:sp>
      <p:sp>
        <p:nvSpPr>
          <p:cNvPr id="48136" name="CuadroTexto 9"/>
          <p:cNvSpPr txBox="1">
            <a:spLocks noChangeArrowheads="1"/>
          </p:cNvSpPr>
          <p:nvPr/>
        </p:nvSpPr>
        <p:spPr bwMode="auto">
          <a:xfrm>
            <a:off x="2082800" y="3695700"/>
            <a:ext cx="800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AR" altLang="es-AR" sz="2800"/>
              <a:t>Cada AGROSISTEMA presenta una SITUACIÓN PARTICULAR, por lo que cada PRODUCTOR definirá los pasos a seguir para controlar las plagas</a:t>
            </a:r>
          </a:p>
        </p:txBody>
      </p:sp>
    </p:spTree>
    <p:extLst>
      <p:ext uri="{BB962C8B-B14F-4D97-AF65-F5344CB8AC3E}">
        <p14:creationId xmlns:p14="http://schemas.microsoft.com/office/powerpoint/2010/main" val="330431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400" y="448235"/>
            <a:ext cx="10871200" cy="972242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solidFill>
                  <a:srgbClr val="4AB7E9"/>
                </a:solidFill>
                <a:latin typeface="Encode Sans" panose="00000500000000000000" pitchFamily="2" charset="0"/>
              </a:rPr>
              <a:t>Métodos: 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60400" y="3090176"/>
            <a:ext cx="10871200" cy="213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s-ES" sz="2600" dirty="0">
              <a:latin typeface="Encode Sans" panose="000005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062" y="3290047"/>
            <a:ext cx="3328103" cy="233978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Arial Black" panose="020B0A04020102020204" pitchFamily="34" charset="0"/>
              </a:rPr>
              <a:t>Aeróbicos </a:t>
            </a:r>
          </a:p>
          <a:p>
            <a:pPr marL="0" indent="0">
              <a:buNone/>
            </a:pPr>
            <a:r>
              <a:rPr lang="es-ES" dirty="0">
                <a:latin typeface="Arial Black" panose="020B0A04020102020204" pitchFamily="34" charset="0"/>
              </a:rPr>
              <a:t>                                                </a:t>
            </a:r>
            <a:r>
              <a:rPr lang="es-ES" dirty="0"/>
              <a:t> </a:t>
            </a:r>
            <a:r>
              <a:rPr lang="es-ES" dirty="0">
                <a:latin typeface="Arial Black" panose="020B0A04020102020204" pitchFamily="34" charset="0"/>
              </a:rPr>
              <a:t>Anaeróbicos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376" y="2749176"/>
            <a:ext cx="32861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090176"/>
            <a:ext cx="351416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8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400" y="1523997"/>
            <a:ext cx="10871200" cy="812346"/>
          </a:xfrm>
        </p:spPr>
        <p:txBody>
          <a:bodyPr>
            <a:normAutofit/>
          </a:bodyPr>
          <a:lstStyle/>
          <a:p>
            <a:pPr algn="ctr"/>
            <a:endParaRPr lang="es-AR" b="1" dirty="0">
              <a:solidFill>
                <a:srgbClr val="4AB7E9"/>
              </a:solidFill>
              <a:latin typeface="Encode Sans" panose="00000500000000000000" pitchFamily="2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60400" y="3090176"/>
            <a:ext cx="10871200" cy="213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s-ES" sz="2600" dirty="0">
              <a:latin typeface="Encode Sans" panose="000005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404" y="3090176"/>
            <a:ext cx="2584077" cy="2829119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7765" y="1909483"/>
            <a:ext cx="8641975" cy="3868224"/>
          </a:xfrm>
        </p:spPr>
      </p:pic>
    </p:spTree>
    <p:extLst>
      <p:ext uri="{BB962C8B-B14F-4D97-AF65-F5344CB8AC3E}">
        <p14:creationId xmlns:p14="http://schemas.microsoft.com/office/powerpoint/2010/main" val="83328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3829" y="333829"/>
            <a:ext cx="11509827" cy="6125027"/>
          </a:xfrm>
          <a:prstGeom prst="rect">
            <a:avLst/>
          </a:prstGeom>
          <a:solidFill>
            <a:srgbClr val="4AB7E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400" y="348344"/>
            <a:ext cx="10871200" cy="1099456"/>
          </a:xfrm>
        </p:spPr>
        <p:txBody>
          <a:bodyPr>
            <a:normAutofit/>
          </a:bodyPr>
          <a:lstStyle/>
          <a:p>
            <a:pPr algn="ctr"/>
            <a:r>
              <a:rPr lang="es-AR" sz="3200" b="1" dirty="0">
                <a:solidFill>
                  <a:schemeClr val="bg1"/>
                </a:solidFill>
                <a:latin typeface="Encode Sans" panose="00000500000000000000" pitchFamily="2" charset="0"/>
              </a:rPr>
              <a:t> </a:t>
            </a:r>
            <a:endParaRPr lang="es-AR" sz="4000" b="1" dirty="0">
              <a:solidFill>
                <a:schemeClr val="bg1"/>
              </a:solidFill>
              <a:latin typeface="Encode Sans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170" y="1727199"/>
            <a:ext cx="10871200" cy="3860801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s-ES" sz="2000" b="1" dirty="0">
              <a:solidFill>
                <a:schemeClr val="bg1"/>
              </a:solidFill>
              <a:latin typeface="Encode Sans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sz="2000" b="1" dirty="0">
                <a:solidFill>
                  <a:schemeClr val="bg1"/>
                </a:solidFill>
                <a:latin typeface="Encode Sans" panose="00000500000000000000" pitchFamily="2" charset="0"/>
              </a:rPr>
              <a:t> </a:t>
            </a: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4842" y="1447800"/>
            <a:ext cx="7610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     Objetivos: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AR" altLang="es-AR" dirty="0"/>
              <a:t>Estimular y activar la nutrición de las plantas</a:t>
            </a:r>
          </a:p>
          <a:p>
            <a:endParaRPr lang="es-AR" altLang="es-AR" dirty="0"/>
          </a:p>
          <a:p>
            <a:r>
              <a:rPr lang="es-AR" altLang="es-AR" dirty="0"/>
              <a:t>Fortalecer la resistencia de la plantas al ataque de plagas y enfermedades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5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2263"/>
          </a:xfrm>
        </p:spPr>
        <p:txBody>
          <a:bodyPr>
            <a:normAutofit fontScale="90000"/>
          </a:bodyPr>
          <a:lstStyle/>
          <a:p>
            <a:br>
              <a:rPr lang="es-ES" sz="4000" dirty="0"/>
            </a:br>
            <a:r>
              <a:rPr lang="es-ES" sz="4000" dirty="0"/>
              <a:t>Funciones: </a:t>
            </a:r>
            <a:br>
              <a:rPr lang="es-ES" sz="4000" dirty="0"/>
            </a:br>
            <a:br>
              <a:rPr lang="es-ES" dirty="0"/>
            </a:br>
            <a:r>
              <a:rPr lang="es-AR" sz="2200" b="1" dirty="0"/>
              <a:t>Estos BIOFERTILIZANTES orgánicos, se pueden elaborar de distintas maneras, basándose en los materiales disponibles en la huerta, podemos diferenciar distintos grupos de acuerdo a su función: </a:t>
            </a:r>
            <a:br>
              <a:rPr lang="es-AR" sz="2200" b="1" dirty="0"/>
            </a:br>
            <a:endParaRPr lang="en-US" sz="2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pPr>
              <a:defRPr/>
            </a:pPr>
            <a:r>
              <a:rPr lang="es-AR" sz="3200" b="1" dirty="0"/>
              <a:t>Portadores de Microorganismos  </a:t>
            </a:r>
            <a:r>
              <a:rPr lang="es-AR" dirty="0"/>
              <a:t>(bacterias, levaduras, hongos): generalmente estiércoles, mejor en estado fresco.</a:t>
            </a:r>
          </a:p>
          <a:p>
            <a:pPr>
              <a:defRPr/>
            </a:pPr>
            <a:r>
              <a:rPr lang="es-AR" sz="3200" b="1" dirty="0"/>
              <a:t>Alimento necesario </a:t>
            </a:r>
            <a:r>
              <a:rPr lang="es-AR" dirty="0"/>
              <a:t>(nutrientes): Residuos animales y vegetales,  secos y verdes.</a:t>
            </a:r>
          </a:p>
          <a:p>
            <a:pPr>
              <a:defRPr/>
            </a:pPr>
            <a:r>
              <a:rPr lang="es-AR" sz="3200" b="1" dirty="0"/>
              <a:t>Enriquecimiento de minerales</a:t>
            </a:r>
            <a:r>
              <a:rPr lang="es-AR" dirty="0"/>
              <a:t>: Complementa las necesidades nutricionales del suelo y las plantas.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4" name="CuadroTexto 1"/>
          <p:cNvSpPr txBox="1">
            <a:spLocks noChangeArrowheads="1"/>
          </p:cNvSpPr>
          <p:nvPr/>
        </p:nvSpPr>
        <p:spPr bwMode="auto">
          <a:xfrm>
            <a:off x="1111624" y="219075"/>
            <a:ext cx="8751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2800" dirty="0">
                <a:solidFill>
                  <a:schemeClr val="bg1"/>
                </a:solidFill>
              </a:rPr>
              <a:t> </a:t>
            </a:r>
            <a:r>
              <a:rPr lang="es-AR" altLang="es-AR" sz="3200" dirty="0" err="1">
                <a:solidFill>
                  <a:schemeClr val="bg1"/>
                </a:solidFill>
              </a:rPr>
              <a:t>U</a:t>
            </a:r>
            <a:r>
              <a:rPr lang="es-AR" altLang="es-AR" sz="3200" dirty="0" err="1"/>
              <a:t>utilización</a:t>
            </a:r>
            <a:r>
              <a:rPr lang="es-AR" altLang="es-AR" sz="3200" dirty="0"/>
              <a:t>: </a:t>
            </a:r>
            <a:r>
              <a:rPr lang="es-AR" altLang="es-AR" sz="3200" dirty="0">
                <a:solidFill>
                  <a:schemeClr val="bg1"/>
                </a:solidFill>
              </a:rPr>
              <a:t>: </a:t>
            </a:r>
            <a:r>
              <a:rPr lang="es-AR" altLang="es-AR" sz="2800" dirty="0">
                <a:solidFill>
                  <a:schemeClr val="bg1"/>
                </a:solidFill>
              </a:rPr>
              <a:t>)</a:t>
            </a:r>
            <a:endParaRPr lang="es-AR" altLang="es-AR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altLang="es-AR" sz="3200" b="1" dirty="0"/>
              <a:t>En Suelo:  </a:t>
            </a:r>
            <a:r>
              <a:rPr lang="es-AR" altLang="es-AR" dirty="0"/>
              <a:t>Los resultados son más duraderos, estimula la fertilidad de suelo. Se puede incorporar al riego en plantas a una dilución de 10 a 20%</a:t>
            </a:r>
          </a:p>
          <a:p>
            <a:r>
              <a:rPr lang="es-AR" altLang="es-AR" sz="3200" b="1" dirty="0"/>
              <a:t>En hoja: </a:t>
            </a:r>
            <a:r>
              <a:rPr lang="es-AR" altLang="es-AR" dirty="0" err="1"/>
              <a:t>Diluído</a:t>
            </a:r>
            <a:r>
              <a:rPr lang="es-AR" altLang="es-AR" dirty="0"/>
              <a:t> del 1 al 4% se aplica </a:t>
            </a:r>
            <a:r>
              <a:rPr lang="es-AR" altLang="es-AR" dirty="0" err="1"/>
              <a:t>via</a:t>
            </a:r>
            <a:r>
              <a:rPr lang="es-AR" altLang="es-AR" dirty="0"/>
              <a:t> foliar, el resultado es más inmediato. Se realiza aplicaciones periódicas en los cultivos. </a:t>
            </a:r>
          </a:p>
          <a:p>
            <a:r>
              <a:rPr lang="es-AR" altLang="es-AR" sz="3200" b="1" dirty="0"/>
              <a:t>En semillas:  </a:t>
            </a:r>
            <a:r>
              <a:rPr lang="es-AR" altLang="es-AR" dirty="0"/>
              <a:t>Se inoculan  las semillas antes de la siembra, diluido al 25%. Humedecemos la semilla y dejamos absorber el líquido antes de la siembra.</a:t>
            </a:r>
          </a:p>
          <a:p>
            <a:endParaRPr lang="es-AR" altLang="es-A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2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altLang="es-AR" dirty="0"/>
              <a:t>Preparados </a:t>
            </a:r>
            <a:r>
              <a:rPr lang="es-AR" altLang="es-AR" dirty="0" err="1"/>
              <a:t>vitalizadores</a:t>
            </a:r>
            <a:r>
              <a:rPr lang="es-AR" altLang="es-AR" dirty="0"/>
              <a:t> (purines)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AR" b="1" u="sng" dirty="0"/>
              <a:t>Beneficios de su uso: </a:t>
            </a:r>
          </a:p>
          <a:p>
            <a:pPr>
              <a:defRPr/>
            </a:pPr>
            <a:r>
              <a:rPr lang="es-AR" dirty="0"/>
              <a:t>Alimentar la tierra</a:t>
            </a:r>
          </a:p>
          <a:p>
            <a:pPr>
              <a:defRPr/>
            </a:pPr>
            <a:r>
              <a:rPr lang="es-AR" dirty="0"/>
              <a:t>Mejorar la nutrición de la las plantas</a:t>
            </a:r>
          </a:p>
          <a:p>
            <a:pPr>
              <a:defRPr/>
            </a:pPr>
            <a:r>
              <a:rPr lang="es-AR" dirty="0"/>
              <a:t>Las plantas sanas y equilibradas están protegidas de ataques de insectos y enfermedades. </a:t>
            </a:r>
          </a:p>
          <a:p>
            <a:pPr marL="0" indent="0">
              <a:buNone/>
              <a:defRPr/>
            </a:pPr>
            <a:endParaRPr lang="es-AR" dirty="0"/>
          </a:p>
          <a:p>
            <a:pPr marL="0" indent="0">
              <a:buNone/>
              <a:defRPr/>
            </a:pPr>
            <a:r>
              <a:rPr lang="es-AR" b="1" u="sng" dirty="0"/>
              <a:t>Como y cuando se utilizan: </a:t>
            </a:r>
          </a:p>
          <a:p>
            <a:pPr>
              <a:defRPr/>
            </a:pPr>
            <a:r>
              <a:rPr lang="es-AR" dirty="0"/>
              <a:t>Regar sobre la tierra una vez por semana.</a:t>
            </a:r>
          </a:p>
          <a:p>
            <a:pPr>
              <a:defRPr/>
            </a:pPr>
            <a:r>
              <a:rPr lang="es-AR" dirty="0"/>
              <a:t>Reforzar el riego en el momento en que las plantas necesitan un aporte nutricional extra. </a:t>
            </a:r>
          </a:p>
          <a:p>
            <a:pPr marL="0" indent="0">
              <a:buNone/>
              <a:defRPr/>
            </a:pPr>
            <a:r>
              <a:rPr lang="es-AR" dirty="0"/>
              <a:t>Por ejemplo durante el brote, la floración y la fructificación.</a:t>
            </a:r>
          </a:p>
          <a:p>
            <a:pPr>
              <a:defRPr/>
            </a:pPr>
            <a:endParaRPr lang="es-A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8998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760</Words>
  <Application>Microsoft Office PowerPoint</Application>
  <PresentationFormat>Panorámica</PresentationFormat>
  <Paragraphs>91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Encode Sans</vt:lpstr>
      <vt:lpstr>Wingdings</vt:lpstr>
      <vt:lpstr>Wingdings 3</vt:lpstr>
      <vt:lpstr>Espiral</vt:lpstr>
      <vt:lpstr>Control Biológico de Plagas  </vt:lpstr>
      <vt:lpstr> </vt:lpstr>
      <vt:lpstr>Métodos: </vt:lpstr>
      <vt:lpstr>Presentación de PowerPoint</vt:lpstr>
      <vt:lpstr> </vt:lpstr>
      <vt:lpstr>                  Objetivos:</vt:lpstr>
      <vt:lpstr> Funciones:   Estos BIOFERTILIZANTES orgánicos, se pueden elaborar de distintas maneras, basándose en los materiales disponibles en la huerta, podemos diferenciar distintos grupos de acuerdo a su función:  </vt:lpstr>
      <vt:lpstr>Presentación de PowerPoint</vt:lpstr>
      <vt:lpstr>Preparados vitalizadores (purines)</vt:lpstr>
      <vt:lpstr>Recetas y procedimientos de elaboración de preparados vitalizadores o biofertilizantes</vt:lpstr>
      <vt:lpstr>Presentación de PowerPoint</vt:lpstr>
      <vt:lpstr>Presentación de PowerPoint</vt:lpstr>
      <vt:lpstr>Té de abono (compost)</vt:lpstr>
      <vt:lpstr>Presentación de PowerPoint</vt:lpstr>
      <vt:lpstr>CONTROL BIOLOGICO DE PLAGAS </vt:lpstr>
      <vt:lpstr>Si Ud. encuentra esto en su huerta ¿Qué haría?</vt:lpstr>
      <vt:lpstr>Manejo Agroecológico </vt:lpstr>
      <vt:lpstr>Principales cuidados</vt:lpstr>
      <vt:lpstr>Asociación</vt:lpstr>
      <vt:lpstr>Plagas en el agrosistema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Biológico de Plagas</dc:title>
  <dc:creator>Susana Aressi</dc:creator>
  <cp:lastModifiedBy>Admin</cp:lastModifiedBy>
  <cp:revision>12</cp:revision>
  <dcterms:created xsi:type="dcterms:W3CDTF">2022-10-28T19:45:10Z</dcterms:created>
  <dcterms:modified xsi:type="dcterms:W3CDTF">2022-11-02T14:19:07Z</dcterms:modified>
  <cp:contentStatus/>
</cp:coreProperties>
</file>