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70" r:id="rId3"/>
    <p:sldId id="272" r:id="rId4"/>
    <p:sldId id="275" r:id="rId5"/>
    <p:sldId id="273" r:id="rId6"/>
    <p:sldId id="274" r:id="rId7"/>
    <p:sldId id="271" r:id="rId8"/>
    <p:sldId id="269" r:id="rId9"/>
    <p:sldId id="266" r:id="rId10"/>
    <p:sldId id="259" r:id="rId11"/>
    <p:sldId id="267" r:id="rId12"/>
    <p:sldId id="268"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1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02/11/2022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6B19C"/>
            </a:gs>
            <a:gs pos="49988">
              <a:srgbClr val="D78E59"/>
            </a:gs>
            <a:gs pos="62500">
              <a:srgbClr val="D9844D"/>
            </a:gs>
            <a:gs pos="30000">
              <a:srgbClr val="D49E6C"/>
            </a:gs>
            <a:gs pos="82000">
              <a:srgbClr val="663012">
                <a:alpha val="75000"/>
                <a:lumMod val="59000"/>
                <a:lumOff val="41000"/>
              </a:srgb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02/11/2022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rgentina.gob.ar/normativa/nacional/ley-27621-350594"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5832648"/>
          </a:xfrm>
        </p:spPr>
        <p:txBody>
          <a:bodyPr>
            <a:noAutofit/>
          </a:bodyPr>
          <a:lstStyle/>
          <a:p>
            <a:pPr algn="l"/>
            <a:r>
              <a:rPr lang="es-AR" sz="2400" b="1" dirty="0"/>
              <a:t>		</a:t>
            </a:r>
            <a:r>
              <a:rPr lang="es-AR" sz="2800" b="1" dirty="0"/>
              <a:t> La Educación Ambiental Integral.</a:t>
            </a:r>
            <a:br>
              <a:rPr lang="es-AR" sz="2800" b="1" dirty="0"/>
            </a:br>
            <a:r>
              <a:rPr lang="es-AR" sz="2800" b="1" dirty="0"/>
              <a:t>	</a:t>
            </a:r>
            <a:r>
              <a:rPr lang="es-AR" sz="2800" dirty="0"/>
              <a:t>En el año 2021 se sancionó en la Argentina la  </a:t>
            </a:r>
            <a:r>
              <a:rPr lang="es-AR" sz="2800" dirty="0">
                <a:hlinkClick r:id="rId2"/>
              </a:rPr>
              <a:t>Ley N.º 27.621</a:t>
            </a:r>
            <a:r>
              <a:rPr lang="es-AR" sz="2800" dirty="0"/>
              <a:t> para la Implementación de </a:t>
            </a:r>
            <a:r>
              <a:rPr lang="es-AR" sz="2800" b="1" dirty="0"/>
              <a:t>la Educación Ambiental Integral, </a:t>
            </a:r>
            <a:r>
              <a:rPr lang="es-AR" sz="2800" dirty="0"/>
              <a:t>que establece ese derecho y promueve la formación de una conciencia ambiental. Esta ley aspira a un abordaje </a:t>
            </a:r>
            <a:r>
              <a:rPr lang="es-AR" sz="2800" b="1" dirty="0"/>
              <a:t>pedagógico y democrático </a:t>
            </a:r>
            <a:r>
              <a:rPr lang="es-AR" sz="2800" dirty="0"/>
              <a:t>en el que se profundicen el respeto y el valor de la biodiversidad, la equidad, el reconocimiento de la diversidad cultural, el cuidado del patrimonio natural y cultural, la igualdad desde un enfoque de género, la participación y la formación ciudadana, y el </a:t>
            </a:r>
            <a:r>
              <a:rPr lang="es-AR" sz="2800" b="1" dirty="0"/>
              <a:t>ejercicio del derecho a un ambiente sano. </a:t>
            </a:r>
            <a:endParaRPr lang="es-AR" sz="2400" dirty="0"/>
          </a:p>
        </p:txBody>
      </p:sp>
    </p:spTree>
    <p:extLst>
      <p:ext uri="{BB962C8B-B14F-4D97-AF65-F5344CB8AC3E}">
        <p14:creationId xmlns:p14="http://schemas.microsoft.com/office/powerpoint/2010/main" val="140877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88640"/>
            <a:ext cx="8568952" cy="1008112"/>
          </a:xfrm>
        </p:spPr>
        <p:txBody>
          <a:bodyPr>
            <a:normAutofit fontScale="90000"/>
          </a:bodyPr>
          <a:lstStyle/>
          <a:p>
            <a:pPr algn="l"/>
            <a:br>
              <a:rPr lang="es-AR" dirty="0"/>
            </a:br>
            <a:r>
              <a:rPr lang="es-AR" sz="3600" b="1" dirty="0">
                <a:solidFill>
                  <a:srgbClr val="891324"/>
                </a:solidFill>
              </a:rPr>
              <a:t>¿CÓMO SE ELABORA UNA CARPETA DE CAMPO?</a:t>
            </a:r>
            <a:br>
              <a:rPr lang="es-AR" sz="3600" dirty="0">
                <a:solidFill>
                  <a:srgbClr val="891324"/>
                </a:solidFill>
              </a:rPr>
            </a:br>
            <a:endParaRPr lang="es-AR" sz="3600" dirty="0">
              <a:solidFill>
                <a:srgbClr val="891324"/>
              </a:solidFill>
            </a:endParaRPr>
          </a:p>
        </p:txBody>
      </p:sp>
      <p:sp>
        <p:nvSpPr>
          <p:cNvPr id="3" name="2 Marcador de contenido"/>
          <p:cNvSpPr>
            <a:spLocks noGrp="1"/>
          </p:cNvSpPr>
          <p:nvPr>
            <p:ph idx="1"/>
          </p:nvPr>
        </p:nvSpPr>
        <p:spPr>
          <a:xfrm>
            <a:off x="467544" y="1124744"/>
            <a:ext cx="8291264" cy="5112568"/>
          </a:xfrm>
        </p:spPr>
        <p:txBody>
          <a:bodyPr>
            <a:noAutofit/>
          </a:bodyPr>
          <a:lstStyle/>
          <a:p>
            <a:r>
              <a:rPr lang="es-AR" dirty="0"/>
              <a:t>Una carpeta de campo, se lleva adelante cuando se realiza una investigación o desarrollo de un proyecto, por lo tanto en ella deben figurar todos los registros que se siguen para la misma.</a:t>
            </a:r>
          </a:p>
          <a:p>
            <a:r>
              <a:rPr lang="es-AR" dirty="0"/>
              <a:t>Deben constar las experiencias, observaciones, cuadros sinópticos, fotografías, conclusiones, bibliografía, y todo aquello que se  considere importante, será parte de la carpeta de campo.</a:t>
            </a:r>
          </a:p>
        </p:txBody>
      </p:sp>
    </p:spTree>
    <p:extLst>
      <p:ext uri="{BB962C8B-B14F-4D97-AF65-F5344CB8AC3E}">
        <p14:creationId xmlns:p14="http://schemas.microsoft.com/office/powerpoint/2010/main" val="368944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a:bodyPr>
          <a:lstStyle/>
          <a:p>
            <a:r>
              <a:rPr lang="es-AR" sz="3600" b="1" u="sng" dirty="0"/>
              <a:t>ELEMENTOS DE UNA CARPETA DE CAMPO.</a:t>
            </a:r>
          </a:p>
        </p:txBody>
      </p:sp>
      <p:sp>
        <p:nvSpPr>
          <p:cNvPr id="4" name="3 CuadroTexto"/>
          <p:cNvSpPr txBox="1"/>
          <p:nvPr/>
        </p:nvSpPr>
        <p:spPr>
          <a:xfrm>
            <a:off x="827584" y="1268760"/>
            <a:ext cx="7344816" cy="5078313"/>
          </a:xfrm>
          <a:prstGeom prst="rect">
            <a:avLst/>
          </a:prstGeom>
          <a:noFill/>
        </p:spPr>
        <p:txBody>
          <a:bodyPr wrap="square" rtlCol="0">
            <a:spAutoFit/>
          </a:bodyPr>
          <a:lstStyle/>
          <a:p>
            <a:pPr marL="571500" indent="-571500">
              <a:lnSpc>
                <a:spcPct val="150000"/>
              </a:lnSpc>
              <a:buFont typeface="Wingdings" pitchFamily="2" charset="2"/>
              <a:buChar char="Ø"/>
            </a:pPr>
            <a:r>
              <a:rPr lang="es-AR" sz="3600" b="1" dirty="0">
                <a:solidFill>
                  <a:srgbClr val="002060"/>
                </a:solidFill>
              </a:rPr>
              <a:t>PORTADA.</a:t>
            </a:r>
          </a:p>
          <a:p>
            <a:pPr marL="571500" indent="-571500">
              <a:lnSpc>
                <a:spcPct val="150000"/>
              </a:lnSpc>
              <a:buFont typeface="Wingdings" pitchFamily="2" charset="2"/>
              <a:buChar char="Ø"/>
            </a:pPr>
            <a:r>
              <a:rPr lang="es-AR" sz="3600" b="1" dirty="0">
                <a:solidFill>
                  <a:srgbClr val="002060"/>
                </a:solidFill>
              </a:rPr>
              <a:t>INTRODUCCIÓN.</a:t>
            </a:r>
          </a:p>
          <a:p>
            <a:pPr marL="571500" indent="-571500">
              <a:lnSpc>
                <a:spcPct val="150000"/>
              </a:lnSpc>
              <a:buFont typeface="Wingdings" pitchFamily="2" charset="2"/>
              <a:buChar char="Ø"/>
            </a:pPr>
            <a:r>
              <a:rPr lang="es-AR" sz="3600" b="1" dirty="0">
                <a:solidFill>
                  <a:srgbClr val="002060"/>
                </a:solidFill>
              </a:rPr>
              <a:t>OBJETIVO GENERAL.</a:t>
            </a:r>
          </a:p>
          <a:p>
            <a:pPr marL="571500" indent="-571500">
              <a:lnSpc>
                <a:spcPct val="150000"/>
              </a:lnSpc>
              <a:buFont typeface="Wingdings" pitchFamily="2" charset="2"/>
              <a:buChar char="Ø"/>
            </a:pPr>
            <a:r>
              <a:rPr lang="es-AR" sz="3600" b="1">
                <a:solidFill>
                  <a:srgbClr val="002060"/>
                </a:solidFill>
              </a:rPr>
              <a:t>REGISTROS ESCRITOS.</a:t>
            </a:r>
            <a:endParaRPr lang="es-AR" sz="3600" b="1" dirty="0">
              <a:solidFill>
                <a:srgbClr val="002060"/>
              </a:solidFill>
            </a:endParaRPr>
          </a:p>
          <a:p>
            <a:pPr marL="571500" indent="-571500">
              <a:lnSpc>
                <a:spcPct val="150000"/>
              </a:lnSpc>
              <a:buFont typeface="Wingdings" pitchFamily="2" charset="2"/>
              <a:buChar char="Ø"/>
            </a:pPr>
            <a:r>
              <a:rPr lang="es-AR" sz="3600" b="1" dirty="0">
                <a:solidFill>
                  <a:srgbClr val="002060"/>
                </a:solidFill>
              </a:rPr>
              <a:t>ANEXO-FOTOS-</a:t>
            </a:r>
          </a:p>
          <a:p>
            <a:pPr marL="571500" indent="-571500">
              <a:lnSpc>
                <a:spcPct val="150000"/>
              </a:lnSpc>
              <a:buFont typeface="Wingdings" pitchFamily="2" charset="2"/>
              <a:buChar char="Ø"/>
            </a:pPr>
            <a:r>
              <a:rPr lang="es-AR" sz="3600" b="1" dirty="0">
                <a:solidFill>
                  <a:srgbClr val="002060"/>
                </a:solidFill>
              </a:rPr>
              <a:t>BIBLIOGRAFÍA CONSULTADA.</a:t>
            </a:r>
          </a:p>
        </p:txBody>
      </p:sp>
    </p:spTree>
    <p:extLst>
      <p:ext uri="{BB962C8B-B14F-4D97-AF65-F5344CB8AC3E}">
        <p14:creationId xmlns:p14="http://schemas.microsoft.com/office/powerpoint/2010/main" val="2165506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29600" cy="1143000"/>
          </a:xfrm>
        </p:spPr>
        <p:txBody>
          <a:bodyPr/>
          <a:lstStyle/>
          <a:p>
            <a:r>
              <a:rPr lang="es-AR" u="sng" dirty="0"/>
              <a:t>ESTRUCTURA DE LA PRESENTACIÓN</a:t>
            </a:r>
          </a:p>
        </p:txBody>
      </p:sp>
      <p:sp>
        <p:nvSpPr>
          <p:cNvPr id="3" name="2 Marcador de contenido"/>
          <p:cNvSpPr>
            <a:spLocks noGrp="1"/>
          </p:cNvSpPr>
          <p:nvPr>
            <p:ph idx="1"/>
          </p:nvPr>
        </p:nvSpPr>
        <p:spPr>
          <a:xfrm>
            <a:off x="395536" y="1916832"/>
            <a:ext cx="8496944" cy="3701008"/>
          </a:xfrm>
        </p:spPr>
        <p:txBody>
          <a:bodyPr/>
          <a:lstStyle/>
          <a:p>
            <a:r>
              <a:rPr lang="es-AR" b="1" dirty="0">
                <a:solidFill>
                  <a:srgbClr val="C00000"/>
                </a:solidFill>
              </a:rPr>
              <a:t>PORTADA:</a:t>
            </a:r>
            <a:r>
              <a:rPr lang="es-AR" dirty="0"/>
              <a:t> (DATOS DEL DOCENTE- INSTITUCIÓN,     GRADO / CURSO.)</a:t>
            </a:r>
          </a:p>
          <a:p>
            <a:r>
              <a:rPr lang="es-AR" b="1" dirty="0">
                <a:solidFill>
                  <a:srgbClr val="C00000"/>
                </a:solidFill>
              </a:rPr>
              <a:t>TAMAÑO DE LA LETRA: </a:t>
            </a:r>
            <a:r>
              <a:rPr lang="es-AR" dirty="0"/>
              <a:t>ARIAL 12</a:t>
            </a:r>
          </a:p>
          <a:p>
            <a:r>
              <a:rPr lang="es-AR" b="1" dirty="0">
                <a:solidFill>
                  <a:srgbClr val="C00000"/>
                </a:solidFill>
              </a:rPr>
              <a:t>INTERLINEADO:</a:t>
            </a:r>
            <a:r>
              <a:rPr lang="es-AR" dirty="0"/>
              <a:t> 1,5</a:t>
            </a:r>
          </a:p>
          <a:p>
            <a:r>
              <a:rPr lang="es-AR" b="1" dirty="0">
                <a:solidFill>
                  <a:srgbClr val="C00000"/>
                </a:solidFill>
              </a:rPr>
              <a:t>TÍTULOS:</a:t>
            </a:r>
            <a:r>
              <a:rPr lang="es-AR" dirty="0"/>
              <a:t> EN NEGRITA/ SUBRAYADO.</a:t>
            </a:r>
          </a:p>
          <a:p>
            <a:r>
              <a:rPr lang="es-AR" b="1" dirty="0">
                <a:solidFill>
                  <a:srgbClr val="C00000"/>
                </a:solidFill>
              </a:rPr>
              <a:t>FOTOS:</a:t>
            </a:r>
            <a:r>
              <a:rPr lang="es-AR" dirty="0"/>
              <a:t> AGREGAR EPÍGRAFES AL PIÉ.</a:t>
            </a:r>
          </a:p>
        </p:txBody>
      </p:sp>
    </p:spTree>
    <p:extLst>
      <p:ext uri="{BB962C8B-B14F-4D97-AF65-F5344CB8AC3E}">
        <p14:creationId xmlns:p14="http://schemas.microsoft.com/office/powerpoint/2010/main" val="380112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332656"/>
            <a:ext cx="8280920" cy="5832648"/>
          </a:xfrm>
        </p:spPr>
        <p:txBody>
          <a:bodyPr>
            <a:normAutofit fontScale="92500" lnSpcReduction="20000"/>
          </a:bodyPr>
          <a:lstStyle/>
          <a:p>
            <a:pPr algn="l"/>
            <a:r>
              <a:rPr lang="es-AR" dirty="0">
                <a:solidFill>
                  <a:schemeClr val="tx1"/>
                </a:solidFill>
              </a:rPr>
              <a:t>Les proponemos entonces empezar a pensar y problematizar, a partir de las siguientes preguntas, qué significa tener derecho a un ambiente sano y diverso:</a:t>
            </a:r>
          </a:p>
          <a:p>
            <a:pPr algn="l"/>
            <a:r>
              <a:rPr lang="es-AR" b="1" i="1" dirty="0">
                <a:solidFill>
                  <a:schemeClr val="tx1"/>
                </a:solidFill>
              </a:rPr>
              <a:t>¿Qué significa para ustedes tener el derecho a un ambiente sano y diverso?</a:t>
            </a:r>
          </a:p>
          <a:p>
            <a:pPr algn="l"/>
            <a:endParaRPr lang="es-AR" b="1" i="1" dirty="0">
              <a:solidFill>
                <a:schemeClr val="tx1"/>
              </a:solidFill>
            </a:endParaRPr>
          </a:p>
          <a:p>
            <a:pPr algn="l"/>
            <a:r>
              <a:rPr lang="es-AR" b="1" i="1" dirty="0">
                <a:solidFill>
                  <a:schemeClr val="tx1"/>
                </a:solidFill>
              </a:rPr>
              <a:t>¿Qué compromisos asumimos para cuidarlo y protegerlo en los distintos espacios que habitamos (escuela, casa, plaza, barrio)?</a:t>
            </a:r>
          </a:p>
          <a:p>
            <a:pPr algn="l"/>
            <a:endParaRPr lang="es-AR" b="1" dirty="0">
              <a:solidFill>
                <a:schemeClr val="tx1"/>
              </a:solidFill>
            </a:endParaRPr>
          </a:p>
          <a:p>
            <a:pPr algn="l"/>
            <a:r>
              <a:rPr lang="es-AR" b="1" i="1" dirty="0">
                <a:solidFill>
                  <a:schemeClr val="tx1"/>
                </a:solidFill>
              </a:rPr>
              <a:t> ¿Qué podemos hacer para cuidar el agua, el aire, el suelo, las plantas, los árboles y los espacios verdes? </a:t>
            </a:r>
          </a:p>
        </p:txBody>
      </p:sp>
    </p:spTree>
    <p:extLst>
      <p:ext uri="{BB962C8B-B14F-4D97-AF65-F5344CB8AC3E}">
        <p14:creationId xmlns:p14="http://schemas.microsoft.com/office/powerpoint/2010/main" val="1898901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944216"/>
          </a:xfrm>
        </p:spPr>
        <p:txBody>
          <a:bodyPr>
            <a:noAutofit/>
          </a:bodyPr>
          <a:lstStyle/>
          <a:p>
            <a:pPr algn="l"/>
            <a:br>
              <a:rPr lang="es-AR" sz="2800" dirty="0"/>
            </a:br>
            <a:r>
              <a:rPr lang="es-AR" sz="2800" dirty="0"/>
              <a:t>Es de suma importancia abordar este tema en las aulas con propuestas que promuevan actividades de educación ambiental integrales, participativas y transformadoras. </a:t>
            </a:r>
            <a:br>
              <a:rPr lang="es-AR" sz="2800" dirty="0"/>
            </a:br>
            <a:endParaRPr lang="es-AR" sz="2800" dirty="0"/>
          </a:p>
        </p:txBody>
      </p:sp>
      <p:sp>
        <p:nvSpPr>
          <p:cNvPr id="3" name="2 Marcador de contenido"/>
          <p:cNvSpPr>
            <a:spLocks noGrp="1"/>
          </p:cNvSpPr>
          <p:nvPr>
            <p:ph idx="1"/>
          </p:nvPr>
        </p:nvSpPr>
        <p:spPr>
          <a:xfrm>
            <a:off x="457200" y="2204864"/>
            <a:ext cx="8363272" cy="4176463"/>
          </a:xfrm>
        </p:spPr>
        <p:txBody>
          <a:bodyPr>
            <a:normAutofit fontScale="85000" lnSpcReduction="10000"/>
          </a:bodyPr>
          <a:lstStyle/>
          <a:p>
            <a:pPr marL="0" indent="0">
              <a:buNone/>
            </a:pPr>
            <a:r>
              <a:rPr lang="es-AR" b="1" dirty="0"/>
              <a:t>                                     ¿Cómo?</a:t>
            </a:r>
            <a:br>
              <a:rPr lang="es-AR" dirty="0"/>
            </a:br>
            <a:r>
              <a:rPr lang="es-AR" b="1" dirty="0">
                <a:solidFill>
                  <a:schemeClr val="tx2">
                    <a:lumMod val="75000"/>
                  </a:schemeClr>
                </a:solidFill>
              </a:rPr>
              <a:t>A través de:</a:t>
            </a:r>
          </a:p>
          <a:p>
            <a:pPr>
              <a:buFont typeface="Wingdings" pitchFamily="2" charset="2"/>
              <a:buChar char="ü"/>
            </a:pPr>
            <a:r>
              <a:rPr lang="es-AR" b="1" dirty="0">
                <a:solidFill>
                  <a:schemeClr val="accent1">
                    <a:lumMod val="50000"/>
                  </a:schemeClr>
                </a:solidFill>
              </a:rPr>
              <a:t>Análisis de datos.</a:t>
            </a:r>
          </a:p>
          <a:p>
            <a:pPr>
              <a:buFont typeface="Wingdings" pitchFamily="2" charset="2"/>
              <a:buChar char="ü"/>
            </a:pPr>
            <a:r>
              <a:rPr lang="es-AR" b="1" dirty="0">
                <a:solidFill>
                  <a:schemeClr val="accent1">
                    <a:lumMod val="50000"/>
                  </a:schemeClr>
                </a:solidFill>
              </a:rPr>
              <a:t>Lectura de gráficos. </a:t>
            </a:r>
          </a:p>
          <a:p>
            <a:pPr>
              <a:buFont typeface="Wingdings" pitchFamily="2" charset="2"/>
              <a:buChar char="ü"/>
            </a:pPr>
            <a:r>
              <a:rPr lang="es-AR" b="1" dirty="0">
                <a:solidFill>
                  <a:schemeClr val="accent1">
                    <a:lumMod val="50000"/>
                  </a:schemeClr>
                </a:solidFill>
              </a:rPr>
              <a:t>Foros de debate. </a:t>
            </a:r>
          </a:p>
          <a:p>
            <a:pPr>
              <a:buFont typeface="Wingdings" pitchFamily="2" charset="2"/>
              <a:buChar char="ü"/>
            </a:pPr>
            <a:r>
              <a:rPr lang="es-AR" b="1" dirty="0">
                <a:solidFill>
                  <a:schemeClr val="accent1">
                    <a:lumMod val="50000"/>
                  </a:schemeClr>
                </a:solidFill>
              </a:rPr>
              <a:t>Campañas de concientización y cuidado del ambiente.</a:t>
            </a:r>
          </a:p>
          <a:p>
            <a:pPr>
              <a:buFont typeface="Wingdings" pitchFamily="2" charset="2"/>
              <a:buChar char="ü"/>
            </a:pPr>
            <a:r>
              <a:rPr lang="es-AR" b="1" dirty="0">
                <a:solidFill>
                  <a:schemeClr val="accent1">
                    <a:lumMod val="50000"/>
                  </a:schemeClr>
                </a:solidFill>
              </a:rPr>
              <a:t>Trabajando colaborativamente escuela - familias. </a:t>
            </a:r>
          </a:p>
          <a:p>
            <a:pPr>
              <a:buFont typeface="Wingdings" pitchFamily="2" charset="2"/>
              <a:buChar char="ü"/>
            </a:pPr>
            <a:r>
              <a:rPr lang="es-AR" b="1" dirty="0">
                <a:solidFill>
                  <a:schemeClr val="accent1">
                    <a:lumMod val="50000"/>
                  </a:schemeClr>
                </a:solidFill>
              </a:rPr>
              <a:t>Generando una conciencia ecológica en las nuevas generaciones.</a:t>
            </a:r>
          </a:p>
        </p:txBody>
      </p:sp>
    </p:spTree>
    <p:extLst>
      <p:ext uri="{BB962C8B-B14F-4D97-AF65-F5344CB8AC3E}">
        <p14:creationId xmlns:p14="http://schemas.microsoft.com/office/powerpoint/2010/main" val="2409196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a:t>Análisis de gráficos.</a:t>
            </a:r>
            <a:br>
              <a:rPr lang="es-AR" dirty="0"/>
            </a:br>
            <a:r>
              <a:rPr lang="es-AR" dirty="0"/>
              <a:t>Comparación de emisión de GEI</a:t>
            </a:r>
          </a:p>
        </p:txBody>
      </p:sp>
      <p:pic>
        <p:nvPicPr>
          <p:cNvPr id="1026" name="Picture 2"/>
          <p:cNvPicPr>
            <a:picLocks noGrp="1" noChangeAspect="1" noChangeArrowheads="1"/>
          </p:cNvPicPr>
          <p:nvPr>
            <p:ph idx="1"/>
          </p:nvPr>
        </p:nvPicPr>
        <p:blipFill>
          <a:blip r:embed="rId2" cstate="screen">
            <a:extLst>
              <a:ext uri="{28A0092B-C50C-407E-A947-70E740481C1C}">
                <a14:useLocalDpi xmlns:a14="http://schemas.microsoft.com/office/drawing/2010/main"/>
              </a:ext>
            </a:extLst>
          </a:blip>
          <a:srcRect/>
          <a:stretch>
            <a:fillRect/>
          </a:stretch>
        </p:blipFill>
        <p:spPr bwMode="auto">
          <a:xfrm>
            <a:off x="4635778" y="2101422"/>
            <a:ext cx="4383035" cy="3559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79513" y="2101422"/>
            <a:ext cx="4383036" cy="3559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8906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864096"/>
          </a:xfrm>
        </p:spPr>
        <p:txBody>
          <a:bodyPr/>
          <a:lstStyle/>
          <a:p>
            <a:r>
              <a:rPr lang="es-AR" b="1" dirty="0"/>
              <a:t>¿Por qué?</a:t>
            </a:r>
            <a:endParaRPr lang="es-AR" dirty="0"/>
          </a:p>
        </p:txBody>
      </p:sp>
      <p:sp>
        <p:nvSpPr>
          <p:cNvPr id="3" name="2 Marcador de contenido"/>
          <p:cNvSpPr>
            <a:spLocks noGrp="1"/>
          </p:cNvSpPr>
          <p:nvPr>
            <p:ph idx="1"/>
          </p:nvPr>
        </p:nvSpPr>
        <p:spPr>
          <a:xfrm>
            <a:off x="467544" y="980728"/>
            <a:ext cx="8229600" cy="2980928"/>
          </a:xfrm>
        </p:spPr>
        <p:txBody>
          <a:bodyPr/>
          <a:lstStyle/>
          <a:p>
            <a:r>
              <a:rPr lang="es-AR" dirty="0"/>
              <a:t>Porque es un tema de</a:t>
            </a:r>
            <a:r>
              <a:rPr lang="es-AR" b="1" dirty="0"/>
              <a:t> relevancia mundial</a:t>
            </a:r>
            <a:r>
              <a:rPr lang="es-AR" dirty="0"/>
              <a:t>, actual y del cual hay acuerdo en la comunidad científica de que se trata de un problema de gran importancia y de</a:t>
            </a:r>
            <a:r>
              <a:rPr lang="es-AR" b="1" dirty="0"/>
              <a:t> consecuencias muy graves para nuestras vidas y nuestro futuro.</a:t>
            </a:r>
          </a:p>
          <a:p>
            <a:endParaRPr lang="es-AR" b="1" dirty="0"/>
          </a:p>
          <a:p>
            <a:endParaRPr lang="es-A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3528" y="3501008"/>
            <a:ext cx="3384376" cy="2908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427984" y="3600989"/>
            <a:ext cx="3861652" cy="2808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5527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lstStyle/>
          <a:p>
            <a:r>
              <a:rPr lang="es-AR" b="1" dirty="0"/>
              <a:t>¿Para qué?</a:t>
            </a:r>
            <a:endParaRPr lang="es-AR" dirty="0"/>
          </a:p>
        </p:txBody>
      </p:sp>
      <p:sp>
        <p:nvSpPr>
          <p:cNvPr id="3" name="2 Marcador de contenido"/>
          <p:cNvSpPr>
            <a:spLocks noGrp="1"/>
          </p:cNvSpPr>
          <p:nvPr>
            <p:ph idx="1"/>
          </p:nvPr>
        </p:nvSpPr>
        <p:spPr>
          <a:xfrm>
            <a:off x="421196" y="1326468"/>
            <a:ext cx="8229600" cy="4637112"/>
          </a:xfrm>
        </p:spPr>
        <p:txBody>
          <a:bodyPr>
            <a:normAutofit/>
          </a:bodyPr>
          <a:lstStyle/>
          <a:p>
            <a:r>
              <a:rPr lang="es-AR" dirty="0"/>
              <a:t>Para </a:t>
            </a:r>
            <a:r>
              <a:rPr lang="es-AR" b="1" dirty="0"/>
              <a:t>entender y ampliar</a:t>
            </a:r>
            <a:r>
              <a:rPr lang="es-AR" dirty="0"/>
              <a:t> los conocimientos sobre esta temática global, construir opiniones fundamentadas y poder </a:t>
            </a:r>
            <a:r>
              <a:rPr lang="es-AR" b="1" dirty="0"/>
              <a:t>tomar decisiones como ciudadanos y ciudadanas</a:t>
            </a:r>
            <a:r>
              <a:rPr lang="es-AR" dirty="0"/>
              <a:t>. </a:t>
            </a:r>
          </a:p>
          <a:p>
            <a:pPr marL="0" indent="0">
              <a:buNone/>
            </a:pPr>
            <a:br>
              <a:rPr lang="es-AR" dirty="0"/>
            </a:br>
            <a:endParaRPr lang="es-A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51520" y="3565198"/>
            <a:ext cx="4032448" cy="2676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499992" y="3573016"/>
            <a:ext cx="4463816" cy="2676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8138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2304256"/>
          </a:xfrm>
        </p:spPr>
        <p:txBody>
          <a:bodyPr>
            <a:normAutofit fontScale="90000"/>
          </a:bodyPr>
          <a:lstStyle/>
          <a:p>
            <a:br>
              <a:rPr lang="es-AR" sz="4000" dirty="0"/>
            </a:br>
            <a:br>
              <a:rPr lang="es-AR" sz="4000" dirty="0"/>
            </a:br>
            <a:r>
              <a:rPr lang="es-AR" sz="4000" dirty="0"/>
              <a:t>Les ofrecemos algunos recursos y sugerencias para planificar una secuencia didáctica más amplia sobre educación ambiental integral.</a:t>
            </a:r>
            <a:br>
              <a:rPr lang="es-AR" sz="4000" dirty="0"/>
            </a:br>
            <a:br>
              <a:rPr lang="es-AR" dirty="0"/>
            </a:br>
            <a:endParaRPr lang="es-AR" dirty="0"/>
          </a:p>
        </p:txBody>
      </p:sp>
      <p:pic>
        <p:nvPicPr>
          <p:cNvPr id="2050"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699792" y="2636912"/>
            <a:ext cx="3168352" cy="367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1688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Evaluación - 2°Modulo.</a:t>
            </a:r>
          </a:p>
        </p:txBody>
      </p:sp>
      <p:sp>
        <p:nvSpPr>
          <p:cNvPr id="3" name="2 Marcador de contenido"/>
          <p:cNvSpPr>
            <a:spLocks noGrp="1"/>
          </p:cNvSpPr>
          <p:nvPr>
            <p:ph idx="1"/>
          </p:nvPr>
        </p:nvSpPr>
        <p:spPr>
          <a:xfrm>
            <a:off x="683568" y="1600201"/>
            <a:ext cx="7776864" cy="3268960"/>
          </a:xfrm>
        </p:spPr>
        <p:txBody>
          <a:bodyPr>
            <a:normAutofit lnSpcReduction="10000"/>
          </a:bodyPr>
          <a:lstStyle/>
          <a:p>
            <a:r>
              <a:rPr lang="es-AR" dirty="0"/>
              <a:t>Al cierre del presente módulo se tomará como evaluación la presentación de una carpeta de campo, que se podrá ir armando en forma progresiva al trabajo que se este desarrollando en cada institución.</a:t>
            </a:r>
          </a:p>
          <a:p>
            <a:r>
              <a:rPr lang="es-AR" dirty="0"/>
              <a:t>Fecha de presentación de la carpeta de campo 02/12.</a:t>
            </a:r>
          </a:p>
        </p:txBody>
      </p:sp>
    </p:spTree>
    <p:extLst>
      <p:ext uri="{BB962C8B-B14F-4D97-AF65-F5344CB8AC3E}">
        <p14:creationId xmlns:p14="http://schemas.microsoft.com/office/powerpoint/2010/main" val="4010273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fontScale="90000"/>
          </a:bodyPr>
          <a:lstStyle/>
          <a:p>
            <a:r>
              <a:rPr lang="es-AR" b="1" dirty="0">
                <a:solidFill>
                  <a:srgbClr val="891324"/>
                </a:solidFill>
              </a:rPr>
              <a:t>¿QUE ES UNA CARPETA DE CAMPO?</a:t>
            </a:r>
          </a:p>
        </p:txBody>
      </p:sp>
      <p:sp>
        <p:nvSpPr>
          <p:cNvPr id="3" name="2 Marcador de contenido"/>
          <p:cNvSpPr>
            <a:spLocks noGrp="1"/>
          </p:cNvSpPr>
          <p:nvPr>
            <p:ph idx="1"/>
          </p:nvPr>
        </p:nvSpPr>
        <p:spPr>
          <a:xfrm>
            <a:off x="467544" y="1556792"/>
            <a:ext cx="8229600" cy="4464496"/>
          </a:xfrm>
        </p:spPr>
        <p:txBody>
          <a:bodyPr>
            <a:normAutofit/>
          </a:bodyPr>
          <a:lstStyle/>
          <a:p>
            <a:r>
              <a:rPr lang="es-AR" dirty="0"/>
              <a:t>La </a:t>
            </a:r>
            <a:r>
              <a:rPr lang="es-AR" b="1" dirty="0"/>
              <a:t>Carpeta de campo</a:t>
            </a:r>
            <a:r>
              <a:rPr lang="es-AR" dirty="0"/>
              <a:t> es un registro que puede utilizarse desde dos perspectivas: - </a:t>
            </a:r>
          </a:p>
          <a:p>
            <a:r>
              <a:rPr lang="es-AR" dirty="0"/>
              <a:t>Una desde el docente (acciones desarrolladas, objetivos avances y resultados de cada fase de un proyecto etc). </a:t>
            </a:r>
          </a:p>
          <a:p>
            <a:r>
              <a:rPr lang="es-AR" dirty="0"/>
              <a:t>Otra desde los alumnos, como evidencia sobre del trabajo realizado y su participación activa, registros escritos, fotos, imágenes, etc.</a:t>
            </a:r>
          </a:p>
        </p:txBody>
      </p:sp>
    </p:spTree>
    <p:extLst>
      <p:ext uri="{BB962C8B-B14F-4D97-AF65-F5344CB8AC3E}">
        <p14:creationId xmlns:p14="http://schemas.microsoft.com/office/powerpoint/2010/main" val="3552888898"/>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1930</TotalTime>
  <Words>637</Words>
  <Application>Microsoft Office PowerPoint</Application>
  <PresentationFormat>Presentación en pantalla (4:3)</PresentationFormat>
  <Paragraphs>45</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Wingdings</vt:lpstr>
      <vt:lpstr>Tema de Office</vt:lpstr>
      <vt:lpstr>   La Educación Ambiental Integral.  En el año 2021 se sancionó en la Argentina la  Ley N.º 27.621 para la Implementación de la Educación Ambiental Integral, que establece ese derecho y promueve la formación de una conciencia ambiental. Esta ley aspira a un abordaje pedagógico y democrático en el que se profundicen el respeto y el valor de la biodiversidad, la equidad, el reconocimiento de la diversidad cultural, el cuidado del patrimonio natural y cultural, la igualdad desde un enfoque de género, la participación y la formación ciudadana, y el ejercicio del derecho a un ambiente sano. </vt:lpstr>
      <vt:lpstr>Presentación de PowerPoint</vt:lpstr>
      <vt:lpstr> Es de suma importancia abordar este tema en las aulas con propuestas que promuevan actividades de educación ambiental integrales, participativas y transformadoras.  </vt:lpstr>
      <vt:lpstr>Análisis de gráficos. Comparación de emisión de GEI</vt:lpstr>
      <vt:lpstr>¿Por qué?</vt:lpstr>
      <vt:lpstr>¿Para qué?</vt:lpstr>
      <vt:lpstr>  Les ofrecemos algunos recursos y sugerencias para planificar una secuencia didáctica más amplia sobre educación ambiental integral.  </vt:lpstr>
      <vt:lpstr>Evaluación - 2°Modulo.</vt:lpstr>
      <vt:lpstr>¿QUE ES UNA CARPETA DE CAMPO?</vt:lpstr>
      <vt:lpstr> ¿CÓMO SE ELABORA UNA CARPETA DE CAMPO? </vt:lpstr>
      <vt:lpstr>ELEMENTOS DE UNA CARPETA DE CAMPO.</vt:lpstr>
      <vt:lpstr>ESTRUCTURA DE LA PRESENTACIÓN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CULTIVOS ALTERNATIVOS.</dc:title>
  <dc:creator>Usuario</dc:creator>
  <cp:lastModifiedBy>Admin</cp:lastModifiedBy>
  <cp:revision>52</cp:revision>
  <dcterms:created xsi:type="dcterms:W3CDTF">2022-09-05T23:57:32Z</dcterms:created>
  <dcterms:modified xsi:type="dcterms:W3CDTF">2022-11-02T14:04:30Z</dcterms:modified>
  <cp:contentStatus/>
</cp:coreProperties>
</file>