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6" r:id="rId3"/>
    <p:sldId id="267" r:id="rId4"/>
    <p:sldId id="317" r:id="rId5"/>
    <p:sldId id="257" r:id="rId6"/>
    <p:sldId id="318" r:id="rId7"/>
    <p:sldId id="301" r:id="rId8"/>
    <p:sldId id="319" r:id="rId9"/>
    <p:sldId id="304" r:id="rId10"/>
    <p:sldId id="320" r:id="rId11"/>
    <p:sldId id="31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6" autoAdjust="0"/>
    <p:restoredTop sz="90929"/>
  </p:normalViewPr>
  <p:slideViewPr>
    <p:cSldViewPr>
      <p:cViewPr varScale="1">
        <p:scale>
          <a:sx n="72" d="100"/>
          <a:sy n="72" d="100"/>
        </p:scale>
        <p:origin x="996" y="42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853927-6BD1-4A6D-AC37-40093ABE918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25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B561A-F6EF-4BCB-9012-1AA5B7847D5A}" type="datetimeFigureOut">
              <a:rPr lang="es-AR" smtClean="0"/>
              <a:t>7/10/2022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3A42-233B-4A3C-978B-40AEBBCD5F8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77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2FF6-CEF2-4ED5-BC7A-249BC514B54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446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12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981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1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196C-0A25-4582-AB7B-6344EE8C6F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3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59F4-ABA9-41E4-AF9B-2DCB4D63A57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85F5-499B-495E-A4F4-7FDCC48BFCD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9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AD313-EBA2-4188-A2B4-7BA5FD4E640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F39B-FA50-47E4-9B6C-6FB7B96F0C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0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DA0A-BDE5-4F12-92AD-88CB045E070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9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3324-83FD-4CDD-8ADA-0BA53F9F3D7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5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8956-9DB6-4674-ADA5-0E31DBF7980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8BE2A-9071-48FC-93CE-1B3F5409205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B274AD-FEC1-41BF-B585-090A3CC65EF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043608" y="842603"/>
            <a:ext cx="3699294" cy="1255435"/>
          </a:xfrm>
        </p:spPr>
        <p:txBody>
          <a:bodyPr/>
          <a:lstStyle/>
          <a:p>
            <a:pPr algn="l"/>
            <a:br>
              <a:rPr lang="es-AR" dirty="0"/>
            </a:br>
            <a:r>
              <a:rPr lang="es-AR" sz="4000" dirty="0"/>
              <a:t>FASES LUNARES</a:t>
            </a:r>
            <a:br>
              <a:rPr lang="es-AR" sz="3200" dirty="0"/>
            </a:br>
            <a:r>
              <a:rPr lang="es-AR" sz="4000" dirty="0"/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923928" y="5036285"/>
            <a:ext cx="4532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b="1" i="1" dirty="0"/>
              <a:t>                          21 Diciembre de  2017    </a:t>
            </a:r>
          </a:p>
          <a:p>
            <a:r>
              <a:rPr lang="es-AR" sz="1800" b="1" i="1" dirty="0"/>
              <a:t>                            INTA AER Ushuaia </a:t>
            </a:r>
            <a:endParaRPr lang="es-AR" sz="1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2060848"/>
            <a:ext cx="6624735" cy="352373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BE1DAAF-1C38-43C2-B446-5D9681DCFDA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27F6CB5-4BD1-4209-837C-F1D5656F51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ALGUNAS EXCEPCIONES…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Algunas hortalizas de primavera como LECHUGAS, ACELGAS, RÚCULAS, ACHICORIAS Y ESPINACAS es mejor sembrarlas en luna MENGUANTE para evitar que se florezcan.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854760D-026B-43D5-AF23-2B0EC1F2218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2AA0A9A-C41B-4E07-9B75-F16F82111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9240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62000" y="1052736"/>
            <a:ext cx="7772400" cy="2880320"/>
          </a:xfrm>
        </p:spPr>
        <p:txBody>
          <a:bodyPr/>
          <a:lstStyle/>
          <a:p>
            <a:pPr algn="ctr"/>
            <a:r>
              <a:rPr lang="es-ES" dirty="0"/>
              <a:t>MUCHAS GRACIAS!!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74D5228-A472-4E01-9534-FA06A20852D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31F3A09-EDD5-4761-9B53-43E100171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0432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366" y="1556792"/>
            <a:ext cx="6624736" cy="4141437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5E30699-4C72-4B32-BCF9-1A50BEB4CD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0D31765-35F6-4C31-8120-2BB189498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0000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/>
              <a:t>LUNA LLENA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es-AR" dirty="0">
              <a:effectLst/>
            </a:endParaRPr>
          </a:p>
          <a:p>
            <a:r>
              <a:rPr lang="es-AR" sz="3200" dirty="0"/>
              <a:t>La savia esta acumulada en tallos, hojas flores y frutos.</a:t>
            </a:r>
          </a:p>
          <a:p>
            <a:r>
              <a:rPr lang="es-AR" sz="3200" dirty="0"/>
              <a:t>Ideal para cosechas de flores, frutos y hoja.</a:t>
            </a:r>
          </a:p>
          <a:p>
            <a:r>
              <a:rPr lang="es-AR" sz="3200" dirty="0"/>
              <a:t>Aumentar el riego.</a:t>
            </a:r>
          </a:p>
          <a:p>
            <a:r>
              <a:rPr lang="es-AR" sz="3200" dirty="0"/>
              <a:t>Mejor día para el trasplante en general.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7D09EE3-71CF-4357-9793-DEB2EC965CA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8295AFA-9F7F-40FD-8775-51DD4D08E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2762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4374" y="980728"/>
            <a:ext cx="4375252" cy="4611216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299D7C4-788C-4DFF-A9F4-2C7626DD74D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EA88415-49A5-48A6-B23B-7583CF052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260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667544"/>
          </a:xfrm>
        </p:spPr>
        <p:txBody>
          <a:bodyPr/>
          <a:lstStyle/>
          <a:p>
            <a:r>
              <a:rPr lang="es-ES" b="1" u="sng" dirty="0">
                <a:effectLst/>
              </a:rPr>
              <a:t>LUNA CUARTO MENGUANTE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971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dirty="0"/>
              <a:t> La savia empieza a dirigirse hacia abajo y a acumularse   en la raíz o los tubérculos.</a:t>
            </a:r>
          </a:p>
          <a:p>
            <a:r>
              <a:rPr lang="es-AR" sz="2400" dirty="0"/>
              <a:t>Siembra raíz-tubérculos (nabo, zanahoria, rabanito, remolacha, papa, ajo)</a:t>
            </a:r>
          </a:p>
          <a:p>
            <a:r>
              <a:rPr lang="es-AR" sz="2400" dirty="0"/>
              <a:t>Podas y </a:t>
            </a:r>
            <a:r>
              <a:rPr lang="es-AR" sz="2400" dirty="0" err="1"/>
              <a:t>deshierbos</a:t>
            </a:r>
            <a:r>
              <a:rPr lang="es-AR" sz="2400" dirty="0"/>
              <a:t> para vigorizar (“no lloran”)</a:t>
            </a:r>
          </a:p>
          <a:p>
            <a:r>
              <a:rPr lang="es-AR" sz="2400" dirty="0" err="1"/>
              <a:t>Transplantes</a:t>
            </a:r>
            <a:r>
              <a:rPr lang="es-AR" sz="2400" dirty="0"/>
              <a:t> a raíz desnuda (menos stress)</a:t>
            </a:r>
          </a:p>
          <a:p>
            <a:r>
              <a:rPr lang="es-AR" sz="2400" dirty="0"/>
              <a:t>Preparación de canteros, abonos, abonos verdes y entierro de esquejes.</a:t>
            </a:r>
          </a:p>
          <a:p>
            <a:r>
              <a:rPr lang="es-AR" sz="2400" dirty="0"/>
              <a:t>Sembrar semillas de germinación lenta.</a:t>
            </a:r>
          </a:p>
          <a:p>
            <a:r>
              <a:rPr lang="es-AR" sz="2400" dirty="0"/>
              <a:t>Aplicación de “remedios caseros” contra plagas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B5B3AF-8CAA-46FC-A2E9-196131EE9A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B861B46-C07B-4414-9850-0C4C6B25D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3252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3075" y="1547056"/>
            <a:ext cx="5657850" cy="3763888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1083E55-A581-4D35-9DC6-44EAEEFF0A0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E3DC14E-231C-4F18-A9BF-4E2DCB92D0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7157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739552"/>
          </a:xfrm>
        </p:spPr>
        <p:txBody>
          <a:bodyPr/>
          <a:lstStyle/>
          <a:p>
            <a:r>
              <a:rPr lang="es-AR" b="1" u="sng" dirty="0"/>
              <a:t>LUNA NUEVA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>
            <a:normAutofit lnSpcReduction="10000"/>
          </a:bodyPr>
          <a:lstStyle/>
          <a:p>
            <a:r>
              <a:rPr lang="es-AR" sz="3200" dirty="0"/>
              <a:t>La savia está concentrada en la raíz/tubérculos de las plantas.</a:t>
            </a:r>
          </a:p>
          <a:p>
            <a:r>
              <a:rPr lang="es-AR" sz="3200" dirty="0"/>
              <a:t>Ideal para cosecha de raíz-tubérculos (zanahoria, remolacha, nabo, rabanito, papa y ajo)</a:t>
            </a:r>
          </a:p>
          <a:p>
            <a:r>
              <a:rPr lang="es-AR" sz="3200" dirty="0"/>
              <a:t>Sacar las malas hierbas.</a:t>
            </a:r>
          </a:p>
          <a:p>
            <a:r>
              <a:rPr lang="es-AR" sz="3200" dirty="0"/>
              <a:t>Disminuir el riego.</a:t>
            </a:r>
          </a:p>
          <a:p>
            <a:r>
              <a:rPr lang="es-AR" sz="3200" dirty="0"/>
              <a:t>Descanso.</a:t>
            </a:r>
          </a:p>
          <a:p>
            <a:endParaRPr lang="es-AR" dirty="0"/>
          </a:p>
          <a:p>
            <a:endParaRPr lang="es-AR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78DB4DA-970F-459A-BBDA-D9B1486FB00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3A56F0B-076A-45F9-BD3E-9CC614CAB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049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1239342"/>
            <a:ext cx="5483687" cy="4522192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6EF5803-C451-4BAB-9969-F30E7965CF0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EFAE96B-78D8-490E-B2E3-B9ECD8917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6038683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4671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r>
              <a:rPr lang="es-ES" b="1" u="sng" dirty="0"/>
              <a:t>LUNA CUARTO CRECIENTE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rmAutofit fontScale="62500" lnSpcReduction="20000"/>
          </a:bodyPr>
          <a:lstStyle/>
          <a:p>
            <a:r>
              <a:rPr lang="es-ES" sz="4000" dirty="0"/>
              <a:t>La savia empieza a movilizarse hacia arriba.</a:t>
            </a:r>
          </a:p>
          <a:p>
            <a:r>
              <a:rPr lang="es-ES" sz="4000" dirty="0"/>
              <a:t>Ideal para siembra de flores, frutos y hojas.</a:t>
            </a:r>
          </a:p>
          <a:p>
            <a:r>
              <a:rPr lang="es-ES" sz="4000" dirty="0"/>
              <a:t>Cosecha de flores frescas por más tiempo.</a:t>
            </a:r>
          </a:p>
          <a:p>
            <a:r>
              <a:rPr lang="es-ES" sz="4000" dirty="0"/>
              <a:t>Mayor duración de </a:t>
            </a:r>
            <a:r>
              <a:rPr lang="es-ES" sz="4000" dirty="0" err="1"/>
              <a:t>poscosecha</a:t>
            </a:r>
            <a:r>
              <a:rPr lang="es-ES" sz="4000" dirty="0"/>
              <a:t> en todas las hortalizas.</a:t>
            </a:r>
          </a:p>
          <a:p>
            <a:r>
              <a:rPr lang="es-ES" sz="4000" dirty="0"/>
              <a:t>Poda y deshierbo </a:t>
            </a:r>
            <a:r>
              <a:rPr lang="es-ES" sz="4000" dirty="0" err="1"/>
              <a:t>desvigorizante</a:t>
            </a:r>
            <a:r>
              <a:rPr lang="es-ES" sz="4000" dirty="0"/>
              <a:t>. (lloran más)</a:t>
            </a:r>
          </a:p>
          <a:p>
            <a:r>
              <a:rPr lang="es-ES" sz="4000" dirty="0"/>
              <a:t>Favorable para injertos</a:t>
            </a:r>
          </a:p>
          <a:p>
            <a:r>
              <a:rPr lang="es-ES" sz="4000" dirty="0"/>
              <a:t>Multiplicación por división de mata.</a:t>
            </a:r>
          </a:p>
          <a:p>
            <a:endParaRPr lang="es-ES" sz="2800" dirty="0"/>
          </a:p>
          <a:p>
            <a:endParaRPr lang="es-ES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77CA1DE-F374-4627-B896-48F7F8F28AF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63639"/>
            <a:ext cx="757928" cy="757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DBB712C-9414-4932-954E-B10496130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906" y="6248400"/>
            <a:ext cx="6072188" cy="459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233354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5583</TotalTime>
  <Words>257</Words>
  <Application>Microsoft Office PowerPoint</Application>
  <PresentationFormat>Presentación en pantalla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Faceta</vt:lpstr>
      <vt:lpstr> FASES LUNARES  </vt:lpstr>
      <vt:lpstr>Presentación de PowerPoint</vt:lpstr>
      <vt:lpstr>LUNA LLENA</vt:lpstr>
      <vt:lpstr>Presentación de PowerPoint</vt:lpstr>
      <vt:lpstr>LUNA CUARTO MENGUANTE</vt:lpstr>
      <vt:lpstr>Presentación de PowerPoint</vt:lpstr>
      <vt:lpstr>LUNA NUEVA</vt:lpstr>
      <vt:lpstr>Presentación de PowerPoint</vt:lpstr>
      <vt:lpstr>LUNA CUARTO CRECIENTE</vt:lpstr>
      <vt:lpstr>ALGUNAS EXCEPCIONES…</vt:lpstr>
      <vt:lpstr>MUCHAS GRACIAS!!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Nacional</dc:title>
  <dc:creator>User</dc:creator>
  <cp:lastModifiedBy>Usuario</cp:lastModifiedBy>
  <cp:revision>186</cp:revision>
  <cp:lastPrinted>1601-01-01T00:00:00Z</cp:lastPrinted>
  <dcterms:created xsi:type="dcterms:W3CDTF">2014-10-22T18:21:54Z</dcterms:created>
  <dcterms:modified xsi:type="dcterms:W3CDTF">2022-10-07T22:47:17Z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