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7" r:id="rId8"/>
    <p:sldId id="268" r:id="rId9"/>
    <p:sldId id="262" r:id="rId10"/>
    <p:sldId id="263" r:id="rId11"/>
    <p:sldId id="264" r:id="rId12"/>
    <p:sldId id="265" r:id="rId13"/>
    <p:sldId id="271" r:id="rId14"/>
    <p:sldId id="266"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68" autoAdjust="0"/>
    <p:restoredTop sz="94660"/>
  </p:normalViewPr>
  <p:slideViewPr>
    <p:cSldViewPr snapToGrid="0" showGuides="1">
      <p:cViewPr varScale="1">
        <p:scale>
          <a:sx n="71" d="100"/>
          <a:sy n="71" d="100"/>
        </p:scale>
        <p:origin x="480" y="54"/>
      </p:cViewPr>
      <p:guideLst>
        <p:guide orient="horz" pos="2160"/>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huertasescolares@tdf.edu.ar"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4FA4E7-547B-42BE-A8F3-0BA1CE805CCE}"/>
              </a:ext>
            </a:extLst>
          </p:cNvPr>
          <p:cNvSpPr>
            <a:spLocks noGrp="1"/>
          </p:cNvSpPr>
          <p:nvPr>
            <p:ph type="ctrTitle"/>
          </p:nvPr>
        </p:nvSpPr>
        <p:spPr>
          <a:xfrm>
            <a:off x="2302412" y="1784786"/>
            <a:ext cx="7587175" cy="2262781"/>
          </a:xfrm>
        </p:spPr>
        <p:txBody>
          <a:bodyPr>
            <a:normAutofit fontScale="90000"/>
          </a:bodyPr>
          <a:lstStyle/>
          <a:p>
            <a:pPr algn="ctr"/>
            <a:r>
              <a:rPr lang="es-AR" dirty="0">
                <a:latin typeface="Arial Rounded MT Bold" panose="020F0704030504030204" pitchFamily="34" charset="0"/>
              </a:rPr>
              <a:t>1° Capacitación del Programa Provincial de Huertas Escolares.</a:t>
            </a:r>
            <a:endParaRPr lang="es-AR" dirty="0"/>
          </a:p>
        </p:txBody>
      </p:sp>
      <p:sp>
        <p:nvSpPr>
          <p:cNvPr id="3" name="Subtítulo 2">
            <a:extLst>
              <a:ext uri="{FF2B5EF4-FFF2-40B4-BE49-F238E27FC236}">
                <a16:creationId xmlns:a16="http://schemas.microsoft.com/office/drawing/2014/main" id="{AAE6F677-DF8E-4F46-BA87-D50748E8BA9D}"/>
              </a:ext>
            </a:extLst>
          </p:cNvPr>
          <p:cNvSpPr>
            <a:spLocks noGrp="1"/>
          </p:cNvSpPr>
          <p:nvPr>
            <p:ph type="subTitle" idx="1"/>
          </p:nvPr>
        </p:nvSpPr>
        <p:spPr>
          <a:xfrm>
            <a:off x="3235464" y="4156612"/>
            <a:ext cx="5990011" cy="1126283"/>
          </a:xfrm>
        </p:spPr>
        <p:txBody>
          <a:bodyPr/>
          <a:lstStyle/>
          <a:p>
            <a:pPr algn="ctr"/>
            <a:r>
              <a:rPr lang="es-AR" dirty="0">
                <a:effectLst>
                  <a:outerShdw blurRad="38100" dist="38100" dir="2700000" algn="tl">
                    <a:srgbClr val="000000">
                      <a:alpha val="43137"/>
                    </a:srgbClr>
                  </a:outerShdw>
                </a:effectLst>
              </a:rPr>
              <a:t>MÓDULO 1</a:t>
            </a:r>
          </a:p>
          <a:p>
            <a:pPr algn="ctr"/>
            <a:r>
              <a:rPr lang="es-AR" u="sng" dirty="0"/>
              <a:t>Docentes responsables: </a:t>
            </a:r>
            <a:r>
              <a:rPr lang="es-AR" dirty="0"/>
              <a:t>Kati Pohjola &amp; José Oyola</a:t>
            </a:r>
          </a:p>
          <a:p>
            <a:endParaRPr lang="es-AR" dirty="0"/>
          </a:p>
        </p:txBody>
      </p:sp>
      <p:pic>
        <p:nvPicPr>
          <p:cNvPr id="4" name="Imagen 3">
            <a:extLst>
              <a:ext uri="{FF2B5EF4-FFF2-40B4-BE49-F238E27FC236}">
                <a16:creationId xmlns:a16="http://schemas.microsoft.com/office/drawing/2014/main" id="{3C206AC8-5BD8-47DD-A26A-46110DF94CB3}"/>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163C9BD5-8B76-462F-A382-2A9D763161B4}"/>
              </a:ext>
            </a:extLst>
          </p:cNvPr>
          <p:cNvPicPr>
            <a:picLocks noChangeAspect="1"/>
          </p:cNvPicPr>
          <p:nvPr/>
        </p:nvPicPr>
        <p:blipFill>
          <a:blip r:embed="rId3"/>
          <a:stretch>
            <a:fillRect/>
          </a:stretch>
        </p:blipFill>
        <p:spPr>
          <a:xfrm>
            <a:off x="2148585" y="5956717"/>
            <a:ext cx="7894828" cy="5978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58181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AC308C-E494-48D5-9EA0-03D7C186CBC3}"/>
              </a:ext>
            </a:extLst>
          </p:cNvPr>
          <p:cNvSpPr>
            <a:spLocks noGrp="1"/>
          </p:cNvSpPr>
          <p:nvPr>
            <p:ph type="title"/>
          </p:nvPr>
        </p:nvSpPr>
        <p:spPr>
          <a:xfrm>
            <a:off x="2912734" y="1199910"/>
            <a:ext cx="6366529" cy="841619"/>
          </a:xfrm>
        </p:spPr>
        <p:txBody>
          <a:bodyPr>
            <a:normAutofit/>
          </a:bodyPr>
          <a:lstStyle/>
          <a:p>
            <a:r>
              <a:rPr lang="es-AR" sz="3200" dirty="0">
                <a:effectLst>
                  <a:outerShdw blurRad="38100" dist="38100" dir="2700000" algn="tl">
                    <a:srgbClr val="000000">
                      <a:alpha val="43137"/>
                    </a:srgbClr>
                  </a:outerShdw>
                </a:effectLst>
              </a:rPr>
              <a:t>Construcción de conocimiento</a:t>
            </a:r>
          </a:p>
        </p:txBody>
      </p:sp>
      <p:sp>
        <p:nvSpPr>
          <p:cNvPr id="3" name="Marcador de contenido 2">
            <a:extLst>
              <a:ext uri="{FF2B5EF4-FFF2-40B4-BE49-F238E27FC236}">
                <a16:creationId xmlns:a16="http://schemas.microsoft.com/office/drawing/2014/main" id="{F5CF83D3-DA72-4E6D-9C15-AD562A3377A5}"/>
              </a:ext>
            </a:extLst>
          </p:cNvPr>
          <p:cNvSpPr>
            <a:spLocks noGrp="1"/>
          </p:cNvSpPr>
          <p:nvPr>
            <p:ph idx="1"/>
          </p:nvPr>
        </p:nvSpPr>
        <p:spPr>
          <a:xfrm>
            <a:off x="2517901" y="2672742"/>
            <a:ext cx="7156193" cy="2424953"/>
          </a:xfrm>
        </p:spPr>
        <p:txBody>
          <a:bodyPr>
            <a:normAutofit/>
          </a:bodyPr>
          <a:lstStyle/>
          <a:p>
            <a:pPr algn="just"/>
            <a:r>
              <a:rPr lang="es-AR" sz="2200" dirty="0"/>
              <a:t>Transformación / cambio conceptual de las concepciones iniciales de los y las estudiantes.</a:t>
            </a:r>
          </a:p>
          <a:p>
            <a:pPr algn="just"/>
            <a:endParaRPr lang="es-AR" sz="2200" dirty="0"/>
          </a:p>
          <a:p>
            <a:pPr algn="just"/>
            <a:r>
              <a:rPr lang="es-AR" sz="2200" dirty="0"/>
              <a:t>Pasaje del conocimiento cotidiano al conocimiento disciplinar -&gt; conceptualización.</a:t>
            </a:r>
          </a:p>
        </p:txBody>
      </p:sp>
      <p:pic>
        <p:nvPicPr>
          <p:cNvPr id="4" name="Imagen 3">
            <a:extLst>
              <a:ext uri="{FF2B5EF4-FFF2-40B4-BE49-F238E27FC236}">
                <a16:creationId xmlns:a16="http://schemas.microsoft.com/office/drawing/2014/main" id="{4FCE4165-1756-479B-A3BC-E70F42FA2B0E}"/>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2C655DFC-617A-404E-A971-96282B563C0E}"/>
              </a:ext>
            </a:extLst>
          </p:cNvPr>
          <p:cNvPicPr>
            <a:picLocks noChangeAspect="1"/>
          </p:cNvPicPr>
          <p:nvPr/>
        </p:nvPicPr>
        <p:blipFill>
          <a:blip r:embed="rId3"/>
          <a:stretch>
            <a:fillRect/>
          </a:stretch>
        </p:blipFill>
        <p:spPr>
          <a:xfrm>
            <a:off x="2832053" y="5728909"/>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90471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D6CE30-BB3D-42A6-BEDC-786F7DDE9B55}"/>
              </a:ext>
            </a:extLst>
          </p:cNvPr>
          <p:cNvSpPr>
            <a:spLocks noGrp="1"/>
          </p:cNvSpPr>
          <p:nvPr>
            <p:ph type="title"/>
          </p:nvPr>
        </p:nvSpPr>
        <p:spPr>
          <a:xfrm>
            <a:off x="2325816" y="960333"/>
            <a:ext cx="7613393" cy="699849"/>
          </a:xfrm>
        </p:spPr>
        <p:txBody>
          <a:bodyPr/>
          <a:lstStyle/>
          <a:p>
            <a:r>
              <a:rPr lang="es-AR" b="1" dirty="0"/>
              <a:t>Propuesta de actividad de cierre</a:t>
            </a:r>
          </a:p>
        </p:txBody>
      </p:sp>
      <p:sp>
        <p:nvSpPr>
          <p:cNvPr id="3" name="Marcador de contenido 2">
            <a:extLst>
              <a:ext uri="{FF2B5EF4-FFF2-40B4-BE49-F238E27FC236}">
                <a16:creationId xmlns:a16="http://schemas.microsoft.com/office/drawing/2014/main" id="{CDBF7687-083E-454B-8068-F2183E99AC78}"/>
              </a:ext>
            </a:extLst>
          </p:cNvPr>
          <p:cNvSpPr>
            <a:spLocks noGrp="1"/>
          </p:cNvSpPr>
          <p:nvPr>
            <p:ph idx="1"/>
          </p:nvPr>
        </p:nvSpPr>
        <p:spPr>
          <a:xfrm>
            <a:off x="1876518" y="2052918"/>
            <a:ext cx="8915400" cy="3777622"/>
          </a:xfrm>
        </p:spPr>
        <p:txBody>
          <a:bodyPr>
            <a:normAutofit/>
          </a:bodyPr>
          <a:lstStyle/>
          <a:p>
            <a:pPr marL="0" indent="0" algn="ctr">
              <a:buNone/>
            </a:pPr>
            <a:r>
              <a:rPr lang="es-AR" sz="2400" u="sng" dirty="0">
                <a:effectLst>
                  <a:outerShdw blurRad="38100" dist="38100" dir="2700000" algn="tl">
                    <a:srgbClr val="000000">
                      <a:alpha val="43137"/>
                    </a:srgbClr>
                  </a:outerShdw>
                </a:effectLst>
              </a:rPr>
              <a:t>Actividad individual.</a:t>
            </a:r>
          </a:p>
          <a:p>
            <a:pPr marL="0" indent="0" algn="ctr">
              <a:buNone/>
            </a:pPr>
            <a:endParaRPr lang="es-AR" sz="2400" u="sng" dirty="0">
              <a:effectLst>
                <a:outerShdw blurRad="38100" dist="38100" dir="2700000" algn="tl">
                  <a:srgbClr val="000000">
                    <a:alpha val="43137"/>
                  </a:srgbClr>
                </a:outerShdw>
              </a:effectLst>
            </a:endParaRPr>
          </a:p>
          <a:p>
            <a:pPr marL="0" indent="0" algn="ctr">
              <a:buNone/>
            </a:pPr>
            <a:r>
              <a:rPr lang="es-AR" sz="2000" u="sng" dirty="0"/>
              <a:t>Fecha de entrega</a:t>
            </a:r>
            <a:r>
              <a:rPr lang="es-AR" sz="2000" dirty="0"/>
              <a:t>: 24 de octubre de 2022.</a:t>
            </a:r>
          </a:p>
          <a:p>
            <a:pPr marL="0" indent="0" algn="ctr">
              <a:buNone/>
            </a:pPr>
            <a:r>
              <a:rPr lang="es-AR" sz="2000" u="sng" dirty="0"/>
              <a:t>Datos que se deben consignar en la portada</a:t>
            </a:r>
            <a:r>
              <a:rPr lang="es-AR" sz="2000" dirty="0"/>
              <a:t>: nombre y apellido, DNI, cargo, institución/es en las que trabaja, correo electrónico laboral.</a:t>
            </a:r>
          </a:p>
          <a:p>
            <a:pPr marL="0" indent="0" algn="ctr">
              <a:buNone/>
            </a:pPr>
            <a:r>
              <a:rPr lang="es-AR" sz="2000" u="sng" dirty="0"/>
              <a:t>Especificaciones técnicas</a:t>
            </a:r>
            <a:r>
              <a:rPr lang="es-AR" sz="2000" dirty="0"/>
              <a:t>: letra Arial 10, interlineado 1,5, formato del documento </a:t>
            </a:r>
            <a:r>
              <a:rPr lang="es-AR" sz="2000" u="sng" dirty="0">
                <a:effectLst>
                  <a:outerShdw blurRad="38100" dist="38100" dir="2700000" algn="tl">
                    <a:srgbClr val="000000">
                      <a:alpha val="43137"/>
                    </a:srgbClr>
                  </a:outerShdw>
                </a:effectLst>
              </a:rPr>
              <a:t>ÚNICAMENTE Word</a:t>
            </a:r>
            <a:r>
              <a:rPr lang="es-AR" sz="2000" dirty="0"/>
              <a:t> (.</a:t>
            </a:r>
            <a:r>
              <a:rPr lang="es-AR" sz="2000" dirty="0" err="1"/>
              <a:t>doc</a:t>
            </a:r>
            <a:r>
              <a:rPr lang="es-AR" sz="2000" dirty="0"/>
              <a:t> / .docx)</a:t>
            </a:r>
          </a:p>
          <a:p>
            <a:pPr marL="0" indent="0" algn="ctr">
              <a:buNone/>
            </a:pPr>
            <a:r>
              <a:rPr lang="es-AR" sz="2400" dirty="0"/>
              <a:t> </a:t>
            </a:r>
          </a:p>
        </p:txBody>
      </p:sp>
      <p:pic>
        <p:nvPicPr>
          <p:cNvPr id="4" name="Imagen 3">
            <a:extLst>
              <a:ext uri="{FF2B5EF4-FFF2-40B4-BE49-F238E27FC236}">
                <a16:creationId xmlns:a16="http://schemas.microsoft.com/office/drawing/2014/main" id="{7F14F713-4263-4498-A115-BF861DD2C81B}"/>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6E8E7769-76A1-48B2-BCC0-DD81BA7B9209}"/>
              </a:ext>
            </a:extLst>
          </p:cNvPr>
          <p:cNvPicPr>
            <a:picLocks noChangeAspect="1"/>
          </p:cNvPicPr>
          <p:nvPr/>
        </p:nvPicPr>
        <p:blipFill>
          <a:blip r:embed="rId3"/>
          <a:stretch>
            <a:fillRect/>
          </a:stretch>
        </p:blipFill>
        <p:spPr>
          <a:xfrm>
            <a:off x="2832053" y="5728909"/>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85161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6CB674-6CB4-4F19-8EBB-567A5260ED36}"/>
              </a:ext>
            </a:extLst>
          </p:cNvPr>
          <p:cNvSpPr>
            <a:spLocks noGrp="1"/>
          </p:cNvSpPr>
          <p:nvPr>
            <p:ph type="title"/>
          </p:nvPr>
        </p:nvSpPr>
        <p:spPr>
          <a:xfrm>
            <a:off x="2324481" y="623989"/>
            <a:ext cx="7543038" cy="958222"/>
          </a:xfrm>
        </p:spPr>
        <p:txBody>
          <a:bodyPr>
            <a:normAutofit/>
          </a:bodyPr>
          <a:lstStyle/>
          <a:p>
            <a:r>
              <a:rPr lang="es-AR" sz="2800" u="sng" dirty="0">
                <a:effectLst>
                  <a:outerShdw blurRad="38100" dist="38100" dir="2700000" algn="tl">
                    <a:srgbClr val="000000">
                      <a:alpha val="43137"/>
                    </a:srgbClr>
                  </a:outerShdw>
                </a:effectLst>
              </a:rPr>
              <a:t>Propuesta:</a:t>
            </a:r>
            <a:r>
              <a:rPr lang="es-AR" sz="2800" dirty="0">
                <a:effectLst>
                  <a:outerShdw blurRad="38100" dist="38100" dir="2700000" algn="tl">
                    <a:srgbClr val="000000">
                      <a:alpha val="43137"/>
                    </a:srgbClr>
                  </a:outerShdw>
                </a:effectLst>
              </a:rPr>
              <a:t> construcción de una actividad como parte de una secuencia didáctica.</a:t>
            </a:r>
          </a:p>
        </p:txBody>
      </p:sp>
      <p:sp>
        <p:nvSpPr>
          <p:cNvPr id="3" name="Marcador de contenido 2">
            <a:extLst>
              <a:ext uri="{FF2B5EF4-FFF2-40B4-BE49-F238E27FC236}">
                <a16:creationId xmlns:a16="http://schemas.microsoft.com/office/drawing/2014/main" id="{E34358D7-7BF4-4E5A-B766-B2EF45B09335}"/>
              </a:ext>
            </a:extLst>
          </p:cNvPr>
          <p:cNvSpPr>
            <a:spLocks noGrp="1"/>
          </p:cNvSpPr>
          <p:nvPr>
            <p:ph idx="1"/>
          </p:nvPr>
        </p:nvSpPr>
        <p:spPr>
          <a:xfrm>
            <a:off x="1638300" y="1951287"/>
            <a:ext cx="8915400" cy="3777622"/>
          </a:xfrm>
        </p:spPr>
        <p:txBody>
          <a:bodyPr>
            <a:normAutofit/>
          </a:bodyPr>
          <a:lstStyle/>
          <a:p>
            <a:pPr marL="0" indent="0" algn="ctr">
              <a:buNone/>
            </a:pPr>
            <a:r>
              <a:rPr lang="es-AR" sz="2200" u="sng" dirty="0"/>
              <a:t>La actividad deberá incluir:</a:t>
            </a:r>
          </a:p>
          <a:p>
            <a:pPr algn="just">
              <a:buAutoNum type="arabicPeriod"/>
            </a:pPr>
            <a:r>
              <a:rPr lang="es-AR" dirty="0"/>
              <a:t>Nombre de la actividad.</a:t>
            </a:r>
          </a:p>
          <a:p>
            <a:pPr algn="just">
              <a:buAutoNum type="arabicPeriod"/>
            </a:pPr>
            <a:r>
              <a:rPr lang="es-AR" dirty="0"/>
              <a:t>Disponer / caracterizar un grupo de un nivel/modalidad determinado.</a:t>
            </a:r>
          </a:p>
          <a:p>
            <a:pPr algn="just">
              <a:buAutoNum type="arabicPeriod"/>
            </a:pPr>
            <a:r>
              <a:rPr lang="es-AR" dirty="0"/>
              <a:t>Plantear propósitos de enseñanza y objetivos de aprendizaje.</a:t>
            </a:r>
          </a:p>
          <a:p>
            <a:pPr algn="just">
              <a:buFont typeface="Wingdings 3" charset="2"/>
              <a:buAutoNum type="arabicPeriod"/>
            </a:pPr>
            <a:r>
              <a:rPr lang="es-AR" dirty="0"/>
              <a:t>Contenido: seleccionar un/unos contenido/s curricular/es que se crean posibles abordar desde la huerta escolar.</a:t>
            </a:r>
          </a:p>
          <a:p>
            <a:pPr algn="just">
              <a:buAutoNum type="arabicPeriod"/>
            </a:pPr>
            <a:r>
              <a:rPr lang="es-AR" dirty="0"/>
              <a:t>Se sugiere realizar el abordaje de la actividad a partir de lo conceptualizado en las clases de la capacitación (Explorar y Descubrir - R. Anijovich)</a:t>
            </a:r>
          </a:p>
        </p:txBody>
      </p:sp>
      <p:pic>
        <p:nvPicPr>
          <p:cNvPr id="4" name="Imagen 3">
            <a:extLst>
              <a:ext uri="{FF2B5EF4-FFF2-40B4-BE49-F238E27FC236}">
                <a16:creationId xmlns:a16="http://schemas.microsoft.com/office/drawing/2014/main" id="{FE64D220-C0A8-4920-9757-4D9CD1D95B56}"/>
              </a:ext>
            </a:extLst>
          </p:cNvPr>
          <p:cNvPicPr>
            <a:picLocks noChangeAspect="1"/>
          </p:cNvPicPr>
          <p:nvPr/>
        </p:nvPicPr>
        <p:blipFill>
          <a:blip r:embed="rId2"/>
          <a:stretch>
            <a:fillRect/>
          </a:stretch>
        </p:blipFill>
        <p:spPr>
          <a:xfrm>
            <a:off x="10733871" y="301390"/>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9C55C3E9-0218-4F1E-8C9C-4128BE444923}"/>
              </a:ext>
            </a:extLst>
          </p:cNvPr>
          <p:cNvPicPr>
            <a:picLocks noChangeAspect="1"/>
          </p:cNvPicPr>
          <p:nvPr/>
        </p:nvPicPr>
        <p:blipFill>
          <a:blip r:embed="rId3"/>
          <a:stretch>
            <a:fillRect/>
          </a:stretch>
        </p:blipFill>
        <p:spPr>
          <a:xfrm>
            <a:off x="2832053" y="5986827"/>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64640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39F6937-06CC-4824-91DF-297886F70CC6}"/>
              </a:ext>
            </a:extLst>
          </p:cNvPr>
          <p:cNvSpPr>
            <a:spLocks noGrp="1"/>
          </p:cNvSpPr>
          <p:nvPr>
            <p:ph idx="1"/>
          </p:nvPr>
        </p:nvSpPr>
        <p:spPr>
          <a:xfrm>
            <a:off x="2329703" y="2160493"/>
            <a:ext cx="7532594" cy="3236259"/>
          </a:xfrm>
        </p:spPr>
        <p:txBody>
          <a:bodyPr/>
          <a:lstStyle/>
          <a:p>
            <a:pPr marL="0" indent="0" algn="just">
              <a:buNone/>
            </a:pPr>
            <a:r>
              <a:rPr lang="es-AR" dirty="0"/>
              <a:t>6. La propuesta podrá abarcar más de una clase y deberá contener una presentación, desarrollo y cierre. </a:t>
            </a:r>
          </a:p>
          <a:p>
            <a:pPr marL="0" indent="0" algn="just">
              <a:buNone/>
            </a:pPr>
            <a:r>
              <a:rPr lang="es-AR" dirty="0"/>
              <a:t>7. Realizar una evaluación de la propuesta implementada. </a:t>
            </a:r>
          </a:p>
          <a:p>
            <a:pPr marL="0" indent="0" algn="just">
              <a:buNone/>
            </a:pPr>
            <a:r>
              <a:rPr lang="es-AR" dirty="0"/>
              <a:t>7.1. Evaluación </a:t>
            </a:r>
            <a:r>
              <a:rPr lang="es-AR" dirty="0" err="1"/>
              <a:t>metaconceptual</a:t>
            </a:r>
            <a:r>
              <a:rPr lang="es-AR" dirty="0"/>
              <a:t> y </a:t>
            </a:r>
            <a:r>
              <a:rPr lang="es-AR" dirty="0" err="1"/>
              <a:t>metacongnitiva</a:t>
            </a:r>
            <a:r>
              <a:rPr lang="es-AR" dirty="0"/>
              <a:t>.  </a:t>
            </a:r>
          </a:p>
          <a:p>
            <a:pPr marL="0" indent="0" algn="just">
              <a:buNone/>
            </a:pPr>
            <a:endParaRPr lang="es-AR" dirty="0"/>
          </a:p>
          <a:p>
            <a:r>
              <a:rPr lang="es-AR" dirty="0"/>
              <a:t>Reflexiones finales sobre el proceso llevado adelante.</a:t>
            </a:r>
          </a:p>
          <a:p>
            <a:pPr marL="0" indent="0">
              <a:buNone/>
            </a:pPr>
            <a:endParaRPr lang="es-AR" dirty="0"/>
          </a:p>
        </p:txBody>
      </p:sp>
      <p:pic>
        <p:nvPicPr>
          <p:cNvPr id="4" name="Imagen 3">
            <a:extLst>
              <a:ext uri="{FF2B5EF4-FFF2-40B4-BE49-F238E27FC236}">
                <a16:creationId xmlns:a16="http://schemas.microsoft.com/office/drawing/2014/main" id="{56432A24-794A-479C-AAA7-65269FC9E47F}"/>
              </a:ext>
            </a:extLst>
          </p:cNvPr>
          <p:cNvPicPr>
            <a:picLocks noChangeAspect="1"/>
          </p:cNvPicPr>
          <p:nvPr/>
        </p:nvPicPr>
        <p:blipFill>
          <a:blip r:embed="rId2"/>
          <a:stretch>
            <a:fillRect/>
          </a:stretch>
        </p:blipFill>
        <p:spPr>
          <a:xfrm>
            <a:off x="10733871" y="301390"/>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0BD55B3B-7A91-42ED-AE00-E1EE3D9EFA99}"/>
              </a:ext>
            </a:extLst>
          </p:cNvPr>
          <p:cNvPicPr>
            <a:picLocks noChangeAspect="1"/>
          </p:cNvPicPr>
          <p:nvPr/>
        </p:nvPicPr>
        <p:blipFill>
          <a:blip r:embed="rId3"/>
          <a:stretch>
            <a:fillRect/>
          </a:stretch>
        </p:blipFill>
        <p:spPr>
          <a:xfrm>
            <a:off x="2832053" y="5986827"/>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23136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1BDD4D-5227-46B7-A694-FE4CDFDF8775}"/>
              </a:ext>
            </a:extLst>
          </p:cNvPr>
          <p:cNvSpPr>
            <a:spLocks noGrp="1"/>
          </p:cNvSpPr>
          <p:nvPr>
            <p:ph idx="1"/>
          </p:nvPr>
        </p:nvSpPr>
        <p:spPr>
          <a:xfrm>
            <a:off x="1638300" y="2693461"/>
            <a:ext cx="8915400" cy="1579530"/>
          </a:xfrm>
        </p:spPr>
        <p:txBody>
          <a:bodyPr/>
          <a:lstStyle/>
          <a:p>
            <a:pPr marL="0" indent="0" algn="ctr">
              <a:buNone/>
            </a:pPr>
            <a:r>
              <a:rPr lang="es-AR" sz="2000" u="sng" dirty="0"/>
              <a:t>Fecha de entrega límite</a:t>
            </a:r>
            <a:r>
              <a:rPr lang="es-AR" sz="2000" dirty="0"/>
              <a:t>: 24 de octubre 2022.</a:t>
            </a:r>
          </a:p>
          <a:p>
            <a:pPr marL="0" indent="0" algn="ctr">
              <a:buNone/>
            </a:pPr>
            <a:r>
              <a:rPr lang="es-AR" sz="2000" u="sng" dirty="0"/>
              <a:t>Entrega únicamente a</a:t>
            </a:r>
            <a:r>
              <a:rPr lang="es-AR" sz="2000" dirty="0"/>
              <a:t>: </a:t>
            </a:r>
            <a:r>
              <a:rPr lang="es-AR" sz="2000" dirty="0">
                <a:hlinkClick r:id="rId2"/>
              </a:rPr>
              <a:t>huertasescolares@tdf.edu.ar</a:t>
            </a:r>
            <a:r>
              <a:rPr lang="es-AR" sz="2000" dirty="0"/>
              <a:t> </a:t>
            </a:r>
          </a:p>
          <a:p>
            <a:pPr marL="0" indent="0" algn="ctr">
              <a:buNone/>
            </a:pPr>
            <a:r>
              <a:rPr lang="es-AR" sz="2000" u="sng" dirty="0"/>
              <a:t>Asunto:</a:t>
            </a:r>
            <a:r>
              <a:rPr lang="es-AR" sz="2000" dirty="0"/>
              <a:t> Trabajo Final – Capacitación Ushuaia (Módulo 1)</a:t>
            </a:r>
          </a:p>
          <a:p>
            <a:pPr marL="0" indent="0" algn="ctr">
              <a:buNone/>
            </a:pPr>
            <a:endParaRPr lang="es-AR" dirty="0"/>
          </a:p>
          <a:p>
            <a:pPr marL="0" indent="0" algn="ctr">
              <a:buNone/>
            </a:pPr>
            <a:endParaRPr lang="es-AR" dirty="0"/>
          </a:p>
        </p:txBody>
      </p:sp>
      <p:pic>
        <p:nvPicPr>
          <p:cNvPr id="4" name="Imagen 3">
            <a:extLst>
              <a:ext uri="{FF2B5EF4-FFF2-40B4-BE49-F238E27FC236}">
                <a16:creationId xmlns:a16="http://schemas.microsoft.com/office/drawing/2014/main" id="{DA73122F-EC2F-4014-921A-C298F7B32BF0}"/>
              </a:ext>
            </a:extLst>
          </p:cNvPr>
          <p:cNvPicPr>
            <a:picLocks noChangeAspect="1"/>
          </p:cNvPicPr>
          <p:nvPr/>
        </p:nvPicPr>
        <p:blipFill>
          <a:blip r:embed="rId3"/>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20BDEA17-F5B6-4D56-9B70-85FB68477CEC}"/>
              </a:ext>
            </a:extLst>
          </p:cNvPr>
          <p:cNvPicPr>
            <a:picLocks noChangeAspect="1"/>
          </p:cNvPicPr>
          <p:nvPr/>
        </p:nvPicPr>
        <p:blipFill>
          <a:blip r:embed="rId4"/>
          <a:stretch>
            <a:fillRect/>
          </a:stretch>
        </p:blipFill>
        <p:spPr>
          <a:xfrm>
            <a:off x="2832053" y="5970956"/>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51929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438AA2B-111B-4D17-A3FC-5C504CD785D9}"/>
              </a:ext>
            </a:extLst>
          </p:cNvPr>
          <p:cNvSpPr>
            <a:spLocks noGrp="1"/>
          </p:cNvSpPr>
          <p:nvPr>
            <p:ph idx="1"/>
          </p:nvPr>
        </p:nvSpPr>
        <p:spPr>
          <a:xfrm>
            <a:off x="2051331" y="963705"/>
            <a:ext cx="8915400" cy="5329980"/>
          </a:xfrm>
        </p:spPr>
        <p:txBody>
          <a:bodyPr>
            <a:normAutofit fontScale="92500" lnSpcReduction="10000"/>
          </a:bodyPr>
          <a:lstStyle/>
          <a:p>
            <a:pPr marL="0" indent="0" algn="just">
              <a:lnSpc>
                <a:spcPct val="160000"/>
              </a:lnSpc>
              <a:buNone/>
            </a:pPr>
            <a:r>
              <a:rPr lang="es-ES" sz="2200" dirty="0"/>
              <a:t>“La Educación es el punto en el cual decidimos si amamos al mundo lo suficiente como para asumir una responsabilidad por él, y de esa manera salvarlo de la ruina inevitable que sobrevendría si no apareciera lo nuevo, lo joven. Y la Educación también es donde decidimos si amamos a nuestros niños lo suficiente como para no expulsarlos de nuestro mundo y dejarlos librados a sus propios recursos, ni robarles de las manos la posibilidad de llevar a cabo algo nuevo, algo que nosotros no previmos, si los amamos lo suficiente para prepararlos por adelantado para la tarea de renovar un mundo común“. </a:t>
            </a:r>
          </a:p>
          <a:p>
            <a:pPr marL="0" indent="0" algn="r">
              <a:buNone/>
            </a:pPr>
            <a:r>
              <a:rPr lang="es-ES" dirty="0"/>
              <a:t>Hannah Arendt, “Entre el pasado y el futuro” (1961)</a:t>
            </a:r>
            <a:endParaRPr lang="es-AR" sz="2400" dirty="0"/>
          </a:p>
        </p:txBody>
      </p:sp>
    </p:spTree>
    <p:extLst>
      <p:ext uri="{BB962C8B-B14F-4D97-AF65-F5344CB8AC3E}">
        <p14:creationId xmlns:p14="http://schemas.microsoft.com/office/powerpoint/2010/main" val="4086351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F7351D6-A674-45F2-BA15-0AF495CD9679}"/>
              </a:ext>
            </a:extLst>
          </p:cNvPr>
          <p:cNvSpPr>
            <a:spLocks noGrp="1"/>
          </p:cNvSpPr>
          <p:nvPr>
            <p:ph idx="1"/>
          </p:nvPr>
        </p:nvSpPr>
        <p:spPr>
          <a:xfrm>
            <a:off x="3799448" y="2949388"/>
            <a:ext cx="4604964" cy="959224"/>
          </a:xfrm>
        </p:spPr>
        <p:txBody>
          <a:bodyPr/>
          <a:lstStyle/>
          <a:p>
            <a:pPr marL="0" indent="0">
              <a:buNone/>
            </a:pPr>
            <a:r>
              <a:rPr lang="es-AR" sz="3600" b="1" dirty="0"/>
              <a:t>¡MUCHAS GRACIAS! </a:t>
            </a:r>
          </a:p>
          <a:p>
            <a:endParaRPr lang="es-AR" dirty="0"/>
          </a:p>
        </p:txBody>
      </p:sp>
      <p:pic>
        <p:nvPicPr>
          <p:cNvPr id="4" name="Imagen 3">
            <a:extLst>
              <a:ext uri="{FF2B5EF4-FFF2-40B4-BE49-F238E27FC236}">
                <a16:creationId xmlns:a16="http://schemas.microsoft.com/office/drawing/2014/main" id="{F21A8357-4C4D-404E-9945-EE36CC495938}"/>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561375AF-A546-4EBE-B77C-9962EFD89BA7}"/>
              </a:ext>
            </a:extLst>
          </p:cNvPr>
          <p:cNvPicPr>
            <a:picLocks noChangeAspect="1"/>
          </p:cNvPicPr>
          <p:nvPr/>
        </p:nvPicPr>
        <p:blipFill>
          <a:blip r:embed="rId3"/>
          <a:stretch>
            <a:fillRect/>
          </a:stretch>
        </p:blipFill>
        <p:spPr>
          <a:xfrm>
            <a:off x="2832053" y="5970956"/>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68368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601864-F612-4E20-AFFA-3AA957187786}"/>
              </a:ext>
            </a:extLst>
          </p:cNvPr>
          <p:cNvSpPr>
            <a:spLocks noGrp="1"/>
          </p:cNvSpPr>
          <p:nvPr>
            <p:ph type="title"/>
          </p:nvPr>
        </p:nvSpPr>
        <p:spPr>
          <a:xfrm>
            <a:off x="2061882" y="747710"/>
            <a:ext cx="8068235" cy="1280890"/>
          </a:xfrm>
        </p:spPr>
        <p:txBody>
          <a:bodyPr>
            <a:noAutofit/>
          </a:bodyPr>
          <a:lstStyle/>
          <a:p>
            <a:pPr algn="ctr"/>
            <a:r>
              <a:rPr lang="es-AR" sz="2800" dirty="0">
                <a:effectLst>
                  <a:outerShdw blurRad="38100" dist="38100" dir="2700000" algn="tl">
                    <a:srgbClr val="000000">
                      <a:alpha val="43137"/>
                    </a:srgbClr>
                  </a:outerShdw>
                </a:effectLst>
              </a:rPr>
              <a:t>Explorar y descubrir como posibilidades de abordaje.</a:t>
            </a:r>
            <a:br>
              <a:rPr lang="es-AR" sz="2800" dirty="0">
                <a:effectLst>
                  <a:outerShdw blurRad="38100" dist="38100" dir="2700000" algn="tl">
                    <a:srgbClr val="000000">
                      <a:alpha val="43137"/>
                    </a:srgbClr>
                  </a:outerShdw>
                </a:effectLst>
              </a:rPr>
            </a:br>
            <a:endParaRPr lang="es-AR" sz="2800" dirty="0"/>
          </a:p>
        </p:txBody>
      </p:sp>
      <p:sp>
        <p:nvSpPr>
          <p:cNvPr id="3" name="Marcador de contenido 2">
            <a:extLst>
              <a:ext uri="{FF2B5EF4-FFF2-40B4-BE49-F238E27FC236}">
                <a16:creationId xmlns:a16="http://schemas.microsoft.com/office/drawing/2014/main" id="{71684ACB-75B9-4306-927E-5489C07B871F}"/>
              </a:ext>
            </a:extLst>
          </p:cNvPr>
          <p:cNvSpPr>
            <a:spLocks noGrp="1"/>
          </p:cNvSpPr>
          <p:nvPr>
            <p:ph idx="1"/>
          </p:nvPr>
        </p:nvSpPr>
        <p:spPr>
          <a:xfrm>
            <a:off x="1845365" y="2028600"/>
            <a:ext cx="8915400" cy="3777622"/>
          </a:xfrm>
        </p:spPr>
        <p:txBody>
          <a:bodyPr>
            <a:normAutofit fontScale="85000" lnSpcReduction="10000"/>
          </a:bodyPr>
          <a:lstStyle/>
          <a:p>
            <a:pPr algn="just">
              <a:lnSpc>
                <a:spcPct val="160000"/>
              </a:lnSpc>
            </a:pPr>
            <a:r>
              <a:rPr lang="es-ES" dirty="0"/>
              <a:t>Las </a:t>
            </a:r>
            <a:r>
              <a:rPr lang="es-ES" i="1" dirty="0"/>
              <a:t>estrategias para la exploración </a:t>
            </a:r>
            <a:r>
              <a:rPr lang="es-ES" dirty="0"/>
              <a:t>proponen que los y las estudiantes se sumerjan tanto en la indagación de los contenidos nuevos, como en los modos y las estrategias que utilizan para aprender esos contenidos. Para que no naufraguen en su intento de navegar por el vasto mundo del conocimiento, los docentes tienen que guiar sus procesos de búsqueda y no solo </a:t>
            </a:r>
            <a:r>
              <a:rPr lang="es-ES" i="1" dirty="0"/>
              <a:t>mandar a </a:t>
            </a:r>
            <a:r>
              <a:rPr lang="es-ES" dirty="0"/>
              <a:t>hacer una tarea. </a:t>
            </a:r>
          </a:p>
          <a:p>
            <a:r>
              <a:rPr lang="es-ES" dirty="0"/>
              <a:t>Para los y las estudiantes, explorar implica: </a:t>
            </a:r>
          </a:p>
          <a:p>
            <a:pPr marL="0" indent="0">
              <a:buNone/>
            </a:pPr>
            <a:r>
              <a:rPr lang="es-AR" dirty="0"/>
              <a:t>		1. Hacer preguntas. </a:t>
            </a:r>
          </a:p>
          <a:p>
            <a:pPr marL="0" indent="0">
              <a:buNone/>
            </a:pPr>
            <a:r>
              <a:rPr lang="es-AR" dirty="0"/>
              <a:t>		2. Formular hipótesis provisorias. </a:t>
            </a:r>
          </a:p>
          <a:p>
            <a:pPr marL="0" indent="0">
              <a:buNone/>
            </a:pPr>
            <a:r>
              <a:rPr lang="es-AR" dirty="0"/>
              <a:t>		3. Recopilar información. </a:t>
            </a:r>
          </a:p>
          <a:p>
            <a:pPr marL="0" indent="0">
              <a:buNone/>
            </a:pPr>
            <a:r>
              <a:rPr lang="es-AR" dirty="0"/>
              <a:t>		4. Construir conocimiento. </a:t>
            </a:r>
          </a:p>
          <a:p>
            <a:pPr marL="0" indent="0" algn="r">
              <a:buNone/>
            </a:pPr>
            <a:r>
              <a:rPr lang="es-AR" sz="1500" i="1" dirty="0"/>
              <a:t>Rebeca Anijovich</a:t>
            </a:r>
          </a:p>
          <a:p>
            <a:endParaRPr lang="es-AR" dirty="0"/>
          </a:p>
        </p:txBody>
      </p:sp>
      <p:pic>
        <p:nvPicPr>
          <p:cNvPr id="4" name="Imagen 3">
            <a:extLst>
              <a:ext uri="{FF2B5EF4-FFF2-40B4-BE49-F238E27FC236}">
                <a16:creationId xmlns:a16="http://schemas.microsoft.com/office/drawing/2014/main" id="{8C9AD8FF-0149-4F07-A488-38896FF98CF7}"/>
              </a:ext>
            </a:extLst>
          </p:cNvPr>
          <p:cNvPicPr>
            <a:picLocks noChangeAspect="1"/>
          </p:cNvPicPr>
          <p:nvPr/>
        </p:nvPicPr>
        <p:blipFill>
          <a:blip r:embed="rId2"/>
          <a:stretch>
            <a:fillRect/>
          </a:stretch>
        </p:blipFill>
        <p:spPr>
          <a:xfrm>
            <a:off x="10901383" y="234155"/>
            <a:ext cx="949186" cy="949186"/>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0572EED3-CD37-453A-9D72-BAC4B91C32F7}"/>
              </a:ext>
            </a:extLst>
          </p:cNvPr>
          <p:cNvPicPr>
            <a:picLocks noChangeAspect="1"/>
          </p:cNvPicPr>
          <p:nvPr/>
        </p:nvPicPr>
        <p:blipFill>
          <a:blip r:embed="rId3"/>
          <a:stretch>
            <a:fillRect/>
          </a:stretch>
        </p:blipFill>
        <p:spPr>
          <a:xfrm>
            <a:off x="2887052" y="6110290"/>
            <a:ext cx="6417894" cy="4860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2181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CB7743F-CC64-47E3-A98A-30F124B98C87}"/>
              </a:ext>
            </a:extLst>
          </p:cNvPr>
          <p:cNvSpPr>
            <a:spLocks noGrp="1"/>
          </p:cNvSpPr>
          <p:nvPr>
            <p:ph idx="1"/>
          </p:nvPr>
        </p:nvSpPr>
        <p:spPr>
          <a:xfrm>
            <a:off x="1876518" y="1223682"/>
            <a:ext cx="8915400" cy="4926949"/>
          </a:xfrm>
        </p:spPr>
        <p:txBody>
          <a:bodyPr>
            <a:normAutofit/>
          </a:bodyPr>
          <a:lstStyle/>
          <a:p>
            <a:pPr algn="just"/>
            <a:r>
              <a:rPr lang="es-AR" dirty="0"/>
              <a:t>1. </a:t>
            </a:r>
            <a:r>
              <a:rPr lang="es-ES" i="1" dirty="0"/>
              <a:t>Hacer preguntas </a:t>
            </a:r>
            <a:r>
              <a:rPr lang="es-ES" dirty="0"/>
              <a:t>significa </a:t>
            </a:r>
            <a:r>
              <a:rPr lang="es-ES" u="sng" dirty="0">
                <a:effectLst>
                  <a:outerShdw blurRad="38100" dist="38100" dir="2700000" algn="tl">
                    <a:srgbClr val="000000">
                      <a:alpha val="43137"/>
                    </a:srgbClr>
                  </a:outerShdw>
                </a:effectLst>
              </a:rPr>
              <a:t>'indagar</a:t>
            </a:r>
            <a:r>
              <a:rPr lang="es-ES" dirty="0"/>
              <a:t> aspectos del tema que despiertan en los alumnos curiosidad, interés, ganas de saber’. </a:t>
            </a:r>
            <a:endParaRPr lang="es-AR" dirty="0"/>
          </a:p>
          <a:p>
            <a:pPr algn="just"/>
            <a:r>
              <a:rPr lang="es-ES" dirty="0"/>
              <a:t>2. </a:t>
            </a:r>
            <a:r>
              <a:rPr lang="es-ES" i="1" dirty="0"/>
              <a:t>Formular hipótesis provisorias: </a:t>
            </a:r>
            <a:r>
              <a:rPr lang="es-ES" dirty="0"/>
              <a:t>con ellas, se exploran los conocimientos previos, y se establece la conexión con ellos. Se producen las primeras inferencias del tipo: "Creo que esto es...", o predicciones como "Si hacemos esto...". </a:t>
            </a:r>
            <a:endParaRPr lang="es-AR" dirty="0"/>
          </a:p>
          <a:p>
            <a:pPr algn="just"/>
            <a:r>
              <a:rPr lang="es-ES" dirty="0"/>
              <a:t>3. </a:t>
            </a:r>
            <a:r>
              <a:rPr lang="es-ES" i="1" dirty="0"/>
              <a:t>Recopilar información: </a:t>
            </a:r>
            <a:r>
              <a:rPr lang="es-ES" dirty="0"/>
              <a:t>lo que no equivale a lanzarse al vacío, en-tendiendo que el universo y el acceso a la información, en la actualidad, es infinito. Recopilar información significa 'planificar la búsqueda, seleccionar la información, clasificarla y, por último, organizarla’. </a:t>
            </a:r>
            <a:endParaRPr lang="es-AR" dirty="0"/>
          </a:p>
          <a:p>
            <a:pPr algn="just"/>
            <a:r>
              <a:rPr lang="es-ES" dirty="0"/>
              <a:t>4. </a:t>
            </a:r>
            <a:r>
              <a:rPr lang="es-ES" i="1" dirty="0"/>
              <a:t>Construir conocimiento: </a:t>
            </a:r>
            <a:r>
              <a:rPr lang="es-ES" dirty="0"/>
              <a:t>esta construcción se vincula con la posibilidad de lograr un cambio conceptual en las concepciones iniciales de nuestros alumnos. Esto es el pasaje del conocimiento cotidiano al conocimiento disciplinar. </a:t>
            </a:r>
          </a:p>
          <a:p>
            <a:pPr marL="0" indent="0" algn="r">
              <a:buNone/>
            </a:pPr>
            <a:r>
              <a:rPr lang="es-ES" sz="1400" i="1" dirty="0"/>
              <a:t>Rebeca Anijovich</a:t>
            </a:r>
          </a:p>
          <a:p>
            <a:endParaRPr lang="es-AR" dirty="0"/>
          </a:p>
        </p:txBody>
      </p:sp>
      <p:pic>
        <p:nvPicPr>
          <p:cNvPr id="5" name="Imagen 4">
            <a:extLst>
              <a:ext uri="{FF2B5EF4-FFF2-40B4-BE49-F238E27FC236}">
                <a16:creationId xmlns:a16="http://schemas.microsoft.com/office/drawing/2014/main" id="{AF597216-686F-4C35-A63B-0C15D29C734F}"/>
              </a:ext>
            </a:extLst>
          </p:cNvPr>
          <p:cNvPicPr>
            <a:picLocks noChangeAspect="1"/>
          </p:cNvPicPr>
          <p:nvPr/>
        </p:nvPicPr>
        <p:blipFill>
          <a:blip r:embed="rId2"/>
          <a:stretch>
            <a:fillRect/>
          </a:stretch>
        </p:blipFill>
        <p:spPr>
          <a:xfrm>
            <a:off x="10901383" y="234155"/>
            <a:ext cx="949186" cy="949186"/>
          </a:xfrm>
          <a:prstGeom prst="rect">
            <a:avLst/>
          </a:prstGeom>
          <a:ln>
            <a:noFill/>
          </a:ln>
          <a:effectLst>
            <a:outerShdw blurRad="190500" algn="tl" rotWithShape="0">
              <a:srgbClr val="000000">
                <a:alpha val="70000"/>
              </a:srgbClr>
            </a:outerShdw>
          </a:effectLst>
        </p:spPr>
      </p:pic>
      <p:pic>
        <p:nvPicPr>
          <p:cNvPr id="6" name="Imagen 5">
            <a:extLst>
              <a:ext uri="{FF2B5EF4-FFF2-40B4-BE49-F238E27FC236}">
                <a16:creationId xmlns:a16="http://schemas.microsoft.com/office/drawing/2014/main" id="{7BC48397-7C92-4DD6-8DEE-30438DF9691A}"/>
              </a:ext>
            </a:extLst>
          </p:cNvPr>
          <p:cNvPicPr>
            <a:picLocks noChangeAspect="1"/>
          </p:cNvPicPr>
          <p:nvPr/>
        </p:nvPicPr>
        <p:blipFill>
          <a:blip r:embed="rId3"/>
          <a:stretch>
            <a:fillRect/>
          </a:stretch>
        </p:blipFill>
        <p:spPr>
          <a:xfrm>
            <a:off x="2887053" y="6110290"/>
            <a:ext cx="6417894" cy="4860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97067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517CFF-0C8C-4C07-A8D3-FD10B498AAEB}"/>
              </a:ext>
            </a:extLst>
          </p:cNvPr>
          <p:cNvSpPr>
            <a:spLocks noGrp="1"/>
          </p:cNvSpPr>
          <p:nvPr>
            <p:ph type="title"/>
          </p:nvPr>
        </p:nvSpPr>
        <p:spPr>
          <a:xfrm>
            <a:off x="2449016" y="681348"/>
            <a:ext cx="7293967" cy="1030880"/>
          </a:xfrm>
        </p:spPr>
        <p:txBody>
          <a:bodyPr>
            <a:noAutofit/>
          </a:bodyPr>
          <a:lstStyle/>
          <a:p>
            <a:pPr algn="ctr"/>
            <a:r>
              <a:rPr lang="es-AR" sz="3200" dirty="0">
                <a:effectLst>
                  <a:outerShdw blurRad="38100" dist="38100" dir="2700000" algn="tl">
                    <a:srgbClr val="000000">
                      <a:alpha val="43137"/>
                    </a:srgbClr>
                  </a:outerShdw>
                </a:effectLst>
              </a:rPr>
              <a:t>Construyendo pasos para comenzar a pensar una secuencia.</a:t>
            </a:r>
            <a:br>
              <a:rPr lang="es-AR" sz="3200" dirty="0">
                <a:effectLst>
                  <a:outerShdw blurRad="38100" dist="38100" dir="2700000" algn="tl">
                    <a:srgbClr val="000000">
                      <a:alpha val="43137"/>
                    </a:srgbClr>
                  </a:outerShdw>
                </a:effectLst>
              </a:rPr>
            </a:br>
            <a:endParaRPr lang="es-AR" sz="3200" dirty="0"/>
          </a:p>
        </p:txBody>
      </p:sp>
      <p:sp>
        <p:nvSpPr>
          <p:cNvPr id="3" name="Marcador de contenido 2">
            <a:extLst>
              <a:ext uri="{FF2B5EF4-FFF2-40B4-BE49-F238E27FC236}">
                <a16:creationId xmlns:a16="http://schemas.microsoft.com/office/drawing/2014/main" id="{19E4D140-FED7-4519-BEA9-C6F269CB05A3}"/>
              </a:ext>
            </a:extLst>
          </p:cNvPr>
          <p:cNvSpPr>
            <a:spLocks noGrp="1"/>
          </p:cNvSpPr>
          <p:nvPr>
            <p:ph idx="1"/>
          </p:nvPr>
        </p:nvSpPr>
        <p:spPr>
          <a:xfrm>
            <a:off x="1638300" y="2133600"/>
            <a:ext cx="8915400" cy="3527612"/>
          </a:xfrm>
        </p:spPr>
        <p:txBody>
          <a:bodyPr>
            <a:normAutofit fontScale="92500" lnSpcReduction="10000"/>
          </a:bodyPr>
          <a:lstStyle/>
          <a:p>
            <a:pPr algn="just"/>
            <a:r>
              <a:rPr lang="es-AR" dirty="0"/>
              <a:t>Grupos de 4 integrantes (diferentes niveles/ modalidades)</a:t>
            </a:r>
          </a:p>
          <a:p>
            <a:pPr algn="just"/>
            <a:r>
              <a:rPr lang="es-AR" dirty="0"/>
              <a:t>Disponer / caracterizar un grupo de un nivel/modalidad determinado.</a:t>
            </a:r>
          </a:p>
          <a:p>
            <a:pPr algn="just"/>
            <a:r>
              <a:rPr lang="es-AR" dirty="0"/>
              <a:t>Plantear propósitos de enseñanza y objetivos de aprendizaje en relación a lo expresado anteriormente.</a:t>
            </a:r>
          </a:p>
          <a:p>
            <a:pPr algn="just"/>
            <a:r>
              <a:rPr lang="es-AR" dirty="0"/>
              <a:t>Contenido: seleccionar un/unos contenido/s curricular/es que se crean posibles abordar a partir de las posibilidades presentadas. Estos contenidos deberían ser plausibles de abordaje desde la huerta escolar.</a:t>
            </a:r>
          </a:p>
          <a:p>
            <a:pPr algn="just"/>
            <a:r>
              <a:rPr lang="es-AR" dirty="0"/>
              <a:t>¿Qué “preguntas” se podrían plantear para dar inicio a esta exploración a partir de los materiales presentados?</a:t>
            </a:r>
          </a:p>
          <a:p>
            <a:pPr algn="just"/>
            <a:r>
              <a:rPr lang="es-AR" dirty="0"/>
              <a:t>¿Son las preguntas el único camino? ¿Qué otras estrategias se podrían poner en juego para ingresar al universo de la indagación?</a:t>
            </a:r>
          </a:p>
          <a:p>
            <a:endParaRPr lang="es-AR" dirty="0"/>
          </a:p>
        </p:txBody>
      </p:sp>
      <p:pic>
        <p:nvPicPr>
          <p:cNvPr id="4" name="Imagen 3">
            <a:extLst>
              <a:ext uri="{FF2B5EF4-FFF2-40B4-BE49-F238E27FC236}">
                <a16:creationId xmlns:a16="http://schemas.microsoft.com/office/drawing/2014/main" id="{C4F587F4-BFA0-42E2-B0B8-E45D05E191CF}"/>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77F0300B-B0B5-4D9B-9C3F-902E0D8A52A2}"/>
              </a:ext>
            </a:extLst>
          </p:cNvPr>
          <p:cNvPicPr>
            <a:picLocks noChangeAspect="1"/>
          </p:cNvPicPr>
          <p:nvPr/>
        </p:nvPicPr>
        <p:blipFill>
          <a:blip r:embed="rId3"/>
          <a:stretch>
            <a:fillRect/>
          </a:stretch>
        </p:blipFill>
        <p:spPr>
          <a:xfrm>
            <a:off x="2832053" y="61398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6832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15E174-A8D6-4DF3-AE58-163F6B0FD552}"/>
              </a:ext>
            </a:extLst>
          </p:cNvPr>
          <p:cNvSpPr>
            <a:spLocks noGrp="1"/>
          </p:cNvSpPr>
          <p:nvPr>
            <p:ph type="title"/>
          </p:nvPr>
        </p:nvSpPr>
        <p:spPr>
          <a:xfrm>
            <a:off x="2391218" y="1162594"/>
            <a:ext cx="7815099" cy="1089804"/>
          </a:xfrm>
        </p:spPr>
        <p:txBody>
          <a:bodyPr>
            <a:normAutofit/>
          </a:bodyPr>
          <a:lstStyle/>
          <a:p>
            <a:pPr algn="ctr"/>
            <a:r>
              <a:rPr lang="es-AR" sz="3200" dirty="0">
                <a:effectLst>
                  <a:outerShdw blurRad="38100" dist="38100" dir="2700000" algn="tl">
                    <a:srgbClr val="000000">
                      <a:alpha val="43137"/>
                    </a:srgbClr>
                  </a:outerShdw>
                </a:effectLst>
              </a:rPr>
              <a:t>La formulación de hipótesis como apertura a la exploración.</a:t>
            </a:r>
          </a:p>
        </p:txBody>
      </p:sp>
      <p:sp>
        <p:nvSpPr>
          <p:cNvPr id="3" name="Marcador de contenido 2">
            <a:extLst>
              <a:ext uri="{FF2B5EF4-FFF2-40B4-BE49-F238E27FC236}">
                <a16:creationId xmlns:a16="http://schemas.microsoft.com/office/drawing/2014/main" id="{7DBFAF28-02AC-41B1-850A-8D7A29598B3F}"/>
              </a:ext>
            </a:extLst>
          </p:cNvPr>
          <p:cNvSpPr>
            <a:spLocks noGrp="1"/>
          </p:cNvSpPr>
          <p:nvPr>
            <p:ph idx="1"/>
          </p:nvPr>
        </p:nvSpPr>
        <p:spPr>
          <a:xfrm>
            <a:off x="2501152" y="2827249"/>
            <a:ext cx="7705165" cy="2378295"/>
          </a:xfrm>
        </p:spPr>
        <p:txBody>
          <a:bodyPr>
            <a:normAutofit lnSpcReduction="10000"/>
          </a:bodyPr>
          <a:lstStyle/>
          <a:p>
            <a:r>
              <a:rPr lang="es-ES" sz="2400" dirty="0"/>
              <a:t>Se exploran los conocimientos - Se producen las primeras inferencias.</a:t>
            </a:r>
          </a:p>
          <a:p>
            <a:pPr marL="0" indent="0">
              <a:buNone/>
            </a:pPr>
            <a:endParaRPr lang="es-ES" sz="2400" dirty="0"/>
          </a:p>
          <a:p>
            <a:r>
              <a:rPr lang="es-ES" sz="2400" dirty="0"/>
              <a:t>Niveles de complejidad -&gt; deberán adecuarse a las posibilidades de cada grupo/ nivel/ modalidad. </a:t>
            </a:r>
          </a:p>
        </p:txBody>
      </p:sp>
      <p:pic>
        <p:nvPicPr>
          <p:cNvPr id="4" name="Imagen 3">
            <a:extLst>
              <a:ext uri="{FF2B5EF4-FFF2-40B4-BE49-F238E27FC236}">
                <a16:creationId xmlns:a16="http://schemas.microsoft.com/office/drawing/2014/main" id="{203EDF21-EDD0-4019-9052-DBCB7A819F32}"/>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33523C63-6B4F-47C6-BEB5-B2B07F9F2C3C}"/>
              </a:ext>
            </a:extLst>
          </p:cNvPr>
          <p:cNvPicPr>
            <a:picLocks noChangeAspect="1"/>
          </p:cNvPicPr>
          <p:nvPr/>
        </p:nvPicPr>
        <p:blipFill>
          <a:blip r:embed="rId3"/>
          <a:stretch>
            <a:fillRect/>
          </a:stretch>
        </p:blipFill>
        <p:spPr>
          <a:xfrm>
            <a:off x="2832053" y="61398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18028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3C85E2B-4BD3-498E-98C9-B57C01F08D7A}"/>
              </a:ext>
            </a:extLst>
          </p:cNvPr>
          <p:cNvSpPr>
            <a:spLocks noGrp="1"/>
          </p:cNvSpPr>
          <p:nvPr>
            <p:ph idx="1"/>
          </p:nvPr>
        </p:nvSpPr>
        <p:spPr>
          <a:xfrm>
            <a:off x="1035424" y="699247"/>
            <a:ext cx="9964269" cy="5029569"/>
          </a:xfrm>
        </p:spPr>
        <p:txBody>
          <a:bodyPr>
            <a:normAutofit/>
          </a:bodyPr>
          <a:lstStyle/>
          <a:p>
            <a:pPr marL="0" indent="0" algn="ctr">
              <a:buNone/>
            </a:pPr>
            <a:r>
              <a:rPr lang="es-ES" sz="3200" dirty="0">
                <a:effectLst>
                  <a:outerShdw blurRad="38100" dist="38100" dir="2700000" algn="tl">
                    <a:srgbClr val="000000">
                      <a:alpha val="43137"/>
                    </a:srgbClr>
                  </a:outerShdw>
                </a:effectLst>
              </a:rPr>
              <a:t>Formulando hipótesis provisorias</a:t>
            </a:r>
          </a:p>
          <a:p>
            <a:pPr marL="0" indent="0" algn="ctr">
              <a:buNone/>
            </a:pPr>
            <a:endParaRPr lang="es-ES" sz="2800" dirty="0">
              <a:effectLst>
                <a:outerShdw blurRad="38100" dist="38100" dir="2700000" algn="tl">
                  <a:srgbClr val="000000">
                    <a:alpha val="43137"/>
                  </a:srgbClr>
                </a:outerShdw>
              </a:effectLst>
            </a:endParaRPr>
          </a:p>
          <a:p>
            <a:pPr marL="0" indent="0" algn="ctr">
              <a:buNone/>
            </a:pPr>
            <a:r>
              <a:rPr lang="es-ES" sz="2000" dirty="0"/>
              <a:t>Pensando en alguno de los grupos con los que trabajan actualmente,</a:t>
            </a:r>
          </a:p>
          <a:p>
            <a:pPr marL="0" indent="0" algn="ctr">
              <a:buNone/>
            </a:pPr>
            <a:r>
              <a:rPr lang="es-ES" sz="2000" dirty="0"/>
              <a:t>¿Qué tipos de hipótesis podrían surgir en torno al siguiente interrogante?:</a:t>
            </a:r>
          </a:p>
          <a:p>
            <a:pPr marL="0" indent="0" algn="ctr">
              <a:buNone/>
            </a:pPr>
            <a:endParaRPr lang="es-ES" sz="2000" dirty="0"/>
          </a:p>
          <a:p>
            <a:pPr marL="0" indent="0" algn="ctr">
              <a:buNone/>
            </a:pPr>
            <a:r>
              <a:rPr lang="es-ES" sz="2000" b="1" dirty="0">
                <a:effectLst>
                  <a:outerShdw blurRad="38100" dist="38100" dir="2700000" algn="tl">
                    <a:srgbClr val="000000">
                      <a:alpha val="43137"/>
                    </a:srgbClr>
                  </a:outerShdw>
                </a:effectLst>
              </a:rPr>
              <a:t>¿Cómo hacemos para compostar materiales de origen vegetal?</a:t>
            </a:r>
          </a:p>
          <a:p>
            <a:pPr marL="0" indent="0" algn="ctr">
              <a:buNone/>
            </a:pPr>
            <a:r>
              <a:rPr lang="es-ES" sz="2000" b="1" dirty="0">
                <a:effectLst>
                  <a:outerShdw blurRad="38100" dist="38100" dir="2700000" algn="tl">
                    <a:srgbClr val="000000">
                      <a:alpha val="43137"/>
                    </a:srgbClr>
                  </a:outerShdw>
                </a:effectLst>
              </a:rPr>
              <a:t>¿Cuál es el mejor modo de compostar?</a:t>
            </a:r>
          </a:p>
          <a:p>
            <a:pPr marL="0" indent="0" algn="ctr">
              <a:buNone/>
            </a:pPr>
            <a:endParaRPr lang="es-ES" sz="2000" dirty="0">
              <a:effectLst>
                <a:outerShdw blurRad="38100" dist="38100" dir="2700000" algn="tl">
                  <a:srgbClr val="000000">
                    <a:alpha val="43137"/>
                  </a:srgbClr>
                </a:outerShdw>
              </a:effectLst>
            </a:endParaRPr>
          </a:p>
          <a:p>
            <a:pPr marL="0" indent="0" algn="ctr">
              <a:buNone/>
            </a:pPr>
            <a:r>
              <a:rPr lang="es-ES" sz="2000" dirty="0"/>
              <a:t>Considerando diferentes campos de conocimiento, ¿que contenidos curriculares se podrían abordar desde la formulación de hipótesis?</a:t>
            </a:r>
          </a:p>
          <a:p>
            <a:pPr marL="0" indent="0" algn="ctr">
              <a:buNone/>
            </a:pPr>
            <a:r>
              <a:rPr lang="es-AR" sz="2000" dirty="0"/>
              <a:t>¿Qué alternativas para hipotetizar habría además de la enunciación?</a:t>
            </a:r>
          </a:p>
          <a:p>
            <a:pPr marL="0" indent="0">
              <a:buNone/>
            </a:pPr>
            <a:endParaRPr lang="es-AR" dirty="0"/>
          </a:p>
        </p:txBody>
      </p:sp>
      <p:pic>
        <p:nvPicPr>
          <p:cNvPr id="6" name="Imagen 5">
            <a:extLst>
              <a:ext uri="{FF2B5EF4-FFF2-40B4-BE49-F238E27FC236}">
                <a16:creationId xmlns:a16="http://schemas.microsoft.com/office/drawing/2014/main" id="{D93C5D91-2F30-4E54-B10A-103DBBACB323}"/>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7" name="Imagen 6">
            <a:extLst>
              <a:ext uri="{FF2B5EF4-FFF2-40B4-BE49-F238E27FC236}">
                <a16:creationId xmlns:a16="http://schemas.microsoft.com/office/drawing/2014/main" id="{B3F4DAA7-ADDE-4B60-9DBE-2E7D6E159CE2}"/>
              </a:ext>
            </a:extLst>
          </p:cNvPr>
          <p:cNvPicPr>
            <a:picLocks noChangeAspect="1"/>
          </p:cNvPicPr>
          <p:nvPr/>
        </p:nvPicPr>
        <p:blipFill>
          <a:blip r:embed="rId3"/>
          <a:stretch>
            <a:fillRect/>
          </a:stretch>
        </p:blipFill>
        <p:spPr>
          <a:xfrm>
            <a:off x="2832053" y="61398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46537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F11340-81B2-4BB0-94E5-65108584C3D5}"/>
              </a:ext>
            </a:extLst>
          </p:cNvPr>
          <p:cNvSpPr>
            <a:spLocks noGrp="1"/>
          </p:cNvSpPr>
          <p:nvPr>
            <p:ph type="title"/>
          </p:nvPr>
        </p:nvSpPr>
        <p:spPr>
          <a:xfrm>
            <a:off x="4427386" y="672354"/>
            <a:ext cx="3337228" cy="841619"/>
          </a:xfrm>
        </p:spPr>
        <p:txBody>
          <a:bodyPr/>
          <a:lstStyle/>
          <a:p>
            <a:r>
              <a:rPr lang="es-AR" u="sng" dirty="0">
                <a:effectLst>
                  <a:outerShdw blurRad="38100" dist="38100" dir="2700000" algn="tl">
                    <a:srgbClr val="000000">
                      <a:alpha val="43137"/>
                    </a:srgbClr>
                  </a:outerShdw>
                </a:effectLst>
              </a:rPr>
              <a:t>Hipotetizando</a:t>
            </a:r>
          </a:p>
        </p:txBody>
      </p:sp>
      <p:sp>
        <p:nvSpPr>
          <p:cNvPr id="3" name="Marcador de contenido 2">
            <a:extLst>
              <a:ext uri="{FF2B5EF4-FFF2-40B4-BE49-F238E27FC236}">
                <a16:creationId xmlns:a16="http://schemas.microsoft.com/office/drawing/2014/main" id="{3796270A-D971-4CAB-B06B-8A7AED93CA9D}"/>
              </a:ext>
            </a:extLst>
          </p:cNvPr>
          <p:cNvSpPr>
            <a:spLocks noGrp="1"/>
          </p:cNvSpPr>
          <p:nvPr>
            <p:ph idx="1"/>
          </p:nvPr>
        </p:nvSpPr>
        <p:spPr>
          <a:xfrm>
            <a:off x="1994647" y="1724674"/>
            <a:ext cx="8202706" cy="4204447"/>
          </a:xfrm>
        </p:spPr>
        <p:txBody>
          <a:bodyPr/>
          <a:lstStyle/>
          <a:p>
            <a:pPr marL="0" indent="0">
              <a:buNone/>
            </a:pPr>
            <a:r>
              <a:rPr lang="es-AR" b="1" u="sng" dirty="0"/>
              <a:t>A modo de enunciación </a:t>
            </a:r>
            <a:r>
              <a:rPr lang="es-AR" dirty="0"/>
              <a:t>:</a:t>
            </a:r>
          </a:p>
          <a:p>
            <a:pPr marL="0" indent="0" algn="just">
              <a:buNone/>
            </a:pPr>
            <a:r>
              <a:rPr lang="es-ES" i="1" dirty="0">
                <a:effectLst>
                  <a:outerShdw blurRad="38100" dist="38100" dir="2700000" algn="tl">
                    <a:srgbClr val="000000">
                      <a:alpha val="43137"/>
                    </a:srgbClr>
                  </a:outerShdw>
                </a:effectLst>
              </a:rPr>
              <a:t>(Creo que…) Los restos vegetales colocados en una pila con materiales secos, se transforman en abono.</a:t>
            </a:r>
          </a:p>
          <a:p>
            <a:pPr marL="0" indent="0" algn="just">
              <a:buNone/>
            </a:pPr>
            <a:r>
              <a:rPr lang="es-ES" i="1" dirty="0">
                <a:effectLst>
                  <a:outerShdw blurRad="38100" dist="38100" dir="2700000" algn="tl">
                    <a:srgbClr val="000000">
                      <a:alpha val="43137"/>
                    </a:srgbClr>
                  </a:outerShdw>
                </a:effectLst>
              </a:rPr>
              <a:t>(Supongo…) Si arrojamos todos los restos vegetales en un recipiente se descomponen mas rápido que si no lo hacemos.</a:t>
            </a:r>
          </a:p>
          <a:p>
            <a:pPr marL="0" indent="0" algn="just">
              <a:buNone/>
            </a:pPr>
            <a:r>
              <a:rPr lang="es-ES" i="1" dirty="0">
                <a:effectLst>
                  <a:outerShdw blurRad="38100" dist="38100" dir="2700000" algn="tl">
                    <a:srgbClr val="000000">
                      <a:alpha val="43137"/>
                    </a:srgbClr>
                  </a:outerShdw>
                </a:effectLst>
              </a:rPr>
              <a:t>(Estimo que…)Si picamos los restos vegetales se descomponen mas rápido que si no lo hacemos.</a:t>
            </a:r>
          </a:p>
          <a:p>
            <a:pPr marL="0" indent="0" algn="just">
              <a:buNone/>
            </a:pPr>
            <a:r>
              <a:rPr lang="es-ES" b="1" u="sng" dirty="0"/>
              <a:t>A modo de experiencia:</a:t>
            </a:r>
          </a:p>
          <a:p>
            <a:pPr marL="0" indent="0" algn="just">
              <a:buNone/>
            </a:pPr>
            <a:r>
              <a:rPr lang="es-ES" i="1" dirty="0">
                <a:effectLst>
                  <a:outerShdw blurRad="38100" dist="38100" dir="2700000" algn="tl">
                    <a:srgbClr val="000000">
                      <a:alpha val="43137"/>
                    </a:srgbClr>
                  </a:outerShdw>
                </a:effectLst>
              </a:rPr>
              <a:t>Se colocan restos vegetales picados en una pila en el patio dentro de un contenedor con agujeros, intercalando materiales secos y húmedos. En otro sector se arrojan materiales de origen vegetal sin picar y sin intercalar materiales secos. Realizar el seguimiento durante 8 semanas.</a:t>
            </a:r>
          </a:p>
          <a:p>
            <a:endParaRPr lang="es-AR" dirty="0"/>
          </a:p>
        </p:txBody>
      </p:sp>
      <p:pic>
        <p:nvPicPr>
          <p:cNvPr id="4" name="Imagen 3">
            <a:extLst>
              <a:ext uri="{FF2B5EF4-FFF2-40B4-BE49-F238E27FC236}">
                <a16:creationId xmlns:a16="http://schemas.microsoft.com/office/drawing/2014/main" id="{B5262BCC-9221-474B-99E5-10125F3317E6}"/>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64145D06-1257-4795-9029-932E42881EB2}"/>
              </a:ext>
            </a:extLst>
          </p:cNvPr>
          <p:cNvPicPr>
            <a:picLocks noChangeAspect="1"/>
          </p:cNvPicPr>
          <p:nvPr/>
        </p:nvPicPr>
        <p:blipFill>
          <a:blip r:embed="rId3"/>
          <a:stretch>
            <a:fillRect/>
          </a:stretch>
        </p:blipFill>
        <p:spPr>
          <a:xfrm>
            <a:off x="2832053" y="61398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46959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9C5ED8-080B-472F-8D19-36C6B70753A7}"/>
              </a:ext>
            </a:extLst>
          </p:cNvPr>
          <p:cNvSpPr>
            <a:spLocks noGrp="1"/>
          </p:cNvSpPr>
          <p:nvPr>
            <p:ph type="title"/>
          </p:nvPr>
        </p:nvSpPr>
        <p:spPr>
          <a:xfrm>
            <a:off x="1705535" y="771496"/>
            <a:ext cx="8780930" cy="1280890"/>
          </a:xfrm>
        </p:spPr>
        <p:txBody>
          <a:bodyPr>
            <a:normAutofit fontScale="90000"/>
          </a:bodyPr>
          <a:lstStyle/>
          <a:p>
            <a:pPr algn="ctr"/>
            <a:r>
              <a:rPr lang="es-ES" dirty="0">
                <a:effectLst>
                  <a:outerShdw blurRad="38100" dist="38100" dir="2700000" algn="tl">
                    <a:srgbClr val="000000">
                      <a:alpha val="43137"/>
                    </a:srgbClr>
                  </a:outerShdw>
                </a:effectLst>
              </a:rPr>
              <a:t>¿Qué contenidos curriculares se podrían abordar desde la formulación de hipótesis?</a:t>
            </a:r>
            <a:br>
              <a:rPr lang="es-ES" dirty="0">
                <a:effectLst>
                  <a:outerShdw blurRad="38100" dist="38100" dir="2700000" algn="tl">
                    <a:srgbClr val="000000">
                      <a:alpha val="43137"/>
                    </a:srgbClr>
                  </a:outerShdw>
                </a:effectLst>
              </a:rPr>
            </a:br>
            <a:endParaRPr lang="es-AR"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90FCDAAA-E4B8-4160-893A-D3B6DC04BC4D}"/>
              </a:ext>
            </a:extLst>
          </p:cNvPr>
          <p:cNvSpPr>
            <a:spLocks noGrp="1"/>
          </p:cNvSpPr>
          <p:nvPr>
            <p:ph idx="1"/>
          </p:nvPr>
        </p:nvSpPr>
        <p:spPr>
          <a:xfrm>
            <a:off x="2080932" y="2389094"/>
            <a:ext cx="8030136" cy="3177988"/>
          </a:xfrm>
        </p:spPr>
        <p:txBody>
          <a:bodyPr>
            <a:normAutofit/>
          </a:bodyPr>
          <a:lstStyle/>
          <a:p>
            <a:pPr marL="0" indent="0">
              <a:buNone/>
            </a:pPr>
            <a:r>
              <a:rPr lang="es-AR" u="sng" dirty="0"/>
              <a:t>Prácticas del lenguaje</a:t>
            </a:r>
            <a:r>
              <a:rPr lang="es-AR" dirty="0"/>
              <a:t> (adaptado a cada nivel/modalidad): </a:t>
            </a:r>
          </a:p>
          <a:p>
            <a:pPr>
              <a:buFont typeface="Arial" panose="020B0604020202020204" pitchFamily="34" charset="0"/>
              <a:buChar char="•"/>
            </a:pPr>
            <a:r>
              <a:rPr lang="es-AR" dirty="0"/>
              <a:t>Definir/ conceptualizar el término.</a:t>
            </a:r>
          </a:p>
          <a:p>
            <a:pPr>
              <a:buFont typeface="Arial" panose="020B0604020202020204" pitchFamily="34" charset="0"/>
              <a:buChar char="•"/>
            </a:pPr>
            <a:r>
              <a:rPr lang="es-AR" dirty="0"/>
              <a:t>¿Cómo formular una hipótesis?</a:t>
            </a:r>
          </a:p>
          <a:p>
            <a:pPr>
              <a:buFont typeface="Arial" panose="020B0604020202020204" pitchFamily="34" charset="0"/>
              <a:buChar char="•"/>
            </a:pPr>
            <a:r>
              <a:rPr lang="es-AR" dirty="0"/>
              <a:t>¿Por qué formulamos hipótesis?</a:t>
            </a:r>
          </a:p>
          <a:p>
            <a:pPr marL="0" indent="0">
              <a:buNone/>
            </a:pPr>
            <a:r>
              <a:rPr lang="es-AR" u="sng" dirty="0"/>
              <a:t>Ciencias naturales</a:t>
            </a:r>
            <a:r>
              <a:rPr lang="es-AR" dirty="0"/>
              <a:t> (adaptado a cada nivel/modalidad): </a:t>
            </a:r>
            <a:endParaRPr lang="es-AR" u="sng" dirty="0"/>
          </a:p>
          <a:p>
            <a:pPr>
              <a:buFont typeface="Arial" panose="020B0604020202020204" pitchFamily="34" charset="0"/>
              <a:buChar char="•"/>
            </a:pPr>
            <a:r>
              <a:rPr lang="es-AR" dirty="0"/>
              <a:t>¿Qué es el método científico?</a:t>
            </a:r>
          </a:p>
          <a:p>
            <a:pPr>
              <a:buFont typeface="Arial" panose="020B0604020202020204" pitchFamily="34" charset="0"/>
              <a:buChar char="•"/>
            </a:pPr>
            <a:r>
              <a:rPr lang="es-AR" dirty="0"/>
              <a:t>¿Cuál es la relevancia de la formulación de hipótesis en el método científico?</a:t>
            </a:r>
          </a:p>
          <a:p>
            <a:pPr>
              <a:buFont typeface="Arial" panose="020B0604020202020204" pitchFamily="34" charset="0"/>
              <a:buChar char="•"/>
            </a:pPr>
            <a:endParaRPr lang="es-AR" dirty="0"/>
          </a:p>
        </p:txBody>
      </p:sp>
      <p:pic>
        <p:nvPicPr>
          <p:cNvPr id="4" name="Imagen 3">
            <a:extLst>
              <a:ext uri="{FF2B5EF4-FFF2-40B4-BE49-F238E27FC236}">
                <a16:creationId xmlns:a16="http://schemas.microsoft.com/office/drawing/2014/main" id="{69BB4DEC-617C-40F0-9FA3-EB151956D8D5}"/>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D66C533F-537E-4D55-9853-D769B3C65FF6}"/>
              </a:ext>
            </a:extLst>
          </p:cNvPr>
          <p:cNvPicPr>
            <a:picLocks noChangeAspect="1"/>
          </p:cNvPicPr>
          <p:nvPr/>
        </p:nvPicPr>
        <p:blipFill>
          <a:blip r:embed="rId3"/>
          <a:stretch>
            <a:fillRect/>
          </a:stretch>
        </p:blipFill>
        <p:spPr>
          <a:xfrm>
            <a:off x="2832053" y="61398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4688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3BB728-4138-4534-B126-B8C757E412E8}"/>
              </a:ext>
            </a:extLst>
          </p:cNvPr>
          <p:cNvSpPr>
            <a:spLocks noGrp="1"/>
          </p:cNvSpPr>
          <p:nvPr>
            <p:ph type="title"/>
          </p:nvPr>
        </p:nvSpPr>
        <p:spPr>
          <a:xfrm>
            <a:off x="2907866" y="1261561"/>
            <a:ext cx="6376263" cy="699849"/>
          </a:xfrm>
        </p:spPr>
        <p:txBody>
          <a:bodyPr>
            <a:normAutofit/>
          </a:bodyPr>
          <a:lstStyle/>
          <a:p>
            <a:pPr algn="ctr"/>
            <a:r>
              <a:rPr lang="es-AR" sz="3200" dirty="0">
                <a:effectLst>
                  <a:outerShdw blurRad="38100" dist="38100" dir="2700000" algn="tl">
                    <a:srgbClr val="000000">
                      <a:alpha val="43137"/>
                    </a:srgbClr>
                  </a:outerShdw>
                </a:effectLst>
              </a:rPr>
              <a:t>Recopilando información</a:t>
            </a:r>
          </a:p>
        </p:txBody>
      </p:sp>
      <p:sp>
        <p:nvSpPr>
          <p:cNvPr id="3" name="Marcador de contenido 2">
            <a:extLst>
              <a:ext uri="{FF2B5EF4-FFF2-40B4-BE49-F238E27FC236}">
                <a16:creationId xmlns:a16="http://schemas.microsoft.com/office/drawing/2014/main" id="{6A673606-913B-4417-8D0D-AECB0F347B0E}"/>
              </a:ext>
            </a:extLst>
          </p:cNvPr>
          <p:cNvSpPr>
            <a:spLocks noGrp="1"/>
          </p:cNvSpPr>
          <p:nvPr>
            <p:ph idx="1"/>
          </p:nvPr>
        </p:nvSpPr>
        <p:spPr>
          <a:xfrm>
            <a:off x="2710631" y="2577353"/>
            <a:ext cx="6770735" cy="2774575"/>
          </a:xfrm>
        </p:spPr>
        <p:txBody>
          <a:bodyPr>
            <a:normAutofit fontScale="92500" lnSpcReduction="20000"/>
          </a:bodyPr>
          <a:lstStyle/>
          <a:p>
            <a:pPr algn="ctr"/>
            <a:r>
              <a:rPr lang="es-AR" sz="2400" dirty="0"/>
              <a:t>Implicancias – Planificación - Estrategias</a:t>
            </a:r>
          </a:p>
          <a:p>
            <a:pPr marL="0" indent="0" algn="ctr">
              <a:buNone/>
            </a:pPr>
            <a:r>
              <a:rPr lang="es-ES" sz="2000" i="1" dirty="0"/>
              <a:t>Planificar la búsqueda, seleccionar la información, clasificarla y organizarla. ¿De qué modo?</a:t>
            </a:r>
            <a:endParaRPr lang="es-AR" sz="2000" i="1" dirty="0"/>
          </a:p>
          <a:p>
            <a:pPr marL="0" indent="0" algn="ctr">
              <a:buNone/>
            </a:pPr>
            <a:endParaRPr lang="es-AR" sz="2400" dirty="0"/>
          </a:p>
          <a:p>
            <a:pPr algn="ctr"/>
            <a:r>
              <a:rPr lang="es-AR" sz="2400" dirty="0"/>
              <a:t>Fuentes posibles</a:t>
            </a:r>
          </a:p>
          <a:p>
            <a:pPr marL="0" indent="0" algn="ctr">
              <a:buNone/>
            </a:pPr>
            <a:r>
              <a:rPr lang="es-AR" sz="2000" i="1" dirty="0"/>
              <a:t>Entrevistas personales, documentales, material audiovisual diverso, bibliografía, fuentes confiables de internet, otros.</a:t>
            </a:r>
          </a:p>
        </p:txBody>
      </p:sp>
      <p:pic>
        <p:nvPicPr>
          <p:cNvPr id="4" name="Imagen 3">
            <a:extLst>
              <a:ext uri="{FF2B5EF4-FFF2-40B4-BE49-F238E27FC236}">
                <a16:creationId xmlns:a16="http://schemas.microsoft.com/office/drawing/2014/main" id="{3BBBC9BA-C854-429E-8196-1EA26F26F266}"/>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094F7B3A-C378-4546-AAB7-3753D020D9B0}"/>
              </a:ext>
            </a:extLst>
          </p:cNvPr>
          <p:cNvPicPr>
            <a:picLocks noChangeAspect="1"/>
          </p:cNvPicPr>
          <p:nvPr/>
        </p:nvPicPr>
        <p:blipFill>
          <a:blip r:embed="rId3"/>
          <a:stretch>
            <a:fillRect/>
          </a:stretch>
        </p:blipFill>
        <p:spPr>
          <a:xfrm>
            <a:off x="2832053" y="5883966"/>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10965843"/>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285</TotalTime>
  <Words>1140</Words>
  <Application>Microsoft Office PowerPoint</Application>
  <PresentationFormat>Panorámica</PresentationFormat>
  <Paragraphs>87</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Arial Rounded MT Bold</vt:lpstr>
      <vt:lpstr>Century Gothic</vt:lpstr>
      <vt:lpstr>Wingdings 3</vt:lpstr>
      <vt:lpstr>Espiral</vt:lpstr>
      <vt:lpstr>1° Capacitación del Programa Provincial de Huertas Escolares.</vt:lpstr>
      <vt:lpstr>Explorar y descubrir como posibilidades de abordaje. </vt:lpstr>
      <vt:lpstr>Presentación de PowerPoint</vt:lpstr>
      <vt:lpstr>Construyendo pasos para comenzar a pensar una secuencia. </vt:lpstr>
      <vt:lpstr>La formulación de hipótesis como apertura a la exploración.</vt:lpstr>
      <vt:lpstr>Presentación de PowerPoint</vt:lpstr>
      <vt:lpstr>Hipotetizando</vt:lpstr>
      <vt:lpstr>¿Qué contenidos curriculares se podrían abordar desde la formulación de hipótesis? </vt:lpstr>
      <vt:lpstr>Recopilando información</vt:lpstr>
      <vt:lpstr>Construcción de conocimiento</vt:lpstr>
      <vt:lpstr>Propuesta de actividad de cierre</vt:lpstr>
      <vt:lpstr>Propuesta: construcción de una actividad como parte de una secuencia didáctica.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Capacitación del Programa Provincial de Huertas Escolares.</dc:title>
  <dc:creator>Usuario</dc:creator>
  <cp:lastModifiedBy>Usuario</cp:lastModifiedBy>
  <cp:revision>33</cp:revision>
  <dcterms:created xsi:type="dcterms:W3CDTF">2022-09-27T14:27:32Z</dcterms:created>
  <dcterms:modified xsi:type="dcterms:W3CDTF">2022-10-05T16:23:27Z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