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7" r:id="rId5"/>
  </p:sldMasterIdLst>
  <p:notesMasterIdLst>
    <p:notesMasterId r:id="rId25"/>
  </p:notesMasterIdLst>
  <p:sldIdLst>
    <p:sldId id="370" r:id="rId6"/>
    <p:sldId id="257" r:id="rId7"/>
    <p:sldId id="330" r:id="rId8"/>
    <p:sldId id="336" r:id="rId9"/>
    <p:sldId id="357" r:id="rId10"/>
    <p:sldId id="358" r:id="rId11"/>
    <p:sldId id="365" r:id="rId12"/>
    <p:sldId id="366" r:id="rId13"/>
    <p:sldId id="347" r:id="rId14"/>
    <p:sldId id="367" r:id="rId15"/>
    <p:sldId id="369" r:id="rId16"/>
    <p:sldId id="368" r:id="rId17"/>
    <p:sldId id="348" r:id="rId18"/>
    <p:sldId id="349" r:id="rId19"/>
    <p:sldId id="350" r:id="rId20"/>
    <p:sldId id="361" r:id="rId21"/>
    <p:sldId id="362" r:id="rId22"/>
    <p:sldId id="363" r:id="rId23"/>
    <p:sldId id="371" r:id="rId24"/>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19" userDrawn="1">
          <p15:clr>
            <a:srgbClr val="A4A3A4"/>
          </p15:clr>
        </p15:guide>
        <p15:guide id="2" pos="2893" userDrawn="1">
          <p15:clr>
            <a:srgbClr val="A4A3A4"/>
          </p15:clr>
        </p15:guide>
        <p15:guide id="3" pos="29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1" d="100"/>
          <a:sy n="71" d="100"/>
        </p:scale>
        <p:origin x="1206" y="72"/>
      </p:cViewPr>
      <p:guideLst>
        <p:guide orient="horz" pos="2319"/>
        <p:guide pos="2893"/>
        <p:guide pos="29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7523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778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181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181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5066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039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8341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8341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8341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834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474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375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41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879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879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879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181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181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104284" y="4777381"/>
            <a:ext cx="715048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AR"/>
          </a:p>
        </p:txBody>
      </p:sp>
      <p:sp>
        <p:nvSpPr>
          <p:cNvPr id="5" name="Footer Placeholder 4"/>
          <p:cNvSpPr>
            <a:spLocks noGrp="1"/>
          </p:cNvSpPr>
          <p:nvPr>
            <p:ph type="ftr" sz="quarter" idx="11"/>
          </p:nvPr>
        </p:nvSpPr>
        <p:spPr/>
        <p:txBody>
          <a:bodyPr/>
          <a:lstStyle/>
          <a:p>
            <a:endParaRPr lang="es-AR"/>
          </a:p>
        </p:txBody>
      </p:sp>
      <p:sp>
        <p:nvSpPr>
          <p:cNvPr id="9" name="Freeform 8"/>
          <p:cNvSpPr/>
          <p:nvPr/>
        </p:nvSpPr>
        <p:spPr bwMode="auto">
          <a:xfrm>
            <a:off x="-34362" y="4321159"/>
            <a:ext cx="1511762"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58612" y="4529542"/>
            <a:ext cx="633726" cy="365125"/>
          </a:xfrm>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55040252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AR"/>
          </a:p>
        </p:txBody>
      </p:sp>
      <p:sp>
        <p:nvSpPr>
          <p:cNvPr id="5" name="Footer Placeholder 4"/>
          <p:cNvSpPr>
            <a:spLocks noGrp="1"/>
          </p:cNvSpPr>
          <p:nvPr>
            <p:ph type="ftr" sz="quarter" idx="11"/>
          </p:nvPr>
        </p:nvSpPr>
        <p:spPr/>
        <p:txBody>
          <a:bodyPr/>
          <a:lstStyle/>
          <a:p>
            <a:endParaRPr lang="es-AR"/>
          </a:p>
        </p:txBody>
      </p:sp>
      <p:sp>
        <p:nvSpPr>
          <p:cNvPr id="10"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17063682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AR"/>
          </a:p>
        </p:txBody>
      </p:sp>
      <p:sp>
        <p:nvSpPr>
          <p:cNvPr id="5" name="Footer Placeholder 4"/>
          <p:cNvSpPr>
            <a:spLocks noGrp="1"/>
          </p:cNvSpPr>
          <p:nvPr>
            <p:ph type="ftr" sz="quarter" idx="11"/>
          </p:nvPr>
        </p:nvSpPr>
        <p:spPr/>
        <p:txBody>
          <a:bodyPr/>
          <a:lstStyle/>
          <a:p>
            <a:endParaRPr lang="es-AR"/>
          </a:p>
        </p:txBody>
      </p:sp>
      <p:sp>
        <p:nvSpPr>
          <p:cNvPr id="19"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pPr marL="0" lvl="0" indent="0" algn="r" rtl="0">
              <a:spcBef>
                <a:spcPts val="0"/>
              </a:spcBef>
              <a:spcAft>
                <a:spcPts val="0"/>
              </a:spcAft>
              <a:buNone/>
            </a:pPr>
            <a:fld id="{00000000-1234-1234-1234-123412341234}" type="slidenum">
              <a:rPr lang="es-ES" smtClean="0"/>
              <a:t>‹Nº›</a:t>
            </a:fld>
            <a:endParaRPr lang="es-ES"/>
          </a:p>
        </p:txBody>
      </p:sp>
      <p:sp>
        <p:nvSpPr>
          <p:cNvPr id="14" name="TextBox 13"/>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76390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27935229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104283" y="5181600"/>
            <a:ext cx="72456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endParaRPr lang="es-AR"/>
          </a:p>
        </p:txBody>
      </p:sp>
      <p:sp>
        <p:nvSpPr>
          <p:cNvPr id="6" name="Footer Placeholder 5"/>
          <p:cNvSpPr>
            <a:spLocks noGrp="1"/>
          </p:cNvSpPr>
          <p:nvPr>
            <p:ph type="ftr" sz="quarter" idx="11"/>
          </p:nvPr>
        </p:nvSpPr>
        <p:spPr/>
        <p:txBody>
          <a:bodyPr/>
          <a:lstStyle/>
          <a:p>
            <a:endParaRPr lang="es-AR"/>
          </a:p>
        </p:txBody>
      </p:sp>
      <p:sp>
        <p:nvSpPr>
          <p:cNvPr id="2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pPr marL="0" lvl="0" indent="0" algn="r" rtl="0">
              <a:spcBef>
                <a:spcPts val="0"/>
              </a:spcBef>
              <a:spcAft>
                <a:spcPts val="0"/>
              </a:spcAft>
              <a:buNone/>
            </a:pPr>
            <a:fld id="{00000000-1234-1234-1234-123412341234}" type="slidenum">
              <a:rPr lang="es-ES" smtClean="0"/>
              <a:t>‹Nº›</a:t>
            </a:fld>
            <a:endParaRPr lang="es-ES"/>
          </a:p>
        </p:txBody>
      </p:sp>
      <p:sp>
        <p:nvSpPr>
          <p:cNvPr id="11" name="TextBox 10"/>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794937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5198769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AR"/>
          </a:p>
        </p:txBody>
      </p:sp>
      <p:sp>
        <p:nvSpPr>
          <p:cNvPr id="5" name="Footer Placeholder 4"/>
          <p:cNvSpPr>
            <a:spLocks noGrp="1"/>
          </p:cNvSpPr>
          <p:nvPr>
            <p:ph type="ftr" sz="quarter" idx="11"/>
          </p:nvPr>
        </p:nvSpPr>
        <p:spPr/>
        <p:txBody>
          <a:bodyPr/>
          <a:lstStyle/>
          <a:p>
            <a:endParaRPr lang="es-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826812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46" y="627407"/>
            <a:ext cx="1794143"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AR"/>
          </a:p>
        </p:txBody>
      </p:sp>
      <p:sp>
        <p:nvSpPr>
          <p:cNvPr id="5" name="Footer Placeholder 4"/>
          <p:cNvSpPr>
            <a:spLocks noGrp="1"/>
          </p:cNvSpPr>
          <p:nvPr>
            <p:ph type="ftr" sz="quarter" idx="11"/>
          </p:nvPr>
        </p:nvSpPr>
        <p:spPr/>
        <p:txBody>
          <a:bodyPr/>
          <a:lstStyle/>
          <a:p>
            <a:endParaRPr lang="es-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364185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107302" y="624110"/>
            <a:ext cx="71382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AR"/>
          </a:p>
        </p:txBody>
      </p:sp>
      <p:sp>
        <p:nvSpPr>
          <p:cNvPr id="5" name="Footer Placeholder 4"/>
          <p:cNvSpPr>
            <a:spLocks noGrp="1"/>
          </p:cNvSpPr>
          <p:nvPr>
            <p:ph type="ftr" sz="quarter" idx="11"/>
          </p:nvPr>
        </p:nvSpPr>
        <p:spPr/>
        <p:txBody>
          <a:bodyPr/>
          <a:lstStyle/>
          <a:p>
            <a:endParaRPr lang="es-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9517388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04284" y="3581400"/>
            <a:ext cx="7141317"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31948831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53830" y="787784"/>
            <a:ext cx="633726" cy="365125"/>
          </a:xfrm>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16109428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AR"/>
          </a:p>
        </p:txBody>
      </p:sp>
      <p:sp>
        <p:nvSpPr>
          <p:cNvPr id="8" name="Footer Placeholder 7"/>
          <p:cNvSpPr>
            <a:spLocks noGrp="1"/>
          </p:cNvSpPr>
          <p:nvPr>
            <p:ph type="ftr" sz="quarter" idx="11"/>
          </p:nvPr>
        </p:nvSpPr>
        <p:spPr/>
        <p:txBody>
          <a:bodyPr/>
          <a:lstStyle/>
          <a:p>
            <a:endParaRPr lang="es-AR"/>
          </a:p>
        </p:txBody>
      </p:sp>
      <p:sp>
        <p:nvSpPr>
          <p:cNvPr id="11"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53830" y="787784"/>
            <a:ext cx="633726" cy="365125"/>
          </a:xfrm>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8497703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107300" y="624110"/>
            <a:ext cx="71383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AR"/>
          </a:p>
        </p:txBody>
      </p:sp>
      <p:sp>
        <p:nvSpPr>
          <p:cNvPr id="4" name="Footer Placeholder 3"/>
          <p:cNvSpPr>
            <a:spLocks noGrp="1"/>
          </p:cNvSpPr>
          <p:nvPr>
            <p:ph type="ftr" sz="quarter" idx="11"/>
          </p:nvPr>
        </p:nvSpPr>
        <p:spPr/>
        <p:txBody>
          <a:bodyPr/>
          <a:lstStyle/>
          <a:p>
            <a:endParaRPr lang="es-AR"/>
          </a:p>
        </p:txBody>
      </p:sp>
      <p:sp>
        <p:nvSpPr>
          <p:cNvPr id="8"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354062836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1895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104283" y="446088"/>
            <a:ext cx="2848716"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315070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104284" y="634965"/>
            <a:ext cx="7141317"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27827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1463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2123" y="285"/>
            <a:ext cx="2114961"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9812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07300" y="624110"/>
            <a:ext cx="71383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104284" y="2133600"/>
            <a:ext cx="7141317"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420100" y="6135090"/>
            <a:ext cx="830245"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s-AR"/>
          </a:p>
        </p:txBody>
      </p:sp>
      <p:sp>
        <p:nvSpPr>
          <p:cNvPr id="5" name="Footer Placeholder 4"/>
          <p:cNvSpPr>
            <a:spLocks noGrp="1"/>
          </p:cNvSpPr>
          <p:nvPr>
            <p:ph type="ftr" sz="quarter" idx="3"/>
          </p:nvPr>
        </p:nvSpPr>
        <p:spPr>
          <a:xfrm>
            <a:off x="2104283" y="6135810"/>
            <a:ext cx="619286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53830" y="787784"/>
            <a:ext cx="633726"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134425156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5336" y="2514601"/>
            <a:ext cx="7709437" cy="2262781"/>
          </a:xfrm>
        </p:spPr>
        <p:txBody>
          <a:bodyPr>
            <a:normAutofit fontScale="90000"/>
          </a:bodyPr>
          <a:lstStyle/>
          <a:p>
            <a:pPr lvl="0" algn="ctr">
              <a:spcBef>
                <a:spcPts val="0"/>
              </a:spcBef>
            </a:pPr>
            <a:r>
              <a:rPr lang="es-ES" sz="8000" b="1" dirty="0">
                <a:solidFill>
                  <a:srgbClr val="002060"/>
                </a:solidFill>
                <a:latin typeface="Calibri" panose="020F0502020204030204" pitchFamily="34" charset="0"/>
                <a:ea typeface="Calibri"/>
                <a:cs typeface="Calibri" panose="020F0502020204030204" pitchFamily="34" charset="0"/>
                <a:sym typeface="Calibri"/>
              </a:rPr>
              <a:t>Técnica de cultivo </a:t>
            </a:r>
            <a:br>
              <a:rPr lang="es-ES" sz="8000" b="1" dirty="0">
                <a:solidFill>
                  <a:srgbClr val="002060"/>
                </a:solidFill>
                <a:latin typeface="Calibri" panose="020F0502020204030204" pitchFamily="34" charset="0"/>
                <a:ea typeface="Calibri"/>
                <a:cs typeface="Calibri" panose="020F0502020204030204" pitchFamily="34" charset="0"/>
                <a:sym typeface="Calibri"/>
              </a:rPr>
            </a:br>
            <a:r>
              <a:rPr lang="es-ES" sz="8000" b="1" dirty="0">
                <a:solidFill>
                  <a:srgbClr val="002060"/>
                </a:solidFill>
                <a:latin typeface="Calibri" panose="020F0502020204030204" pitchFamily="34" charset="0"/>
                <a:ea typeface="Calibri"/>
                <a:cs typeface="Calibri" panose="020F0502020204030204" pitchFamily="34" charset="0"/>
                <a:sym typeface="Calibri"/>
              </a:rPr>
              <a:t>LASAÑA</a:t>
            </a:r>
            <a:br>
              <a:rPr lang="es-ES" b="1" dirty="0">
                <a:solidFill>
                  <a:schemeClr val="bg2">
                    <a:lumMod val="50000"/>
                  </a:schemeClr>
                </a:solidFill>
                <a:latin typeface="Calibri" panose="020F0502020204030204" pitchFamily="34" charset="0"/>
                <a:ea typeface="Calibri"/>
                <a:cs typeface="Calibri" panose="020F0502020204030204" pitchFamily="34" charset="0"/>
                <a:sym typeface="Calibri"/>
              </a:rPr>
            </a:br>
            <a:endParaRPr lang="es-AR" dirty="0"/>
          </a:p>
        </p:txBody>
      </p:sp>
      <p:pic>
        <p:nvPicPr>
          <p:cNvPr id="4" name="Imagen 3">
            <a:extLst>
              <a:ext uri="{FF2B5EF4-FFF2-40B4-BE49-F238E27FC236}">
                <a16:creationId xmlns:a16="http://schemas.microsoft.com/office/drawing/2014/main" id="{9340FCF8-3D38-4302-9BD3-36685D7C67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6341" y="566317"/>
            <a:ext cx="778432" cy="778432"/>
          </a:xfrm>
          <a:prstGeom prst="rect">
            <a:avLst/>
          </a:prstGeom>
          <a:ln>
            <a:noFill/>
          </a:ln>
          <a:effectLst>
            <a:outerShdw blurRad="190500" algn="tl" rotWithShape="0">
              <a:srgbClr val="000000">
                <a:alpha val="70000"/>
              </a:srgbClr>
            </a:outerShdw>
          </a:effectLst>
        </p:spPr>
      </p:pic>
      <p:pic>
        <p:nvPicPr>
          <p:cNvPr id="5" name="Imagen 4">
            <a:extLst>
              <a:ext uri="{FF2B5EF4-FFF2-40B4-BE49-F238E27FC236}">
                <a16:creationId xmlns:a16="http://schemas.microsoft.com/office/drawing/2014/main" id="{B271BC53-E08D-4A32-9010-7A6ABC3BD6D0}"/>
              </a:ext>
            </a:extLst>
          </p:cNvPr>
          <p:cNvPicPr>
            <a:picLocks noChangeAspect="1"/>
          </p:cNvPicPr>
          <p:nvPr/>
        </p:nvPicPr>
        <p:blipFill>
          <a:blip r:embed="rId3"/>
          <a:stretch>
            <a:fillRect/>
          </a:stretch>
        </p:blipFill>
        <p:spPr>
          <a:xfrm>
            <a:off x="2418268" y="5947234"/>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8988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677545" y="53469"/>
            <a:ext cx="8915400" cy="63976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r>
              <a:rPr lang="es-AR" b="1" dirty="0">
                <a:solidFill>
                  <a:srgbClr val="002060"/>
                </a:solidFill>
              </a:rPr>
              <a:t>LASAÑA LISTA!</a:t>
            </a:r>
            <a:endParaRPr b="1" dirty="0">
              <a:solidFill>
                <a:srgbClr val="002060"/>
              </a:solidFill>
            </a:endParaRPr>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2" name="1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116" y="1384858"/>
            <a:ext cx="3913843" cy="3755356"/>
          </a:xfrm>
          <a:prstGeom prst="rect">
            <a:avLst/>
          </a:prstGeom>
        </p:spPr>
      </p:pic>
      <p:pic>
        <p:nvPicPr>
          <p:cNvPr id="7" name="Imagen 6">
            <a:extLst>
              <a:ext uri="{FF2B5EF4-FFF2-40B4-BE49-F238E27FC236}">
                <a16:creationId xmlns:a16="http://schemas.microsoft.com/office/drawing/2014/main" id="{442AB909-2157-4C0C-B91A-A45D27C672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3054" y="373350"/>
            <a:ext cx="778432" cy="778432"/>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ECA0C159-1006-407A-9E9C-C2BA4A351896}"/>
              </a:ext>
            </a:extLst>
          </p:cNvPr>
          <p:cNvPicPr>
            <a:picLocks noChangeAspect="1"/>
          </p:cNvPicPr>
          <p:nvPr/>
        </p:nvPicPr>
        <p:blipFill>
          <a:blip r:embed="rId5"/>
          <a:stretch>
            <a:fillRect/>
          </a:stretch>
        </p:blipFill>
        <p:spPr>
          <a:xfrm>
            <a:off x="2169531" y="5923408"/>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669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677545" y="1792605"/>
            <a:ext cx="8686800" cy="393255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5400" b="1" i="0" u="none" strike="noStrike" cap="none" dirty="0">
                <a:solidFill>
                  <a:srgbClr val="002060"/>
                </a:solidFill>
                <a:latin typeface="Arial"/>
                <a:ea typeface="Arial"/>
                <a:cs typeface="Arial"/>
                <a:sym typeface="Arial"/>
              </a:rPr>
              <a:t>Ideas creativas para espacios reducidos</a:t>
            </a:r>
            <a:endParaRPr sz="5400" b="1" i="0" u="none" strike="noStrike" cap="none" dirty="0">
              <a:solidFill>
                <a:srgbClr val="002060"/>
              </a:solidFill>
              <a:latin typeface="Arial"/>
              <a:ea typeface="Arial"/>
              <a:cs typeface="Arial"/>
              <a:sym typeface="Arial"/>
            </a:endParaRPr>
          </a:p>
        </p:txBody>
      </p:sp>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5" name="Imagen 4">
            <a:extLst>
              <a:ext uri="{FF2B5EF4-FFF2-40B4-BE49-F238E27FC236}">
                <a16:creationId xmlns:a16="http://schemas.microsoft.com/office/drawing/2014/main" id="{827D8497-B723-48D4-A2C6-85E36F2CA2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5913" y="495339"/>
            <a:ext cx="778432" cy="778432"/>
          </a:xfrm>
          <a:prstGeom prst="rect">
            <a:avLst/>
          </a:prstGeom>
          <a:ln>
            <a:noFill/>
          </a:ln>
          <a:effectLst>
            <a:outerShdw blurRad="190500" algn="tl" rotWithShape="0">
              <a:srgbClr val="000000">
                <a:alpha val="70000"/>
              </a:srgbClr>
            </a:outerShdw>
          </a:effectLst>
        </p:spPr>
      </p:pic>
      <p:pic>
        <p:nvPicPr>
          <p:cNvPr id="6" name="Imagen 5">
            <a:extLst>
              <a:ext uri="{FF2B5EF4-FFF2-40B4-BE49-F238E27FC236}">
                <a16:creationId xmlns:a16="http://schemas.microsoft.com/office/drawing/2014/main" id="{98C87B8A-9D51-4619-B1A7-60DD6AF0A213}"/>
              </a:ext>
            </a:extLst>
          </p:cNvPr>
          <p:cNvPicPr>
            <a:picLocks noChangeAspect="1"/>
          </p:cNvPicPr>
          <p:nvPr/>
        </p:nvPicPr>
        <p:blipFill>
          <a:blip r:embed="rId4"/>
          <a:stretch>
            <a:fillRect/>
          </a:stretch>
        </p:blipFill>
        <p:spPr>
          <a:xfrm>
            <a:off x="2133415" y="6243994"/>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623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1418631" y="1100434"/>
            <a:ext cx="7167282" cy="63976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r>
              <a:rPr lang="es-AR" b="1" dirty="0">
                <a:solidFill>
                  <a:srgbClr val="002060"/>
                </a:solidFill>
              </a:rPr>
              <a:t>Cama caliente con protección</a:t>
            </a:r>
            <a:endParaRPr b="1" dirty="0">
              <a:solidFill>
                <a:srgbClr val="002060"/>
              </a:solidFill>
            </a:endParaRPr>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3" name="2 Imag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24724" y="1806052"/>
            <a:ext cx="6456552" cy="3437905"/>
          </a:xfrm>
          <a:prstGeom prst="rect">
            <a:avLst/>
          </a:prstGeom>
        </p:spPr>
      </p:pic>
      <p:pic>
        <p:nvPicPr>
          <p:cNvPr id="7" name="Imagen 6">
            <a:extLst>
              <a:ext uri="{FF2B5EF4-FFF2-40B4-BE49-F238E27FC236}">
                <a16:creationId xmlns:a16="http://schemas.microsoft.com/office/drawing/2014/main" id="{C072A805-D83A-4BE3-8337-8C8CFB3ED5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5913" y="495339"/>
            <a:ext cx="778432" cy="778432"/>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54A6307F-EB1D-49EF-9667-6B7826153C32}"/>
              </a:ext>
            </a:extLst>
          </p:cNvPr>
          <p:cNvPicPr>
            <a:picLocks noChangeAspect="1"/>
          </p:cNvPicPr>
          <p:nvPr/>
        </p:nvPicPr>
        <p:blipFill>
          <a:blip r:embed="rId5"/>
          <a:stretch>
            <a:fillRect/>
          </a:stretch>
        </p:blipFill>
        <p:spPr>
          <a:xfrm>
            <a:off x="2133415" y="5991542"/>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6983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3067395" y="901110"/>
            <a:ext cx="4437529" cy="63976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r>
              <a:rPr lang="es-ES" b="1" dirty="0">
                <a:solidFill>
                  <a:srgbClr val="002060"/>
                </a:solidFill>
              </a:rPr>
              <a:t>HUERTA VERTICAL</a:t>
            </a:r>
            <a:endParaRPr b="1" dirty="0">
              <a:solidFill>
                <a:srgbClr val="002060"/>
              </a:solidFill>
            </a:endParaRPr>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2" name="1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2643" y="1706087"/>
            <a:ext cx="5718016" cy="4288512"/>
          </a:xfrm>
          <a:prstGeom prst="rect">
            <a:avLst/>
          </a:prstGeom>
        </p:spPr>
      </p:pic>
      <p:pic>
        <p:nvPicPr>
          <p:cNvPr id="7" name="Imagen 6">
            <a:extLst>
              <a:ext uri="{FF2B5EF4-FFF2-40B4-BE49-F238E27FC236}">
                <a16:creationId xmlns:a16="http://schemas.microsoft.com/office/drawing/2014/main" id="{A5E9CD92-B5EB-4D6B-8516-860A16F346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9620" y="831776"/>
            <a:ext cx="778432" cy="778432"/>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80EE63B5-7B0B-44F3-9733-552873FAB65E}"/>
              </a:ext>
            </a:extLst>
          </p:cNvPr>
          <p:cNvPicPr>
            <a:picLocks noChangeAspect="1"/>
          </p:cNvPicPr>
          <p:nvPr/>
        </p:nvPicPr>
        <p:blipFill>
          <a:blip r:embed="rId5"/>
          <a:stretch>
            <a:fillRect/>
          </a:stretch>
        </p:blipFill>
        <p:spPr>
          <a:xfrm>
            <a:off x="2466575" y="6279994"/>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616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1" name="Google Shape;91;p13"/>
          <p:cNvSpPr txBox="1">
            <a:spLocks noGrp="1"/>
          </p:cNvSpPr>
          <p:nvPr>
            <p:ph type="title" idx="4294967295"/>
          </p:nvPr>
        </p:nvSpPr>
        <p:spPr>
          <a:xfrm>
            <a:off x="3014853" y="685594"/>
            <a:ext cx="4289612" cy="63976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r>
              <a:rPr lang="es-ES" b="1" dirty="0">
                <a:solidFill>
                  <a:srgbClr val="002060"/>
                </a:solidFill>
              </a:rPr>
              <a:t>HUERTA VERTICAL</a:t>
            </a:r>
            <a:endParaRPr b="1" dirty="0">
              <a:solidFill>
                <a:srgbClr val="002060"/>
              </a:solidFill>
            </a:endParaRPr>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4" name="3 Imag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28498" y="1698302"/>
            <a:ext cx="2724502" cy="4040789"/>
          </a:xfrm>
          <a:prstGeom prst="rect">
            <a:avLst/>
          </a:prstGeom>
        </p:spPr>
      </p:pic>
      <p:pic>
        <p:nvPicPr>
          <p:cNvPr id="5" name="4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9659" y="1653224"/>
            <a:ext cx="3211759" cy="4178616"/>
          </a:xfrm>
          <a:prstGeom prst="rect">
            <a:avLst/>
          </a:prstGeom>
        </p:spPr>
      </p:pic>
      <p:pic>
        <p:nvPicPr>
          <p:cNvPr id="8" name="Imagen 7">
            <a:extLst>
              <a:ext uri="{FF2B5EF4-FFF2-40B4-BE49-F238E27FC236}">
                <a16:creationId xmlns:a16="http://schemas.microsoft.com/office/drawing/2014/main" id="{F8FDC233-C91E-4E52-A50D-4CB968F604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85913" y="495339"/>
            <a:ext cx="778432" cy="778432"/>
          </a:xfrm>
          <a:prstGeom prst="rect">
            <a:avLst/>
          </a:prstGeom>
          <a:ln>
            <a:noFill/>
          </a:ln>
          <a:effectLst>
            <a:outerShdw blurRad="190500" algn="tl" rotWithShape="0">
              <a:srgbClr val="000000">
                <a:alpha val="70000"/>
              </a:srgbClr>
            </a:outerShdw>
          </a:effectLst>
        </p:spPr>
      </p:pic>
      <p:pic>
        <p:nvPicPr>
          <p:cNvPr id="9" name="Imagen 8">
            <a:extLst>
              <a:ext uri="{FF2B5EF4-FFF2-40B4-BE49-F238E27FC236}">
                <a16:creationId xmlns:a16="http://schemas.microsoft.com/office/drawing/2014/main" id="{D7503155-7451-41F5-BF16-BE500F312A49}"/>
              </a:ext>
            </a:extLst>
          </p:cNvPr>
          <p:cNvPicPr>
            <a:picLocks noChangeAspect="1"/>
          </p:cNvPicPr>
          <p:nvPr/>
        </p:nvPicPr>
        <p:blipFill>
          <a:blip r:embed="rId6"/>
          <a:stretch>
            <a:fillRect/>
          </a:stretch>
        </p:blipFill>
        <p:spPr>
          <a:xfrm>
            <a:off x="2340074" y="6204785"/>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421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1057932" y="1556467"/>
            <a:ext cx="3966882" cy="63976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r>
              <a:rPr lang="es-ES" sz="3200" b="1" dirty="0">
                <a:solidFill>
                  <a:srgbClr val="002060"/>
                </a:solidFill>
              </a:rPr>
              <a:t>HUERTA VERTICAL</a:t>
            </a:r>
            <a:endParaRPr sz="3200" b="1" dirty="0">
              <a:solidFill>
                <a:srgbClr val="002060"/>
              </a:solidFill>
            </a:endParaRPr>
          </a:p>
        </p:txBody>
      </p:sp>
      <p:sp>
        <p:nvSpPr>
          <p:cNvPr id="92" name="Google Shape;92;p13"/>
          <p:cNvSpPr txBox="1"/>
          <p:nvPr/>
        </p:nvSpPr>
        <p:spPr>
          <a:xfrm>
            <a:off x="316230" y="44292"/>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2" name="1 Imag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523" y="2286452"/>
            <a:ext cx="4269700" cy="2201171"/>
          </a:xfrm>
          <a:prstGeom prst="rect">
            <a:avLst/>
          </a:prstGeom>
        </p:spPr>
      </p:pic>
      <p:pic>
        <p:nvPicPr>
          <p:cNvPr id="3" name="2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3360" y="1638289"/>
            <a:ext cx="3026260" cy="3782825"/>
          </a:xfrm>
          <a:prstGeom prst="rect">
            <a:avLst/>
          </a:prstGeom>
        </p:spPr>
      </p:pic>
      <p:pic>
        <p:nvPicPr>
          <p:cNvPr id="8" name="Imagen 7">
            <a:extLst>
              <a:ext uri="{FF2B5EF4-FFF2-40B4-BE49-F238E27FC236}">
                <a16:creationId xmlns:a16="http://schemas.microsoft.com/office/drawing/2014/main" id="{D91B4BD6-9A2E-4412-9254-679D94DB10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4456" y="386254"/>
            <a:ext cx="778432" cy="778432"/>
          </a:xfrm>
          <a:prstGeom prst="rect">
            <a:avLst/>
          </a:prstGeom>
          <a:ln>
            <a:noFill/>
          </a:ln>
          <a:effectLst>
            <a:outerShdw blurRad="190500" algn="tl" rotWithShape="0">
              <a:srgbClr val="000000">
                <a:alpha val="70000"/>
              </a:srgbClr>
            </a:outerShdw>
          </a:effectLst>
        </p:spPr>
      </p:pic>
      <p:pic>
        <p:nvPicPr>
          <p:cNvPr id="9" name="Imagen 8">
            <a:extLst>
              <a:ext uri="{FF2B5EF4-FFF2-40B4-BE49-F238E27FC236}">
                <a16:creationId xmlns:a16="http://schemas.microsoft.com/office/drawing/2014/main" id="{DEF8A404-70BD-4626-B7EC-107D112A600B}"/>
              </a:ext>
            </a:extLst>
          </p:cNvPr>
          <p:cNvPicPr>
            <a:picLocks noChangeAspect="1"/>
          </p:cNvPicPr>
          <p:nvPr/>
        </p:nvPicPr>
        <p:blipFill>
          <a:blip r:embed="rId6"/>
          <a:stretch>
            <a:fillRect/>
          </a:stretch>
        </p:blipFill>
        <p:spPr>
          <a:xfrm>
            <a:off x="2171958" y="6134909"/>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353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2971800" y="826950"/>
            <a:ext cx="4397188" cy="63976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r>
              <a:rPr lang="es-ES" sz="3200" b="1" dirty="0">
                <a:solidFill>
                  <a:srgbClr val="002060"/>
                </a:solidFill>
              </a:rPr>
              <a:t>CAJONES ELEVADOS</a:t>
            </a:r>
            <a:endParaRPr sz="3200" b="1" dirty="0">
              <a:solidFill>
                <a:srgbClr val="002060"/>
              </a:solidFill>
            </a:endParaRPr>
          </a:p>
        </p:txBody>
      </p:sp>
      <p:sp>
        <p:nvSpPr>
          <p:cNvPr id="92" name="Google Shape;92;p13"/>
          <p:cNvSpPr txBox="1"/>
          <p:nvPr/>
        </p:nvSpPr>
        <p:spPr>
          <a:xfrm>
            <a:off x="316230" y="44292"/>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2" name="1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415" y="1976650"/>
            <a:ext cx="2731034" cy="3409526"/>
          </a:xfrm>
          <a:prstGeom prst="rect">
            <a:avLst/>
          </a:prstGeom>
        </p:spPr>
      </p:pic>
      <p:pic>
        <p:nvPicPr>
          <p:cNvPr id="3" name="2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8029" y="1782551"/>
            <a:ext cx="3919756" cy="3700250"/>
          </a:xfrm>
          <a:prstGeom prst="rect">
            <a:avLst/>
          </a:prstGeom>
        </p:spPr>
      </p:pic>
      <p:pic>
        <p:nvPicPr>
          <p:cNvPr id="8" name="Imagen 7">
            <a:extLst>
              <a:ext uri="{FF2B5EF4-FFF2-40B4-BE49-F238E27FC236}">
                <a16:creationId xmlns:a16="http://schemas.microsoft.com/office/drawing/2014/main" id="{81157B95-796C-4662-962A-31778E9806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85913" y="495339"/>
            <a:ext cx="778432" cy="778432"/>
          </a:xfrm>
          <a:prstGeom prst="rect">
            <a:avLst/>
          </a:prstGeom>
          <a:ln>
            <a:noFill/>
          </a:ln>
          <a:effectLst>
            <a:outerShdw blurRad="190500" algn="tl" rotWithShape="0">
              <a:srgbClr val="000000">
                <a:alpha val="70000"/>
              </a:srgbClr>
            </a:outerShdw>
          </a:effectLst>
        </p:spPr>
      </p:pic>
      <p:pic>
        <p:nvPicPr>
          <p:cNvPr id="9" name="Imagen 8">
            <a:extLst>
              <a:ext uri="{FF2B5EF4-FFF2-40B4-BE49-F238E27FC236}">
                <a16:creationId xmlns:a16="http://schemas.microsoft.com/office/drawing/2014/main" id="{9A9AB7EA-7693-496A-BD25-537C38435066}"/>
              </a:ext>
            </a:extLst>
          </p:cNvPr>
          <p:cNvPicPr>
            <a:picLocks noChangeAspect="1"/>
          </p:cNvPicPr>
          <p:nvPr/>
        </p:nvPicPr>
        <p:blipFill>
          <a:blip r:embed="rId6"/>
          <a:stretch>
            <a:fillRect/>
          </a:stretch>
        </p:blipFill>
        <p:spPr>
          <a:xfrm>
            <a:off x="2133415" y="6243994"/>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9456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2808194" y="564673"/>
            <a:ext cx="4289612" cy="63976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r>
              <a:rPr lang="es-ES" sz="3200" b="1" dirty="0">
                <a:solidFill>
                  <a:srgbClr val="002060"/>
                </a:solidFill>
              </a:rPr>
              <a:t>CAJONES ELEVADOS</a:t>
            </a:r>
            <a:endParaRPr sz="3200" b="1" dirty="0">
              <a:solidFill>
                <a:srgbClr val="002060"/>
              </a:solidFill>
            </a:endParaRPr>
          </a:p>
        </p:txBody>
      </p:sp>
      <p:pic>
        <p:nvPicPr>
          <p:cNvPr id="4" name="3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415" y="1314311"/>
            <a:ext cx="5639170" cy="4229378"/>
          </a:xfrm>
          <a:prstGeom prst="rect">
            <a:avLst/>
          </a:prstGeom>
        </p:spPr>
      </p:pic>
      <p:pic>
        <p:nvPicPr>
          <p:cNvPr id="7" name="Imagen 6">
            <a:extLst>
              <a:ext uri="{FF2B5EF4-FFF2-40B4-BE49-F238E27FC236}">
                <a16:creationId xmlns:a16="http://schemas.microsoft.com/office/drawing/2014/main" id="{108AF313-DABE-4135-8EB4-F7F983B123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5913" y="495339"/>
            <a:ext cx="778432" cy="778432"/>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24CBAA5F-B22D-40F5-800F-6B8567B88D88}"/>
              </a:ext>
            </a:extLst>
          </p:cNvPr>
          <p:cNvPicPr>
            <a:picLocks noChangeAspect="1"/>
          </p:cNvPicPr>
          <p:nvPr/>
        </p:nvPicPr>
        <p:blipFill>
          <a:blip r:embed="rId5"/>
          <a:stretch>
            <a:fillRect/>
          </a:stretch>
        </p:blipFill>
        <p:spPr>
          <a:xfrm>
            <a:off x="2133415" y="6243994"/>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841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3002897" y="558850"/>
            <a:ext cx="4141694" cy="63976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r>
              <a:rPr lang="es-ES" sz="3200" b="1" dirty="0">
                <a:solidFill>
                  <a:srgbClr val="002060"/>
                </a:solidFill>
              </a:rPr>
              <a:t>CAJONES MÓVILES</a:t>
            </a:r>
            <a:endParaRPr sz="3200" b="1" dirty="0">
              <a:solidFill>
                <a:srgbClr val="002060"/>
              </a:solidFill>
            </a:endParaRPr>
          </a:p>
        </p:txBody>
      </p:sp>
      <p:sp>
        <p:nvSpPr>
          <p:cNvPr id="92" name="Google Shape;92;p13"/>
          <p:cNvSpPr txBox="1"/>
          <p:nvPr/>
        </p:nvSpPr>
        <p:spPr>
          <a:xfrm>
            <a:off x="316230" y="44292"/>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2" name="1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6800" y="1720954"/>
            <a:ext cx="2948782" cy="2948782"/>
          </a:xfrm>
          <a:prstGeom prst="rect">
            <a:avLst/>
          </a:prstGeom>
        </p:spPr>
      </p:pic>
      <p:pic>
        <p:nvPicPr>
          <p:cNvPr id="3" name="2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7523" y="1374354"/>
            <a:ext cx="3886060" cy="3886060"/>
          </a:xfrm>
          <a:prstGeom prst="rect">
            <a:avLst/>
          </a:prstGeom>
        </p:spPr>
      </p:pic>
      <p:pic>
        <p:nvPicPr>
          <p:cNvPr id="8" name="Imagen 7">
            <a:extLst>
              <a:ext uri="{FF2B5EF4-FFF2-40B4-BE49-F238E27FC236}">
                <a16:creationId xmlns:a16="http://schemas.microsoft.com/office/drawing/2014/main" id="{5C547790-4834-42F6-B438-3E6E8665C2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63583" y="519357"/>
            <a:ext cx="778432" cy="778432"/>
          </a:xfrm>
          <a:prstGeom prst="rect">
            <a:avLst/>
          </a:prstGeom>
          <a:ln>
            <a:noFill/>
          </a:ln>
          <a:effectLst>
            <a:outerShdw blurRad="190500" algn="tl" rotWithShape="0">
              <a:srgbClr val="000000">
                <a:alpha val="70000"/>
              </a:srgbClr>
            </a:outerShdw>
          </a:effectLst>
        </p:spPr>
      </p:pic>
      <p:pic>
        <p:nvPicPr>
          <p:cNvPr id="9" name="Imagen 8">
            <a:extLst>
              <a:ext uri="{FF2B5EF4-FFF2-40B4-BE49-F238E27FC236}">
                <a16:creationId xmlns:a16="http://schemas.microsoft.com/office/drawing/2014/main" id="{3CBFDD88-D1F1-4956-971B-8FAEB94585DD}"/>
              </a:ext>
            </a:extLst>
          </p:cNvPr>
          <p:cNvPicPr>
            <a:picLocks noChangeAspect="1"/>
          </p:cNvPicPr>
          <p:nvPr/>
        </p:nvPicPr>
        <p:blipFill>
          <a:blip r:embed="rId6"/>
          <a:stretch>
            <a:fillRect/>
          </a:stretch>
        </p:blipFill>
        <p:spPr>
          <a:xfrm>
            <a:off x="2133415" y="5937714"/>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622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24640" y="2585444"/>
            <a:ext cx="7150489" cy="1095969"/>
          </a:xfrm>
        </p:spPr>
        <p:txBody>
          <a:bodyPr/>
          <a:lstStyle/>
          <a:p>
            <a:r>
              <a:rPr lang="es-ES" b="1" dirty="0">
                <a:solidFill>
                  <a:srgbClr val="002060"/>
                </a:solidFill>
              </a:rPr>
              <a:t>MUCHAS GRACIAS!!</a:t>
            </a:r>
            <a:endParaRPr lang="es-AR" b="1" dirty="0">
              <a:solidFill>
                <a:srgbClr val="002060"/>
              </a:solidFill>
            </a:endParaRPr>
          </a:p>
        </p:txBody>
      </p:sp>
      <p:pic>
        <p:nvPicPr>
          <p:cNvPr id="4" name="Imagen 3">
            <a:extLst>
              <a:ext uri="{FF2B5EF4-FFF2-40B4-BE49-F238E27FC236}">
                <a16:creationId xmlns:a16="http://schemas.microsoft.com/office/drawing/2014/main" id="{8CE2C228-B2BF-4AF4-BC3A-12364D3E8B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5913" y="495339"/>
            <a:ext cx="778432" cy="778432"/>
          </a:xfrm>
          <a:prstGeom prst="rect">
            <a:avLst/>
          </a:prstGeom>
          <a:ln>
            <a:noFill/>
          </a:ln>
          <a:effectLst>
            <a:outerShdw blurRad="190500" algn="tl" rotWithShape="0">
              <a:srgbClr val="000000">
                <a:alpha val="70000"/>
              </a:srgbClr>
            </a:outerShdw>
          </a:effectLst>
        </p:spPr>
      </p:pic>
      <p:pic>
        <p:nvPicPr>
          <p:cNvPr id="5" name="Imagen 4">
            <a:extLst>
              <a:ext uri="{FF2B5EF4-FFF2-40B4-BE49-F238E27FC236}">
                <a16:creationId xmlns:a16="http://schemas.microsoft.com/office/drawing/2014/main" id="{771708F9-A5E6-4D8C-AA1A-8720396DA622}"/>
              </a:ext>
            </a:extLst>
          </p:cNvPr>
          <p:cNvPicPr>
            <a:picLocks noChangeAspect="1"/>
          </p:cNvPicPr>
          <p:nvPr/>
        </p:nvPicPr>
        <p:blipFill>
          <a:blip r:embed="rId3"/>
          <a:stretch>
            <a:fillRect/>
          </a:stretch>
        </p:blipFill>
        <p:spPr>
          <a:xfrm>
            <a:off x="2133415" y="5907817"/>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121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3"/>
          <p:cNvSpPr txBox="1"/>
          <p:nvPr/>
        </p:nvSpPr>
        <p:spPr>
          <a:xfrm>
            <a:off x="325120" y="0"/>
            <a:ext cx="8631555" cy="8312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2800" b="1" i="0" u="none" strike="noStrike" cap="none" dirty="0">
              <a:solidFill>
                <a:srgbClr val="00B0F0"/>
              </a:solidFill>
              <a:latin typeface="Calibri"/>
              <a:ea typeface="Calibri"/>
              <a:cs typeface="Calibri"/>
              <a:sym typeface="Calibri"/>
            </a:endParaRPr>
          </a:p>
        </p:txBody>
      </p:sp>
      <p:pic>
        <p:nvPicPr>
          <p:cNvPr id="2" name="1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273" y="3066377"/>
            <a:ext cx="3659328" cy="2371027"/>
          </a:xfrm>
          <a:prstGeom prst="rect">
            <a:avLst/>
          </a:prstGeom>
        </p:spPr>
      </p:pic>
      <p:pic>
        <p:nvPicPr>
          <p:cNvPr id="4" name="3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4601" y="1021824"/>
            <a:ext cx="3454513" cy="2659589"/>
          </a:xfrm>
          <a:prstGeom prst="rect">
            <a:avLst/>
          </a:prstGeom>
        </p:spPr>
      </p:pic>
      <p:pic>
        <p:nvPicPr>
          <p:cNvPr id="7" name="Imagen 6">
            <a:extLst>
              <a:ext uri="{FF2B5EF4-FFF2-40B4-BE49-F238E27FC236}">
                <a16:creationId xmlns:a16="http://schemas.microsoft.com/office/drawing/2014/main" id="{557E0AE2-93B9-4221-99BF-51B1FB2A83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7200" y="448656"/>
            <a:ext cx="778432" cy="778432"/>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CD3C9F42-F481-40A6-9B1E-15F7C8A7C504}"/>
              </a:ext>
            </a:extLst>
          </p:cNvPr>
          <p:cNvPicPr>
            <a:picLocks noChangeAspect="1"/>
          </p:cNvPicPr>
          <p:nvPr/>
        </p:nvPicPr>
        <p:blipFill>
          <a:blip r:embed="rId6"/>
          <a:stretch>
            <a:fillRect/>
          </a:stretch>
        </p:blipFill>
        <p:spPr>
          <a:xfrm>
            <a:off x="2133415" y="5937714"/>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612648" y="658368"/>
            <a:ext cx="8751697" cy="5605271"/>
          </a:xfrm>
          <a:prstGeom prst="rect">
            <a:avLst/>
          </a:prstGeom>
          <a:solidFill>
            <a:schemeClr val="lt1"/>
          </a:solidFill>
          <a:ln>
            <a:noFill/>
          </a:ln>
        </p:spPr>
        <p:txBody>
          <a:bodyPr spcFirstLastPara="1" wrap="square" lIns="91425" tIns="45700" rIns="91425" bIns="45700" anchor="t" anchorCtr="0">
            <a:noAutofit/>
          </a:bodyPr>
          <a:lstStyle/>
          <a:p>
            <a:pPr lvl="0" algn="ctr">
              <a:buSzPts val="1600"/>
            </a:pPr>
            <a:r>
              <a:rPr lang="es-AR" sz="3200" b="1" dirty="0">
                <a:solidFill>
                  <a:srgbClr val="002060"/>
                </a:solidFill>
              </a:rPr>
              <a:t>El huerto lasaña es un método de agricultura ecológica que no requiere que el suelo se labre para cultivar</a:t>
            </a:r>
            <a:r>
              <a:rPr lang="es-AR" sz="2400" dirty="0">
                <a:solidFill>
                  <a:srgbClr val="002060"/>
                </a:solidFill>
              </a:rPr>
              <a:t>. </a:t>
            </a:r>
          </a:p>
          <a:p>
            <a:pPr lvl="0" algn="ctr">
              <a:buSzPts val="1600"/>
            </a:pPr>
            <a:endParaRPr lang="es-AR" sz="2400" dirty="0">
              <a:solidFill>
                <a:srgbClr val="002060"/>
              </a:solidFill>
            </a:endParaRPr>
          </a:p>
          <a:p>
            <a:pPr lvl="0" algn="ctr">
              <a:buSzPts val="1600"/>
            </a:pPr>
            <a:r>
              <a:rPr lang="es-AR" sz="2400" dirty="0">
                <a:solidFill>
                  <a:srgbClr val="002060"/>
                </a:solidFill>
              </a:rPr>
              <a:t>Consiste en construir el suelo por capas con diferentes materiales que a su vez se irán descomponiendo poco a poco y las plantas cogerán los nutrientes necesarios para su desarrollo.</a:t>
            </a:r>
          </a:p>
          <a:p>
            <a:pPr lvl="0" algn="ctr">
              <a:buSzPts val="1600"/>
            </a:pPr>
            <a:endParaRPr lang="es-AR" sz="2400" dirty="0">
              <a:solidFill>
                <a:srgbClr val="002060"/>
              </a:solidFill>
            </a:endParaRPr>
          </a:p>
          <a:p>
            <a:pPr lvl="0" algn="ctr">
              <a:buSzPts val="1600"/>
            </a:pPr>
            <a:r>
              <a:rPr lang="es-AR" sz="2400" dirty="0">
                <a:solidFill>
                  <a:srgbClr val="002060"/>
                </a:solidFill>
              </a:rPr>
              <a:t>Afines: compostaje</a:t>
            </a:r>
          </a:p>
          <a:p>
            <a:pPr lvl="0" algn="ctr">
              <a:buSzPts val="1600"/>
            </a:pPr>
            <a:r>
              <a:rPr lang="es-AR" sz="2400" b="0" i="0" u="none" strike="noStrike" cap="none" dirty="0">
                <a:solidFill>
                  <a:srgbClr val="002060"/>
                </a:solidFill>
                <a:sym typeface="Arial"/>
              </a:rPr>
              <a:t>Cama caliente</a:t>
            </a:r>
          </a:p>
          <a:p>
            <a:pPr lvl="0" algn="ctr">
              <a:buSzPts val="1600"/>
            </a:pPr>
            <a:r>
              <a:rPr lang="es-AR" sz="2400" dirty="0">
                <a:solidFill>
                  <a:srgbClr val="002060"/>
                </a:solidFill>
              </a:rPr>
              <a:t>Bancal o cantero elevado</a:t>
            </a:r>
            <a:endParaRPr sz="2400" b="0" i="0" u="none" strike="noStrike" cap="none" dirty="0">
              <a:solidFill>
                <a:srgbClr val="002060"/>
              </a:solidFill>
              <a:sym typeface="Arial"/>
            </a:endParaRPr>
          </a:p>
        </p:txBody>
      </p:sp>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6" name="Imagen 5">
            <a:extLst>
              <a:ext uri="{FF2B5EF4-FFF2-40B4-BE49-F238E27FC236}">
                <a16:creationId xmlns:a16="http://schemas.microsoft.com/office/drawing/2014/main" id="{AE28BDAA-E93E-45E8-AE0D-86703C5A9B11}"/>
              </a:ext>
            </a:extLst>
          </p:cNvPr>
          <p:cNvPicPr>
            <a:picLocks noChangeAspect="1"/>
          </p:cNvPicPr>
          <p:nvPr/>
        </p:nvPicPr>
        <p:blipFill>
          <a:blip r:embed="rId3"/>
          <a:stretch>
            <a:fillRect/>
          </a:stretch>
        </p:blipFill>
        <p:spPr>
          <a:xfrm>
            <a:off x="2168911" y="5618309"/>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1518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2157985" y="2011681"/>
            <a:ext cx="5913120" cy="302361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1874520" y="551563"/>
            <a:ext cx="6912864" cy="6635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s-ES" dirty="0"/>
              <a:t> </a:t>
            </a:r>
            <a:r>
              <a:rPr lang="es-ES" b="1" dirty="0">
                <a:solidFill>
                  <a:srgbClr val="002060"/>
                </a:solidFill>
              </a:rPr>
              <a:t>MATERIALES Y CAPAS</a:t>
            </a:r>
            <a:endParaRPr sz="4000" b="1" dirty="0">
              <a:solidFill>
                <a:srgbClr val="002060"/>
              </a:solidFill>
            </a:endParaRPr>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sp>
        <p:nvSpPr>
          <p:cNvPr id="2" name="1 Rectángulo"/>
          <p:cNvSpPr/>
          <p:nvPr/>
        </p:nvSpPr>
        <p:spPr>
          <a:xfrm>
            <a:off x="853439" y="2011681"/>
            <a:ext cx="8103236" cy="4154984"/>
          </a:xfrm>
          <a:prstGeom prst="rect">
            <a:avLst/>
          </a:prstGeom>
        </p:spPr>
        <p:txBody>
          <a:bodyPr wrap="square">
            <a:spAutoFit/>
          </a:bodyPr>
          <a:lstStyle/>
          <a:p>
            <a:pPr algn="ctr"/>
            <a:r>
              <a:rPr lang="es-AR" sz="2400" dirty="0">
                <a:solidFill>
                  <a:srgbClr val="002060"/>
                </a:solidFill>
              </a:rPr>
              <a:t>Los materiales necesarios son muy diversos pero tenemos que tener en cuenta que los que tenemos que usar son ecológicos como por ejemplo en el caso de los periódicos, no se deben usar aquellos que tengan imágenes en color, la viruta debe ser de madera y no debe estar tratada, el estiércol en la medida de lo posible que también provenga de una finca ecológica aunque no siempre es posible.</a:t>
            </a:r>
          </a:p>
          <a:p>
            <a:pPr algn="ctr"/>
            <a:r>
              <a:rPr lang="es-AR" sz="2400" dirty="0">
                <a:solidFill>
                  <a:srgbClr val="002060"/>
                </a:solidFill>
              </a:rPr>
              <a:t>Siempre nos conviene usar materiales locales y en especial aquellos que sean de reciclado por economía y ecología.</a:t>
            </a:r>
          </a:p>
        </p:txBody>
      </p:sp>
      <p:pic>
        <p:nvPicPr>
          <p:cNvPr id="7" name="Imagen 6">
            <a:extLst>
              <a:ext uri="{FF2B5EF4-FFF2-40B4-BE49-F238E27FC236}">
                <a16:creationId xmlns:a16="http://schemas.microsoft.com/office/drawing/2014/main" id="{DC62076E-E450-4BFA-84AA-90252B629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5913" y="495339"/>
            <a:ext cx="778432" cy="778432"/>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BBF3F542-EAA6-4FC6-AAF7-F29FBC345ED9}"/>
              </a:ext>
            </a:extLst>
          </p:cNvPr>
          <p:cNvPicPr>
            <a:picLocks noChangeAspect="1"/>
          </p:cNvPicPr>
          <p:nvPr/>
        </p:nvPicPr>
        <p:blipFill>
          <a:blip r:embed="rId4"/>
          <a:stretch>
            <a:fillRect/>
          </a:stretch>
        </p:blipFill>
        <p:spPr>
          <a:xfrm>
            <a:off x="2133415" y="6243994"/>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0057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0" y="0"/>
            <a:ext cx="9648825" cy="615156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br>
              <a:rPr lang="es-ES" sz="6000" b="1" dirty="0"/>
            </a:br>
            <a:br>
              <a:rPr lang="es-ES" sz="6000" b="1" dirty="0"/>
            </a:br>
            <a:endParaRPr sz="6000" b="1" dirty="0"/>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2" name="1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5820" y="1445639"/>
            <a:ext cx="5834359" cy="3966722"/>
          </a:xfrm>
          <a:prstGeom prst="rect">
            <a:avLst/>
          </a:prstGeom>
        </p:spPr>
      </p:pic>
      <p:pic>
        <p:nvPicPr>
          <p:cNvPr id="7" name="Imagen 6">
            <a:extLst>
              <a:ext uri="{FF2B5EF4-FFF2-40B4-BE49-F238E27FC236}">
                <a16:creationId xmlns:a16="http://schemas.microsoft.com/office/drawing/2014/main" id="{23699F84-EFDB-4A9E-8107-152060C079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5913" y="477379"/>
            <a:ext cx="778432" cy="778432"/>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3BBA654A-1FBC-481C-A66A-6A37F5E6848A}"/>
              </a:ext>
            </a:extLst>
          </p:cNvPr>
          <p:cNvPicPr>
            <a:picLocks noChangeAspect="1"/>
          </p:cNvPicPr>
          <p:nvPr/>
        </p:nvPicPr>
        <p:blipFill>
          <a:blip r:embed="rId5"/>
          <a:stretch>
            <a:fillRect/>
          </a:stretch>
        </p:blipFill>
        <p:spPr>
          <a:xfrm>
            <a:off x="2276352" y="6055507"/>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844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0" y="0"/>
            <a:ext cx="9648825" cy="615156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br>
              <a:rPr lang="es-ES" sz="6000" b="1" dirty="0"/>
            </a:br>
            <a:br>
              <a:rPr lang="es-ES" sz="6000" b="1" dirty="0"/>
            </a:br>
            <a:endParaRPr sz="6000" b="1" dirty="0"/>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2" name="1 Imag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95688" y="982643"/>
            <a:ext cx="5476897" cy="4802981"/>
          </a:xfrm>
          <a:prstGeom prst="rect">
            <a:avLst/>
          </a:prstGeom>
        </p:spPr>
      </p:pic>
      <p:pic>
        <p:nvPicPr>
          <p:cNvPr id="7" name="Imagen 6">
            <a:extLst>
              <a:ext uri="{FF2B5EF4-FFF2-40B4-BE49-F238E27FC236}">
                <a16:creationId xmlns:a16="http://schemas.microsoft.com/office/drawing/2014/main" id="{0CD90869-013D-44F4-BC89-B1CEDD45B4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5913" y="495339"/>
            <a:ext cx="778432" cy="778432"/>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CB97B42B-3E7A-46EC-A1CF-9F19F20F862F}"/>
              </a:ext>
            </a:extLst>
          </p:cNvPr>
          <p:cNvPicPr>
            <a:picLocks noChangeAspect="1"/>
          </p:cNvPicPr>
          <p:nvPr/>
        </p:nvPicPr>
        <p:blipFill>
          <a:blip r:embed="rId5"/>
          <a:stretch>
            <a:fillRect/>
          </a:stretch>
        </p:blipFill>
        <p:spPr>
          <a:xfrm>
            <a:off x="2133415" y="6243994"/>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698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1516380" y="403411"/>
            <a:ext cx="3223959" cy="6051177"/>
          </a:xfrm>
          <a:prstGeom prst="rect">
            <a:avLst/>
          </a:prstGeom>
          <a:solidFill>
            <a:schemeClr val="lt1"/>
          </a:solidFill>
          <a:ln>
            <a:noFill/>
          </a:ln>
        </p:spPr>
        <p:txBody>
          <a:bodyPr spcFirstLastPara="1" wrap="square" lIns="91425" tIns="45700" rIns="91425" bIns="45700" anchor="t" anchorCtr="0">
            <a:noAutofit/>
          </a:bodyPr>
          <a:lstStyle/>
          <a:p>
            <a:r>
              <a:rPr lang="es-ES" sz="1800" b="1" u="sng" dirty="0">
                <a:solidFill>
                  <a:srgbClr val="002060"/>
                </a:solidFill>
              </a:rPr>
              <a:t>Capa Inicial:</a:t>
            </a:r>
            <a:endParaRPr lang="es-AR" sz="1800" b="1" u="sng" dirty="0">
              <a:solidFill>
                <a:srgbClr val="002060"/>
              </a:solidFill>
            </a:endParaRPr>
          </a:p>
          <a:p>
            <a:r>
              <a:rPr lang="es-ES" sz="1800" dirty="0">
                <a:solidFill>
                  <a:srgbClr val="002060"/>
                </a:solidFill>
              </a:rPr>
              <a:t>Esta capa está compuesta con </a:t>
            </a:r>
            <a:r>
              <a:rPr lang="es-ES" sz="1800" b="1" dirty="0">
                <a:solidFill>
                  <a:srgbClr val="002060"/>
                </a:solidFill>
              </a:rPr>
              <a:t>cartón corrugado y tiras de papel </a:t>
            </a:r>
            <a:r>
              <a:rPr lang="es-ES" sz="1800" dirty="0">
                <a:solidFill>
                  <a:srgbClr val="002060"/>
                </a:solidFill>
              </a:rPr>
              <a:t>de periódico. Se colocaría directamente sobre el suelo donde queremos iniciar la lasaña.  Una vez colocada la capa la debemos mojar para asegurarnos que mantenga su posición al aplicar la siguiente capa. La cantidad varia dependiendo del materiales que dispongas, cuanto más mejor. Lombrices y microorganismos positivos serán atraídos a esta capa debido a la humedad, por lo que el suelo mejorará gracias a la aireación y la descomposición que estos nos proporcionan.</a:t>
            </a:r>
            <a:endParaRPr lang="es-AR" sz="1800" dirty="0">
              <a:solidFill>
                <a:srgbClr val="002060"/>
              </a:solidFill>
            </a:endParaRPr>
          </a:p>
        </p:txBody>
      </p:sp>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5267325" y="771525"/>
            <a:ext cx="4638675" cy="5380038"/>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br>
              <a:rPr lang="es-ES" sz="5400" b="1" dirty="0"/>
            </a:br>
            <a:endParaRPr sz="5400" b="1" dirty="0"/>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3" name="2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5663" y="1937863"/>
            <a:ext cx="3633822" cy="3845521"/>
          </a:xfrm>
          <a:prstGeom prst="rect">
            <a:avLst/>
          </a:prstGeom>
        </p:spPr>
      </p:pic>
      <p:pic>
        <p:nvPicPr>
          <p:cNvPr id="7" name="Imagen 6">
            <a:extLst>
              <a:ext uri="{FF2B5EF4-FFF2-40B4-BE49-F238E27FC236}">
                <a16:creationId xmlns:a16="http://schemas.microsoft.com/office/drawing/2014/main" id="{09C862D5-C5D7-4FBB-9D0A-6247DE4546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75346" y="264937"/>
            <a:ext cx="778432" cy="7784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136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1493020" y="952563"/>
            <a:ext cx="3379018" cy="5038979"/>
          </a:xfrm>
          <a:prstGeom prst="rect">
            <a:avLst/>
          </a:prstGeom>
          <a:solidFill>
            <a:schemeClr val="lt1"/>
          </a:solidFill>
          <a:ln>
            <a:noFill/>
          </a:ln>
        </p:spPr>
        <p:txBody>
          <a:bodyPr spcFirstLastPara="1" wrap="square" lIns="91425" tIns="45700" rIns="91425" bIns="45700" anchor="t" anchorCtr="0">
            <a:noAutofit/>
          </a:bodyPr>
          <a:lstStyle/>
          <a:p>
            <a:r>
              <a:rPr lang="es-ES" b="1" dirty="0">
                <a:solidFill>
                  <a:srgbClr val="002060"/>
                </a:solidFill>
              </a:rPr>
              <a:t>Segunda Capa:</a:t>
            </a:r>
            <a:endParaRPr lang="es-AR" b="1" dirty="0">
              <a:solidFill>
                <a:srgbClr val="002060"/>
              </a:solidFill>
            </a:endParaRPr>
          </a:p>
          <a:p>
            <a:r>
              <a:rPr lang="es-ES" dirty="0">
                <a:solidFill>
                  <a:srgbClr val="002060"/>
                </a:solidFill>
              </a:rPr>
              <a:t>La constituye la </a:t>
            </a:r>
            <a:r>
              <a:rPr lang="es-ES" b="1" dirty="0">
                <a:solidFill>
                  <a:srgbClr val="002060"/>
                </a:solidFill>
              </a:rPr>
              <a:t>capa marrón y la capa verde</a:t>
            </a:r>
            <a:r>
              <a:rPr lang="es-ES" dirty="0">
                <a:solidFill>
                  <a:srgbClr val="002060"/>
                </a:solidFill>
              </a:rPr>
              <a:t>. Y consiste en poner varias capas verdes y marrones hasta una altura de 60 cm, teniendo en cuenta que las marrones sean de 2 a 4 veces más profundas que las verdes. En esta capa es donde estará la mayor parte de los nutrientes requeridos por las plantas además que habrá mejor aireación y un buen drenaje</a:t>
            </a:r>
            <a:r>
              <a:rPr lang="es-ES" dirty="0"/>
              <a:t>.</a:t>
            </a:r>
          </a:p>
          <a:p>
            <a:r>
              <a:rPr lang="es-ES" b="1" dirty="0">
                <a:solidFill>
                  <a:srgbClr val="002060"/>
                </a:solidFill>
              </a:rPr>
              <a:t>Capa Marrón:</a:t>
            </a:r>
            <a:endParaRPr lang="es-AR" b="1" dirty="0">
              <a:solidFill>
                <a:srgbClr val="002060"/>
              </a:solidFill>
            </a:endParaRPr>
          </a:p>
          <a:p>
            <a:r>
              <a:rPr lang="es-ES" dirty="0">
                <a:solidFill>
                  <a:srgbClr val="002060"/>
                </a:solidFill>
              </a:rPr>
              <a:t>Hojas secas, paja, pasto seco, tiras de cartón y periódico, turba, virutas, podas de pequeño tamaño, ramitas,  acículas de pino.</a:t>
            </a:r>
          </a:p>
          <a:p>
            <a:r>
              <a:rPr lang="es-ES" b="1" dirty="0">
                <a:solidFill>
                  <a:srgbClr val="002060"/>
                </a:solidFill>
              </a:rPr>
              <a:t>Capa Verde:</a:t>
            </a:r>
            <a:endParaRPr lang="es-AR" b="1" dirty="0">
              <a:solidFill>
                <a:srgbClr val="002060"/>
              </a:solidFill>
            </a:endParaRPr>
          </a:p>
          <a:p>
            <a:r>
              <a:rPr lang="es-ES" dirty="0">
                <a:solidFill>
                  <a:srgbClr val="002060"/>
                </a:solidFill>
              </a:rPr>
              <a:t>Residuos domésticos orgánicos como cáscaras de fruta, verduras, posos de café, cáscaras de huevo, residuos del jardín como malas hierbas que no tengan semillas, la poda del césped, estiércol fresco.</a:t>
            </a:r>
            <a:endParaRPr lang="es-AR" dirty="0">
              <a:solidFill>
                <a:srgbClr val="002060"/>
              </a:solidFill>
            </a:endParaRPr>
          </a:p>
          <a:p>
            <a:endParaRPr lang="es-AR" dirty="0">
              <a:solidFill>
                <a:srgbClr val="002060"/>
              </a:solidFill>
            </a:endParaRPr>
          </a:p>
          <a:p>
            <a:endParaRPr lang="es-AR" dirty="0"/>
          </a:p>
        </p:txBody>
      </p:sp>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txBox="1">
            <a:spLocks noGrp="1"/>
          </p:cNvSpPr>
          <p:nvPr>
            <p:ph type="title" idx="4294967295"/>
          </p:nvPr>
        </p:nvSpPr>
        <p:spPr>
          <a:xfrm>
            <a:off x="6426200" y="0"/>
            <a:ext cx="3479800" cy="615156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4400"/>
              <a:buNone/>
            </a:pPr>
            <a:br>
              <a:rPr lang="es-ES" sz="6000" b="1" dirty="0"/>
            </a:br>
            <a:br>
              <a:rPr lang="es-ES" sz="6000" b="1" dirty="0"/>
            </a:br>
            <a:endParaRPr sz="6000" b="1" dirty="0"/>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2" name="1 Imag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0" y="1222849"/>
            <a:ext cx="4345004" cy="4608673"/>
          </a:xfrm>
          <a:prstGeom prst="rect">
            <a:avLst/>
          </a:prstGeom>
        </p:spPr>
      </p:pic>
      <p:pic>
        <p:nvPicPr>
          <p:cNvPr id="7" name="Imagen 6">
            <a:extLst>
              <a:ext uri="{FF2B5EF4-FFF2-40B4-BE49-F238E27FC236}">
                <a16:creationId xmlns:a16="http://schemas.microsoft.com/office/drawing/2014/main" id="{1672EDA5-9370-4612-B3A9-EC57ED08D6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08788" y="415027"/>
            <a:ext cx="778432" cy="778432"/>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1C0F858C-B731-4B34-87DB-725FDF09349B}"/>
              </a:ext>
            </a:extLst>
          </p:cNvPr>
          <p:cNvPicPr>
            <a:picLocks noChangeAspect="1"/>
          </p:cNvPicPr>
          <p:nvPr/>
        </p:nvPicPr>
        <p:blipFill>
          <a:blip r:embed="rId5"/>
          <a:stretch>
            <a:fillRect/>
          </a:stretch>
        </p:blipFill>
        <p:spPr>
          <a:xfrm>
            <a:off x="2133415" y="6243994"/>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463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1586753" y="1411605"/>
            <a:ext cx="2595103" cy="4161155"/>
          </a:xfrm>
          <a:prstGeom prst="rect">
            <a:avLst/>
          </a:prstGeom>
          <a:solidFill>
            <a:schemeClr val="lt1"/>
          </a:solidFill>
          <a:ln>
            <a:noFill/>
          </a:ln>
        </p:spPr>
        <p:txBody>
          <a:bodyPr spcFirstLastPara="1" wrap="square" lIns="91425" tIns="45700" rIns="91425" bIns="45700" anchor="t" anchorCtr="0">
            <a:noAutofit/>
          </a:bodyPr>
          <a:lstStyle/>
          <a:p>
            <a:r>
              <a:rPr lang="es-ES" b="1" dirty="0">
                <a:solidFill>
                  <a:srgbClr val="002060"/>
                </a:solidFill>
              </a:rPr>
              <a:t>Última Capa:</a:t>
            </a:r>
            <a:endParaRPr lang="es-AR" b="1" dirty="0">
              <a:solidFill>
                <a:srgbClr val="002060"/>
              </a:solidFill>
            </a:endParaRPr>
          </a:p>
          <a:p>
            <a:r>
              <a:rPr lang="es-ES" dirty="0">
                <a:solidFill>
                  <a:srgbClr val="002060"/>
                </a:solidFill>
              </a:rPr>
              <a:t>Esta es la capa en donde plantaremos las hortalizas que queramos para la huerta lasaña por lo que estará formada por </a:t>
            </a:r>
            <a:r>
              <a:rPr lang="es-ES" b="1" dirty="0">
                <a:solidFill>
                  <a:srgbClr val="002060"/>
                </a:solidFill>
              </a:rPr>
              <a:t>tierra de jardín, mantillo, estiércol maduro, humus…Debe tener entre 12 y 15 cm de ancho</a:t>
            </a:r>
            <a:r>
              <a:rPr lang="es-ES" dirty="0">
                <a:solidFill>
                  <a:srgbClr val="002060"/>
                </a:solidFill>
              </a:rPr>
              <a:t>. Un huerto lasaña debe empezarse en Otoño pues debemos dejar un tiempo a que se empiecen a descomponer lo materiales antes de plantar, aparte de que hay más materiales disponibles y la siembra o el trasplante desde el semillero se hace en Primavera</a:t>
            </a:r>
            <a:endParaRPr sz="1400" b="0" i="0" u="none" strike="noStrike" cap="none" dirty="0">
              <a:solidFill>
                <a:srgbClr val="002060"/>
              </a:solidFill>
              <a:sym typeface="Arial"/>
            </a:endParaRPr>
          </a:p>
        </p:txBody>
      </p:sp>
      <p:sp>
        <p:nvSpPr>
          <p:cNvPr id="90" name="Google Shape;90;p13"/>
          <p:cNvSpPr txBox="1"/>
          <p:nvPr/>
        </p:nvSpPr>
        <p:spPr>
          <a:xfrm>
            <a:off x="677545" y="5831840"/>
            <a:ext cx="7712075" cy="319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3"/>
          <p:cNvSpPr txBox="1"/>
          <p:nvPr/>
        </p:nvSpPr>
        <p:spPr>
          <a:xfrm>
            <a:off x="325120" y="1"/>
            <a:ext cx="8631555" cy="167958"/>
          </a:xfrm>
          <a:prstGeom prst="rect">
            <a:avLst/>
          </a:prstGeom>
          <a:noFill/>
          <a:ln>
            <a:noFill/>
          </a:ln>
        </p:spPr>
        <p:txBody>
          <a:bodyPr spcFirstLastPara="1" wrap="square" lIns="91425" tIns="45700" rIns="91425" bIns="45700" anchor="t" anchorCtr="0">
            <a:noAutofit/>
          </a:bodyPr>
          <a:lstStyle/>
          <a:p>
            <a:pPr lvl="0">
              <a:buSzPts val="1800"/>
            </a:pPr>
            <a:endParaRPr sz="3200" b="1" i="0" u="none" strike="noStrike" cap="none" dirty="0">
              <a:solidFill>
                <a:srgbClr val="00B0F0"/>
              </a:solidFill>
              <a:latin typeface="Calibri"/>
              <a:ea typeface="Calibri"/>
              <a:cs typeface="Calibri"/>
              <a:sym typeface="Calibri"/>
            </a:endParaRPr>
          </a:p>
        </p:txBody>
      </p:sp>
      <p:pic>
        <p:nvPicPr>
          <p:cNvPr id="4" name="3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2038" y="1411605"/>
            <a:ext cx="3836334" cy="3836334"/>
          </a:xfrm>
          <a:prstGeom prst="rect">
            <a:avLst/>
          </a:prstGeom>
        </p:spPr>
      </p:pic>
      <p:pic>
        <p:nvPicPr>
          <p:cNvPr id="6" name="Imagen 5">
            <a:extLst>
              <a:ext uri="{FF2B5EF4-FFF2-40B4-BE49-F238E27FC236}">
                <a16:creationId xmlns:a16="http://schemas.microsoft.com/office/drawing/2014/main" id="{B5746F88-A243-4F42-858F-ACB30C0D4D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56675" y="273978"/>
            <a:ext cx="778432" cy="778432"/>
          </a:xfrm>
          <a:prstGeom prst="rect">
            <a:avLst/>
          </a:prstGeom>
          <a:ln>
            <a:noFill/>
          </a:ln>
          <a:effectLst>
            <a:outerShdw blurRad="190500" algn="tl" rotWithShape="0">
              <a:srgbClr val="000000">
                <a:alpha val="70000"/>
              </a:srgbClr>
            </a:outerShdw>
          </a:effectLst>
        </p:spPr>
      </p:pic>
      <p:pic>
        <p:nvPicPr>
          <p:cNvPr id="7" name="Imagen 6">
            <a:extLst>
              <a:ext uri="{FF2B5EF4-FFF2-40B4-BE49-F238E27FC236}">
                <a16:creationId xmlns:a16="http://schemas.microsoft.com/office/drawing/2014/main" id="{69FDC670-1A38-4E0D-964B-30B0E32ED214}"/>
              </a:ext>
            </a:extLst>
          </p:cNvPr>
          <p:cNvPicPr>
            <a:picLocks noChangeAspect="1"/>
          </p:cNvPicPr>
          <p:nvPr/>
        </p:nvPicPr>
        <p:blipFill>
          <a:blip r:embed="rId5"/>
          <a:stretch>
            <a:fillRect/>
          </a:stretch>
        </p:blipFill>
        <p:spPr>
          <a:xfrm>
            <a:off x="2133415" y="6243994"/>
            <a:ext cx="5639170" cy="42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123797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187D053679944247851747FA781C0B1F" ma:contentTypeVersion="0" ma:contentTypeDescription="Crear nuevo documento." ma:contentTypeScope="" ma:versionID="34be639e45b7c7aa6fcf6507b0408c11">
  <xsd:schema xmlns:xsd="http://www.w3.org/2001/XMLSchema" xmlns:xs="http://www.w3.org/2001/XMLSchema" xmlns:p="http://schemas.microsoft.com/office/2006/metadata/properties" xmlns:ns2="988118b1-6096-4906-8d54-1b2d83f94965" targetNamespace="http://schemas.microsoft.com/office/2006/metadata/properties" ma:root="true" ma:fieldsID="3eb143fff8596d9e060e4e97dffb2d4e" ns2:_="">
    <xsd:import namespace="988118b1-6096-4906-8d54-1b2d83f9496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118b1-6096-4906-8d54-1b2d83f94965"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88118b1-6096-4906-8d54-1b2d83f94965">VDNUUUHVPY4H-631604694-1977</_dlc_DocId>
    <_dlc_DocIdUrl xmlns="988118b1-6096-4906-8d54-1b2d83f94965">
      <Url>https://colaboracion.inta.gob.ar/prohuerta/_layouts/15/DocIdRedir.aspx?ID=VDNUUUHVPY4H-631604694-1977</Url>
      <Description>VDNUUUHVPY4H-631604694-1977</Description>
    </_dlc_DocIdUrl>
  </documentManagement>
</p:properties>
</file>

<file path=customXml/itemProps1.xml><?xml version="1.0" encoding="utf-8"?>
<ds:datastoreItem xmlns:ds="http://schemas.openxmlformats.org/officeDocument/2006/customXml" ds:itemID="{C432091E-F248-482F-A7B4-F7AE8E6D3238}">
  <ds:schemaRefs>
    <ds:schemaRef ds:uri="http://schemas.microsoft.com/sharepoint/v3/contenttype/forms"/>
  </ds:schemaRefs>
</ds:datastoreItem>
</file>

<file path=customXml/itemProps2.xml><?xml version="1.0" encoding="utf-8"?>
<ds:datastoreItem xmlns:ds="http://schemas.openxmlformats.org/officeDocument/2006/customXml" ds:itemID="{E2E27D97-4C59-4A6C-B544-7846B0F21B8D}">
  <ds:schemaRefs>
    <ds:schemaRef ds:uri="http://schemas.microsoft.com/sharepoint/events"/>
  </ds:schemaRefs>
</ds:datastoreItem>
</file>

<file path=customXml/itemProps3.xml><?xml version="1.0" encoding="utf-8"?>
<ds:datastoreItem xmlns:ds="http://schemas.openxmlformats.org/officeDocument/2006/customXml" ds:itemID="{3A8A2723-3916-45D9-942F-0E104D13D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118b1-6096-4906-8d54-1b2d83f949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F01727-8B90-41CF-894D-FFF83F83507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988118b1-6096-4906-8d54-1b2d83f94965"/>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6136</TotalTime>
  <Words>515</Words>
  <Application>Microsoft Office PowerPoint</Application>
  <PresentationFormat>A4 (210 x 297 mm)</PresentationFormat>
  <Paragraphs>35</Paragraphs>
  <Slides>19</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Century Gothic</vt:lpstr>
      <vt:lpstr>Wingdings 3</vt:lpstr>
      <vt:lpstr>Espiral</vt:lpstr>
      <vt:lpstr>Técnica de cultivo  LASAÑA </vt:lpstr>
      <vt:lpstr>Presentación de PowerPoint</vt:lpstr>
      <vt:lpstr>Presentación de PowerPoint</vt:lpstr>
      <vt:lpstr> MATERIALES Y CAPAS</vt:lpstr>
      <vt:lpstr>  </vt:lpstr>
      <vt:lpstr>  </vt:lpstr>
      <vt:lpstr> </vt:lpstr>
      <vt:lpstr>  </vt:lpstr>
      <vt:lpstr>Presentación de PowerPoint</vt:lpstr>
      <vt:lpstr>LASAÑA LISTA!</vt:lpstr>
      <vt:lpstr>Presentación de PowerPoint</vt:lpstr>
      <vt:lpstr>Cama caliente con protección</vt:lpstr>
      <vt:lpstr>HUERTA VERTICAL</vt:lpstr>
      <vt:lpstr>HUERTA VERTICAL</vt:lpstr>
      <vt:lpstr>HUERTA VERTICAL</vt:lpstr>
      <vt:lpstr>CAJONES ELEVADOS</vt:lpstr>
      <vt:lpstr>CAJONES ELEVADOS</vt:lpstr>
      <vt:lpstr>CAJONES MÓVILES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Kati Susanna Pohjola</dc:creator>
  <cp:lastModifiedBy>Usuario</cp:lastModifiedBy>
  <cp:revision>67</cp:revision>
  <dcterms:modified xsi:type="dcterms:W3CDTF">2022-09-21T01:24:57Z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8f7dae37-bcc6-4664-a16b-66947220a9bb</vt:lpwstr>
  </property>
  <property fmtid="{D5CDD505-2E9C-101B-9397-08002B2CF9AE}" pid="3" name="ContentTypeId">
    <vt:lpwstr>0x010100187D053679944247851747FA781C0B1F</vt:lpwstr>
  </property>
  <property fmtid="{D5CDD505-2E9C-101B-9397-08002B2CF9AE}" pid="4" name="_MarkAsFinal">
    <vt:bool>true</vt:bool>
  </property>
</Properties>
</file>