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image47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5"/>
  </p:sldMasterIdLst>
  <p:notesMasterIdLst>
    <p:notesMasterId r:id="rId39"/>
  </p:notesMasterIdLst>
  <p:sldIdLst>
    <p:sldId id="370" r:id="rId6"/>
    <p:sldId id="257" r:id="rId7"/>
    <p:sldId id="335" r:id="rId8"/>
    <p:sldId id="330" r:id="rId9"/>
    <p:sldId id="336" r:id="rId10"/>
    <p:sldId id="344" r:id="rId11"/>
    <p:sldId id="357" r:id="rId12"/>
    <p:sldId id="358" r:id="rId13"/>
    <p:sldId id="345" r:id="rId14"/>
    <p:sldId id="368" r:id="rId15"/>
    <p:sldId id="369" r:id="rId16"/>
    <p:sldId id="347" r:id="rId17"/>
    <p:sldId id="348" r:id="rId18"/>
    <p:sldId id="349" r:id="rId19"/>
    <p:sldId id="350" r:id="rId20"/>
    <p:sldId id="334" r:id="rId21"/>
    <p:sldId id="355" r:id="rId22"/>
    <p:sldId id="356" r:id="rId23"/>
    <p:sldId id="340" r:id="rId24"/>
    <p:sldId id="353" r:id="rId25"/>
    <p:sldId id="346" r:id="rId26"/>
    <p:sldId id="342" r:id="rId27"/>
    <p:sldId id="359" r:id="rId28"/>
    <p:sldId id="351" r:id="rId29"/>
    <p:sldId id="360" r:id="rId30"/>
    <p:sldId id="352" r:id="rId31"/>
    <p:sldId id="361" r:id="rId32"/>
    <p:sldId id="362" r:id="rId33"/>
    <p:sldId id="363" r:id="rId34"/>
    <p:sldId id="364" r:id="rId35"/>
    <p:sldId id="365" r:id="rId36"/>
    <p:sldId id="366" r:id="rId37"/>
    <p:sldId id="367" r:id="rId38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10">
          <p15:clr>
            <a:srgbClr val="A4A3A4"/>
          </p15:clr>
        </p15:guide>
        <p15:guide id="2" pos="2898">
          <p15:clr>
            <a:srgbClr val="A4A3A4"/>
          </p15:clr>
        </p15:guide>
        <p15:guide id="3" pos="3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6" y="54"/>
      </p:cViewPr>
      <p:guideLst>
        <p:guide orient="horz" pos="2310"/>
        <p:guide pos="2898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75230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7783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5066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0393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8341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3158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5695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0535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5668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369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8474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589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7933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7540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1047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6093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193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474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3750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169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417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879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515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181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395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6230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3949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91157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7616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6029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1587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39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01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97116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8153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3654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70069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515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5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3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46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395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56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44.web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4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66682" y="2473722"/>
            <a:ext cx="4699760" cy="2824420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es-ES" sz="6000" b="1" dirty="0">
                <a:solidFill>
                  <a:srgbClr val="00B05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SUSTRATOS </a:t>
            </a: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es-ES" sz="6000" b="1" dirty="0">
                <a:solidFill>
                  <a:srgbClr val="00B05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</a:t>
            </a: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es-ES" sz="6000" b="1" dirty="0">
                <a:solidFill>
                  <a:srgbClr val="00B05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PLANTINES</a:t>
            </a:r>
            <a:endParaRPr lang="es-ES" sz="60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FF81F8-DC5C-4693-BBBB-4DD175D52B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289" y="844962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AF06D9-1BB9-4C0D-A20C-DFE4787AA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249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80989" y="632243"/>
            <a:ext cx="5943600" cy="566738"/>
          </a:xfrm>
        </p:spPr>
        <p:txBody>
          <a:bodyPr/>
          <a:lstStyle/>
          <a:p>
            <a:pPr algn="ctr"/>
            <a:r>
              <a:rPr lang="es-AR" sz="2400" dirty="0"/>
              <a:t>TIERRA – TIPOS DE SUELO</a:t>
            </a:r>
          </a:p>
        </p:txBody>
      </p:sp>
      <p:pic>
        <p:nvPicPr>
          <p:cNvPr id="8" name="Marcador de posición de imagen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0989" y="1476979"/>
            <a:ext cx="5639171" cy="390404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DB6635-4326-4A93-A2A1-FD71BE2103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614" y="477102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25AA3D7-B12B-4FF4-8825-F627D4C6E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116" y="6225757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45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3639" y="1273772"/>
            <a:ext cx="2992734" cy="2155228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639" y="3993526"/>
            <a:ext cx="3198248" cy="1759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285" y="1223144"/>
            <a:ext cx="3144518" cy="22058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506" y="3724297"/>
            <a:ext cx="3059297" cy="20379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46971AD-CA78-47D5-B8AA-EC5B665606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913" y="495339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D003651-E5FB-49E6-AB66-8432576918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6116" y="6225757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343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677545" y="1792605"/>
            <a:ext cx="8686800" cy="39325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677545" y="583184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4294967295"/>
          </p:nvPr>
        </p:nvSpPr>
        <p:spPr>
          <a:xfrm>
            <a:off x="3518067" y="1384741"/>
            <a:ext cx="2245659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ES" b="1" dirty="0"/>
              <a:t>TURBAS</a:t>
            </a:r>
            <a:endParaRPr b="1" dirty="0"/>
          </a:p>
        </p:txBody>
      </p:sp>
      <p:sp>
        <p:nvSpPr>
          <p:cNvPr id="92" name="Google Shape;92;p13"/>
          <p:cNvSpPr txBox="1"/>
          <p:nvPr/>
        </p:nvSpPr>
        <p:spPr>
          <a:xfrm>
            <a:off x="325120" y="1"/>
            <a:ext cx="8631555" cy="16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800"/>
            </a:pPr>
            <a:endParaRPr sz="3200" b="1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548" y="2359353"/>
            <a:ext cx="4694053" cy="29522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8481CFF-757F-49E3-AF9D-91CDBFD5AD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913" y="495339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FFFB0B-7AEA-402C-94FE-7BB3DD048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1237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 idx="4294967295"/>
          </p:nvPr>
        </p:nvSpPr>
        <p:spPr>
          <a:xfrm>
            <a:off x="2133415" y="495339"/>
            <a:ext cx="524435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ES" b="1" dirty="0"/>
              <a:t>VERMICULITA - PERLITA</a:t>
            </a:r>
            <a:endParaRPr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965" y="1590680"/>
            <a:ext cx="3118049" cy="32971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881" y="1763924"/>
            <a:ext cx="3658032" cy="31239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877ED1-B75E-4860-8077-8368192693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913" y="495339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80A8E74-FE6B-4443-A33D-60E1D5017E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616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677545" y="583184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4294967295"/>
          </p:nvPr>
        </p:nvSpPr>
        <p:spPr>
          <a:xfrm>
            <a:off x="313431" y="229742"/>
            <a:ext cx="6172200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ES" b="1" dirty="0"/>
              <a:t>HOJARASCA – ALGAS SECAS</a:t>
            </a:r>
            <a:endParaRPr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55" y="1130896"/>
            <a:ext cx="3828639" cy="25524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837" y="2609850"/>
            <a:ext cx="3689646" cy="27636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05B5B0-C10B-40C5-B5D7-89BF42AD59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913" y="495339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BB0AD98-3342-4E1C-A63F-788A2C521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4216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677545" y="583184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4294967295"/>
          </p:nvPr>
        </p:nvSpPr>
        <p:spPr>
          <a:xfrm>
            <a:off x="414338" y="1169282"/>
            <a:ext cx="8915400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ES" sz="3200" b="1" dirty="0"/>
              <a:t>RESACA DE RÍO – ESTIÉRCOLES COMPOSTADOS</a:t>
            </a:r>
            <a:endParaRPr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442" y="3120538"/>
            <a:ext cx="3244178" cy="24331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36" y="2268010"/>
            <a:ext cx="3906146" cy="24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9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677545" y="583184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4294967295"/>
          </p:nvPr>
        </p:nvSpPr>
        <p:spPr>
          <a:xfrm>
            <a:off x="1494806" y="1036281"/>
            <a:ext cx="6414735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ES" sz="3200" b="1" dirty="0">
                <a:solidFill>
                  <a:srgbClr val="00B0F0"/>
                </a:solidFill>
              </a:rPr>
              <a:t>Proporciones del sustrato ideal</a:t>
            </a:r>
            <a:endParaRPr sz="3200" b="1" dirty="0">
              <a:solidFill>
                <a:srgbClr val="00B0F0"/>
              </a:solidFill>
            </a:endParaRPr>
          </a:p>
        </p:txBody>
      </p:sp>
      <p:pic>
        <p:nvPicPr>
          <p:cNvPr id="9" name="10 Imagen" descr="Sustrato Idea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614" y="1844541"/>
            <a:ext cx="3425121" cy="382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EA4BFC1-71DD-450E-9824-0AEB8AB568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913" y="495339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663ECA-5CEF-43A0-9372-D06615D83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35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2686909" y="1665806"/>
            <a:ext cx="4627880" cy="739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600"/>
            </a:pPr>
            <a:r>
              <a:rPr lang="es-MX" sz="2400" b="1" dirty="0"/>
              <a:t>TIERRA – COMPOST - TURBA</a:t>
            </a:r>
          </a:p>
        </p:txBody>
      </p:sp>
      <p:sp>
        <p:nvSpPr>
          <p:cNvPr id="90" name="Google Shape;90;p13"/>
          <p:cNvSpPr txBox="1"/>
          <p:nvPr/>
        </p:nvSpPr>
        <p:spPr>
          <a:xfrm>
            <a:off x="677545" y="583184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677545" y="884555"/>
            <a:ext cx="2821492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SUSTRATO IDEAL</a:t>
            </a:r>
            <a:endParaRPr sz="2800" b="1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415" y="2300922"/>
            <a:ext cx="5543472" cy="31138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0A8DF6-0D66-4C86-A949-29CDAD4EEC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913" y="495339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0674F0-32DE-4694-B5AE-AD069791B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415" y="5903200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3455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325120" y="1405909"/>
            <a:ext cx="8631555" cy="17138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600"/>
            </a:pPr>
            <a:r>
              <a:rPr lang="es-MX" sz="4800" b="1" u="sng" dirty="0"/>
              <a:t>Propiedades químicas del sustrato:</a:t>
            </a:r>
          </a:p>
          <a:p>
            <a:pPr lvl="0" algn="ctr">
              <a:buSzPts val="1600"/>
            </a:pPr>
            <a:endParaRPr lang="es-MX" sz="4800" b="1" u="sng" dirty="0"/>
          </a:p>
          <a:p>
            <a:pPr lvl="0" algn="ctr">
              <a:buSzPts val="1600"/>
            </a:pPr>
            <a:r>
              <a:rPr lang="es-MX" sz="4800" b="1" dirty="0"/>
              <a:t>-pH</a:t>
            </a:r>
          </a:p>
          <a:p>
            <a:pPr lvl="0" algn="ctr">
              <a:buSzPts val="1600"/>
            </a:pPr>
            <a:r>
              <a:rPr lang="es-MX" sz="4800" b="1" dirty="0"/>
              <a:t>-CE</a:t>
            </a:r>
          </a:p>
        </p:txBody>
      </p:sp>
      <p:sp>
        <p:nvSpPr>
          <p:cNvPr id="92" name="Google Shape;92;p13"/>
          <p:cNvSpPr txBox="1"/>
          <p:nvPr/>
        </p:nvSpPr>
        <p:spPr>
          <a:xfrm>
            <a:off x="325120" y="91440"/>
            <a:ext cx="863155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800" b="1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D42365-BAF7-43B3-856F-5263CE6BCA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448" y="441999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1191E94-9B47-4EFD-83C5-8B5D4CB8C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7116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677545" y="583184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25120" y="95534"/>
            <a:ext cx="8631555" cy="73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SUELO</a:t>
            </a:r>
            <a:endParaRPr sz="2800" b="1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20688" y="1354138"/>
            <a:ext cx="3765550" cy="5032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altLang="es-ES"/>
              <a:t>pH = Acidez - Alcalinidad</a:t>
            </a:r>
          </a:p>
        </p:txBody>
      </p:sp>
      <p:pic>
        <p:nvPicPr>
          <p:cNvPr id="6" name="Picture 93" descr="20070924klpcnafyq_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09" y="3556191"/>
            <a:ext cx="775017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 Imagen" descr="disponibilidad nutrient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368" y="237581"/>
            <a:ext cx="4215225" cy="276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1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677545" y="583184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1729544" y="1197312"/>
            <a:ext cx="1933986" cy="83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PLANTINES</a:t>
            </a:r>
            <a:endParaRPr sz="2800" b="1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544" y="2028527"/>
            <a:ext cx="6163071" cy="34607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E19DC4-F34F-4771-AFA2-2CAB30BB75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791" y="1032473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4F266F8-B563-41DC-BC2A-2B14321EF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495" y="6165707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677545" y="583184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25120" y="95534"/>
            <a:ext cx="8631555" cy="73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SUELO</a:t>
            </a:r>
            <a:endParaRPr sz="2800" b="1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20687" y="1354138"/>
            <a:ext cx="8535987" cy="5032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altLang="es-ES" sz="5400" dirty="0"/>
              <a:t>pH = Acidez – Alcalinidad</a:t>
            </a:r>
          </a:p>
          <a:p>
            <a:pPr algn="ctr"/>
            <a:r>
              <a:rPr lang="es-AR" altLang="es-ES" sz="5400" dirty="0"/>
              <a:t>pH IDEAL PARA HORTALIZAS</a:t>
            </a:r>
          </a:p>
          <a:p>
            <a:pPr algn="ctr"/>
            <a:r>
              <a:rPr lang="es-AR" altLang="es-ES" sz="7200" dirty="0">
                <a:solidFill>
                  <a:srgbClr val="FF0000"/>
                </a:solidFill>
              </a:rPr>
              <a:t>5,50 A 6,80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9DF3F9-5370-4A81-A0F6-F5A464F2F9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913" y="495339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73A20B-76D3-4921-9A83-ADE063270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879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/>
        </p:nvSpPr>
        <p:spPr>
          <a:xfrm>
            <a:off x="325120" y="0"/>
            <a:ext cx="8631555" cy="83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SUELO</a:t>
            </a:r>
            <a:endParaRPr sz="3200" b="1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Marcador de contenido 1"/>
          <p:cNvSpPr txBox="1">
            <a:spLocks/>
          </p:cNvSpPr>
          <p:nvPr/>
        </p:nvSpPr>
        <p:spPr bwMode="auto">
          <a:xfrm>
            <a:off x="325120" y="689020"/>
            <a:ext cx="40401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ES" sz="1800" b="1" dirty="0">
                <a:solidFill>
                  <a:srgbClr val="00B0F0"/>
                </a:solidFill>
              </a:rPr>
              <a:t>CE</a:t>
            </a:r>
            <a:r>
              <a:rPr lang="es-AR" altLang="es-ES" sz="1800" dirty="0">
                <a:solidFill>
                  <a:srgbClr val="6E6E6E"/>
                </a:solidFill>
              </a:rPr>
              <a:t> = </a:t>
            </a:r>
            <a:r>
              <a:rPr lang="es-AR" altLang="es-ES" sz="1800" dirty="0">
                <a:solidFill>
                  <a:schemeClr val="tx1"/>
                </a:solidFill>
              </a:rPr>
              <a:t>Conductividad eléctrica</a:t>
            </a:r>
          </a:p>
        </p:txBody>
      </p:sp>
      <p:graphicFrame>
        <p:nvGraphicFramePr>
          <p:cNvPr id="9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392066"/>
              </p:ext>
            </p:extLst>
          </p:nvPr>
        </p:nvGraphicFramePr>
        <p:xfrm>
          <a:off x="1801904" y="1274445"/>
          <a:ext cx="6589993" cy="4785360"/>
        </p:xfrm>
        <a:graphic>
          <a:graphicData uri="http://schemas.openxmlformats.org/drawingml/2006/table">
            <a:tbl>
              <a:tblPr/>
              <a:tblGrid>
                <a:gridCol w="1215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4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Extracto de pasta saturada</a:t>
                      </a:r>
                      <a:endParaRPr lang="es-AR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Suelo - agua 1:2</a:t>
                      </a:r>
                      <a:endParaRPr lang="es-AR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Suelo - agua 1:5</a:t>
                      </a:r>
                      <a:endParaRPr lang="es-AR" sz="2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Diagnóstico</a:t>
                      </a:r>
                      <a:endParaRPr lang="es-AR" sz="2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0.0 – 0.74</a:t>
                      </a:r>
                      <a:endParaRPr lang="es-AR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0.0 – 0.25</a:t>
                      </a:r>
                      <a:endParaRPr lang="es-AR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0.0 – 0.12</a:t>
                      </a:r>
                      <a:endParaRPr lang="es-AR" sz="2000" dirty="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Nivel muy bajo de sales y nutrientes</a:t>
                      </a:r>
                      <a:endParaRPr lang="es-AR" sz="1400" dirty="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0. 75 – 1.99</a:t>
                      </a:r>
                      <a:endParaRPr lang="es-AR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0.25 – 0.75</a:t>
                      </a:r>
                      <a:endParaRPr lang="es-AR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92D050"/>
                          </a:solidFill>
                          <a:latin typeface="Arial"/>
                          <a:ea typeface="Times New Roman"/>
                          <a:cs typeface="Arial"/>
                        </a:rPr>
                        <a:t>0.12 – 0.35</a:t>
                      </a:r>
                      <a:endParaRPr lang="es-AR" sz="2000" b="1" dirty="0">
                        <a:solidFill>
                          <a:srgbClr val="92D05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Nivel bajo de sales y nutrientes</a:t>
                      </a:r>
                      <a:endParaRPr lang="es-AR" sz="1400" dirty="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AR" sz="1400" dirty="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2.0 – 3.49</a:t>
                      </a:r>
                      <a:endParaRPr lang="es-AR" sz="160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0.75 – 1.25</a:t>
                      </a:r>
                      <a:endParaRPr lang="es-AR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Arial"/>
                        </a:rPr>
                        <a:t>0.35 – 0.65</a:t>
                      </a:r>
                      <a:endParaRPr lang="es-AR" sz="2000" b="1" dirty="0">
                        <a:solidFill>
                          <a:srgbClr val="00B05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Adecuado para </a:t>
                      </a:r>
                      <a:r>
                        <a:rPr lang="es-ES" sz="14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plantines</a:t>
                      </a:r>
                      <a:r>
                        <a:rPr lang="es-ES" sz="1400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  y plantas sensibles a sales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3.50 – 5.0</a:t>
                      </a:r>
                      <a:endParaRPr lang="es-AR" sz="160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1.25 – 1.75</a:t>
                      </a:r>
                      <a:endParaRPr lang="es-AR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Arial"/>
                        </a:rPr>
                        <a:t>0.65 – 0.90</a:t>
                      </a:r>
                      <a:endParaRPr lang="es-AR" sz="2000" b="1" dirty="0">
                        <a:solidFill>
                          <a:srgbClr val="7030A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Rango deseable para plantas ya establecidas y </a:t>
                      </a:r>
                      <a:r>
                        <a:rPr lang="es-ES" sz="14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plantines</a:t>
                      </a:r>
                      <a:r>
                        <a:rPr lang="es-ES" sz="1400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 de plantas no sensibles  sales</a:t>
                      </a:r>
                      <a:endParaRPr lang="es-AR" sz="1400" dirty="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AR" sz="1400" dirty="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5.0 – 6.0</a:t>
                      </a:r>
                      <a:endParaRPr lang="es-AR" sz="160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1.75 – 2.25</a:t>
                      </a:r>
                      <a:endParaRPr lang="es-AR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0.90 – 1.10</a:t>
                      </a:r>
                      <a:endParaRPr lang="es-AR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Reducción del crecimiento y vigor. Necrosis en el borde de las hojas.</a:t>
                      </a:r>
                      <a:endParaRPr lang="es-AR" sz="1400" dirty="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&gt; 6.0</a:t>
                      </a:r>
                      <a:endParaRPr lang="es-AR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&gt; 2.25</a:t>
                      </a:r>
                      <a:endParaRPr lang="es-AR" sz="160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&gt;1.10</a:t>
                      </a:r>
                      <a:endParaRPr lang="es-AR" sz="2000" dirty="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Severos daños por excesos de sales.</a:t>
                      </a:r>
                      <a:endParaRPr lang="es-AR" sz="1400" dirty="0">
                        <a:solidFill>
                          <a:schemeClr val="tx1">
                            <a:lumMod val="1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0C60F10-F71B-4530-AD91-0FAB8D3964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913" y="495339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CB8F3C2-684E-4353-9425-601E5C509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52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586422" y="1319212"/>
            <a:ext cx="4054475" cy="4763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s-ES" sz="2800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784859" y="576326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4294967295"/>
          </p:nvPr>
        </p:nvSpPr>
        <p:spPr>
          <a:xfrm>
            <a:off x="539543" y="170832"/>
            <a:ext cx="8202706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/>
            <a:r>
              <a:rPr lang="es-ES" sz="3200" b="1" dirty="0">
                <a:solidFill>
                  <a:srgbClr val="00B0F0"/>
                </a:solidFill>
              </a:rPr>
              <a:t>Propiedades químicas en sustratos locales</a:t>
            </a:r>
            <a:endParaRPr sz="3200" b="1" dirty="0">
              <a:solidFill>
                <a:srgbClr val="00B0F0"/>
              </a:solidFill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15272" y="-83977"/>
            <a:ext cx="8631555" cy="16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800"/>
            </a:pPr>
            <a:endParaRPr sz="3200" b="1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66360" y="1257953"/>
            <a:ext cx="4434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s-AR" b="1" u="sng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1051559" y="937868"/>
            <a:ext cx="3470275" cy="29842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6180"/>
            </a:solidFill>
            <a:miter lim="800000"/>
            <a:headEnd/>
            <a:tailEnd/>
          </a:ln>
        </p:spPr>
        <p:txBody>
          <a:bodyPr lIns="0" tIns="90000" rIns="0" bIns="54000" anchor="b"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s-AR" sz="2200" b="1" u="sng" dirty="0">
                <a:solidFill>
                  <a:schemeClr val="tx1"/>
                </a:solidFill>
              </a:rPr>
              <a:t>pH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s-AR" sz="2200" b="1" dirty="0">
                <a:solidFill>
                  <a:srgbClr val="00B050"/>
                </a:solidFill>
              </a:rPr>
              <a:t>Tierra (5,50)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s-AR" sz="2200" dirty="0">
                <a:solidFill>
                  <a:srgbClr val="FF0000"/>
                </a:solidFill>
              </a:rPr>
              <a:t>Turba (4,60)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s-AR" sz="2200" dirty="0">
                <a:solidFill>
                  <a:schemeClr val="tx1"/>
                </a:solidFill>
              </a:rPr>
              <a:t>Aserrín (4,30)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s-AR" sz="2200" dirty="0">
                <a:solidFill>
                  <a:srgbClr val="FF0000"/>
                </a:solidFill>
              </a:rPr>
              <a:t>Compost (7,73)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s-AR" sz="2200" dirty="0">
                <a:solidFill>
                  <a:schemeClr val="tx1"/>
                </a:solidFill>
              </a:rPr>
              <a:t>Arena (6,50)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s-AR" sz="2200" dirty="0">
                <a:solidFill>
                  <a:schemeClr val="tx1"/>
                </a:solidFill>
              </a:rPr>
              <a:t>Mantillo monte (6,63)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5174577" y="741654"/>
            <a:ext cx="3322357" cy="32054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6180"/>
            </a:solidFill>
            <a:miter lim="800000"/>
            <a:headEnd/>
            <a:tailEnd/>
          </a:ln>
        </p:spPr>
        <p:txBody>
          <a:bodyPr lIns="0" tIns="90000" rIns="0" bIns="5400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s-AR" sz="2000" b="1" u="sng" dirty="0">
                <a:solidFill>
                  <a:schemeClr val="tx1"/>
                </a:solidFill>
              </a:rPr>
              <a:t>CE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s-AR" sz="2000" b="1" dirty="0">
                <a:solidFill>
                  <a:srgbClr val="00B050"/>
                </a:solidFill>
              </a:rPr>
              <a:t>Tierra (0,35)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s-AR" sz="2000" dirty="0">
                <a:solidFill>
                  <a:srgbClr val="FF0000"/>
                </a:solidFill>
              </a:rPr>
              <a:t>Turba (0,26)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s-AR" sz="2000" dirty="0">
                <a:solidFill>
                  <a:schemeClr val="tx1"/>
                </a:solidFill>
              </a:rPr>
              <a:t>Aserrín (0,17)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s-AR" sz="2000" dirty="0">
                <a:solidFill>
                  <a:srgbClr val="FF0000"/>
                </a:solidFill>
              </a:rPr>
              <a:t>Compost (2,63)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s-AR" sz="2000" dirty="0">
                <a:solidFill>
                  <a:schemeClr val="tx1"/>
                </a:solidFill>
              </a:rPr>
              <a:t>Arena (0,20)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s-AR" sz="2000" dirty="0">
                <a:solidFill>
                  <a:schemeClr val="tx1"/>
                </a:solidFill>
              </a:rPr>
              <a:t>Mantillo monte (0,20)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750778" y="4075802"/>
            <a:ext cx="2071836" cy="174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5770505" y="4133250"/>
            <a:ext cx="2002080" cy="169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D22177E-FC9E-431A-A446-160673E97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675" y="159437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108E54-A7DF-48FC-84C3-FF64979C1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13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6387744" y="1617552"/>
            <a:ext cx="3361154" cy="36485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ES" sz="1800" u="sng" dirty="0"/>
              <a:t>PASO A PASO</a:t>
            </a:r>
          </a:p>
          <a:p>
            <a:pPr algn="ctr"/>
            <a:r>
              <a:rPr lang="es-ES" sz="1800" dirty="0"/>
              <a:t>-Preparación sustrato</a:t>
            </a:r>
          </a:p>
          <a:p>
            <a:pPr algn="ctr"/>
            <a:r>
              <a:rPr lang="es-ES" sz="1800" dirty="0"/>
              <a:t>-Llenado almácigos</a:t>
            </a:r>
          </a:p>
          <a:p>
            <a:pPr algn="ctr"/>
            <a:r>
              <a:rPr lang="es-ES" sz="1800" dirty="0"/>
              <a:t>-Compactación sustrato</a:t>
            </a:r>
          </a:p>
          <a:p>
            <a:pPr algn="ctr"/>
            <a:r>
              <a:rPr lang="es-ES" sz="1800" dirty="0"/>
              <a:t>-Siembra (profundidad 2 veces tamaño semilla)</a:t>
            </a:r>
          </a:p>
          <a:p>
            <a:pPr algn="ctr"/>
            <a:r>
              <a:rPr lang="es-ES" sz="1800" dirty="0"/>
              <a:t>-Cobertura final con sustrato</a:t>
            </a:r>
          </a:p>
          <a:p>
            <a:pPr algn="ctr"/>
            <a:r>
              <a:rPr lang="es-ES" sz="1800" dirty="0"/>
              <a:t>-Riego abundante</a:t>
            </a:r>
          </a:p>
          <a:p>
            <a:pPr algn="ctr"/>
            <a:r>
              <a:rPr lang="es-ES" sz="1800" dirty="0"/>
              <a:t>-Nylon cobertor (2 días)</a:t>
            </a:r>
          </a:p>
          <a:p>
            <a:pPr algn="ctr"/>
            <a:r>
              <a:rPr lang="es-ES" sz="1800" dirty="0"/>
              <a:t>-Riego diario</a:t>
            </a:r>
          </a:p>
          <a:p>
            <a:pPr algn="ctr"/>
            <a:r>
              <a:rPr lang="es-ES" sz="1800" dirty="0"/>
              <a:t>-Cuando emergen los brotes pasar a techo traslúcido.</a:t>
            </a:r>
          </a:p>
        </p:txBody>
      </p:sp>
      <p:sp>
        <p:nvSpPr>
          <p:cNvPr id="90" name="Google Shape;90;p13"/>
          <p:cNvSpPr txBox="1"/>
          <p:nvPr/>
        </p:nvSpPr>
        <p:spPr>
          <a:xfrm>
            <a:off x="784859" y="576326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4294967295"/>
          </p:nvPr>
        </p:nvSpPr>
        <p:spPr>
          <a:xfrm>
            <a:off x="3672933" y="680481"/>
            <a:ext cx="2133415" cy="6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b="1" dirty="0">
                <a:solidFill>
                  <a:srgbClr val="00B0F0"/>
                </a:solidFill>
              </a:rPr>
              <a:t>Siembra</a:t>
            </a:r>
            <a:endParaRPr b="1" dirty="0">
              <a:solidFill>
                <a:srgbClr val="00B0F0"/>
              </a:solidFill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25120" y="1"/>
            <a:ext cx="8631555" cy="16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800"/>
            </a:pPr>
            <a:endParaRPr sz="3200" b="1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66360" y="1257953"/>
            <a:ext cx="4434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s-AR" b="1" u="sng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s-AR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971" y="3555328"/>
            <a:ext cx="1887285" cy="26080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368" y="1731996"/>
            <a:ext cx="2050709" cy="32140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971" y="745826"/>
            <a:ext cx="1791511" cy="25568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F30AA2D-0455-4C49-8051-4DE348ABF6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2709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586422" y="1319212"/>
            <a:ext cx="8671878" cy="4763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ES" sz="2800" u="sng" dirty="0"/>
              <a:t>¿</a:t>
            </a:r>
            <a:r>
              <a:rPr lang="es-ES" sz="2800" b="1" u="sng" dirty="0">
                <a:solidFill>
                  <a:srgbClr val="00B050"/>
                </a:solidFill>
              </a:rPr>
              <a:t>Cuándo</a:t>
            </a:r>
            <a:r>
              <a:rPr lang="es-ES" sz="2800" u="sng" dirty="0"/>
              <a:t> se realiza?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/>
              <a:t>-3 hojas verdaderas</a:t>
            </a:r>
          </a:p>
          <a:p>
            <a:pPr algn="ctr"/>
            <a:r>
              <a:rPr lang="es-ES" sz="2800" dirty="0"/>
              <a:t>-Cepellón firme</a:t>
            </a:r>
          </a:p>
          <a:p>
            <a:pPr algn="ctr"/>
            <a:r>
              <a:rPr lang="es-ES" sz="2800" dirty="0"/>
              <a:t>-30/40 días de la siembra</a:t>
            </a:r>
          </a:p>
          <a:p>
            <a:pPr algn="ctr"/>
            <a:r>
              <a:rPr lang="es-ES" sz="2800" dirty="0"/>
              <a:t>-Elegir días sin viento y lluvias fuertes</a:t>
            </a:r>
          </a:p>
          <a:p>
            <a:pPr algn="ctr"/>
            <a:r>
              <a:rPr lang="es-ES" sz="2800" dirty="0"/>
              <a:t>-Regar la bandeja el día previo</a:t>
            </a:r>
          </a:p>
          <a:p>
            <a:pPr algn="ctr"/>
            <a:endParaRPr lang="es-ES" sz="2800" dirty="0"/>
          </a:p>
          <a:p>
            <a:pPr algn="ctr"/>
            <a:r>
              <a:rPr lang="es-ES" sz="2800" b="1" dirty="0">
                <a:solidFill>
                  <a:srgbClr val="00B050"/>
                </a:solidFill>
              </a:rPr>
              <a:t>REGAR ABUNDANTE LUEGO DEL TRANSPLANTE</a:t>
            </a:r>
          </a:p>
          <a:p>
            <a:pPr algn="ctr"/>
            <a:endParaRPr lang="es-ES" sz="2800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784859" y="576326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915400" cy="6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b="1" dirty="0" err="1">
                <a:solidFill>
                  <a:srgbClr val="00B0F0"/>
                </a:solidFill>
              </a:rPr>
              <a:t>Transplante</a:t>
            </a:r>
            <a:endParaRPr b="1" dirty="0">
              <a:solidFill>
                <a:srgbClr val="00B0F0"/>
              </a:solidFill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25120" y="1"/>
            <a:ext cx="8631555" cy="16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800"/>
            </a:pPr>
            <a:endParaRPr sz="3200" b="1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66360" y="1257953"/>
            <a:ext cx="4434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s-AR" b="1" u="sng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s-AR" b="1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66B3AA-5FEC-4B1F-A0DA-CEB727520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913" y="495339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1EEEFCB-9265-4110-B509-348B02573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700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784859" y="576326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4294967295"/>
          </p:nvPr>
        </p:nvSpPr>
        <p:spPr>
          <a:xfrm>
            <a:off x="1763760" y="495339"/>
            <a:ext cx="5673630" cy="6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b="1" dirty="0">
                <a:solidFill>
                  <a:srgbClr val="00B0F0"/>
                </a:solidFill>
              </a:rPr>
              <a:t>Evolución de una lechuga</a:t>
            </a:r>
            <a:endParaRPr b="1" dirty="0">
              <a:solidFill>
                <a:srgbClr val="00B0F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66360" y="1257953"/>
            <a:ext cx="4434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s-AR" b="1" u="sng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s-AR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2999" y="1610679"/>
            <a:ext cx="2291495" cy="20564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804" y="2373389"/>
            <a:ext cx="3954781" cy="28463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B6FBC1-5980-44D7-A5EB-5FBA88B5FD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913" y="495339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DA05C11-D6CC-4441-A23C-7836A0CB8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6732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586422" y="1319212"/>
            <a:ext cx="4054475" cy="4763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s-ES" sz="2800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784859" y="576326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4294967295"/>
          </p:nvPr>
        </p:nvSpPr>
        <p:spPr>
          <a:xfrm>
            <a:off x="2247678" y="191025"/>
            <a:ext cx="5082988" cy="6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b="1" dirty="0">
                <a:solidFill>
                  <a:srgbClr val="00B0F0"/>
                </a:solidFill>
              </a:rPr>
              <a:t>Lugares de </a:t>
            </a:r>
            <a:r>
              <a:rPr lang="es-ES" b="1" dirty="0" err="1">
                <a:solidFill>
                  <a:srgbClr val="00B0F0"/>
                </a:solidFill>
              </a:rPr>
              <a:t>transplante</a:t>
            </a:r>
            <a:endParaRPr b="1" dirty="0">
              <a:solidFill>
                <a:srgbClr val="00B0F0"/>
              </a:solidFill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25120" y="1"/>
            <a:ext cx="8631555" cy="16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800"/>
            </a:pPr>
            <a:endParaRPr sz="3200" b="1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8" descr="000_00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931" y="1177582"/>
            <a:ext cx="155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Arándanos Pidihuinco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5470" y="1177582"/>
            <a:ext cx="1643997" cy="202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98" y="4222200"/>
            <a:ext cx="2036127" cy="152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464" y="3429000"/>
            <a:ext cx="1658003" cy="23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413" y="1523361"/>
            <a:ext cx="2693519" cy="38112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24009D8-742B-49C4-BA0E-02BB7688C5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086" y="275948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FF699AE-F06D-4FA9-9229-781EA68955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49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751078"/>
          </a:xfrm>
        </p:spPr>
        <p:txBody>
          <a:bodyPr/>
          <a:lstStyle/>
          <a:p>
            <a:pPr algn="ctr"/>
            <a:r>
              <a:rPr lang="es-AR" dirty="0"/>
              <a:t>PLANTINES ETIOLADOS </a:t>
            </a:r>
            <a:br>
              <a:rPr lang="es-AR" dirty="0"/>
            </a:br>
            <a:r>
              <a:rPr lang="es-AR" dirty="0"/>
              <a:t>(falta de luz directa)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205" y="1632473"/>
            <a:ext cx="4790739" cy="35930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1B896D1-6244-4B3A-9FFC-4870B99F3B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768" y="273050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A49ADCA-A373-41EE-8599-088E1CB39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7488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3278" y="1362743"/>
            <a:ext cx="3259006" cy="778510"/>
          </a:xfrm>
        </p:spPr>
        <p:txBody>
          <a:bodyPr/>
          <a:lstStyle/>
          <a:p>
            <a:pPr algn="ctr"/>
            <a:r>
              <a:rPr lang="es-AR" dirty="0"/>
              <a:t>EXPERIMENTANDO CON PLANTINES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153" y="1362743"/>
            <a:ext cx="3668207" cy="26833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88" y="2846489"/>
            <a:ext cx="4315587" cy="28757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4AF7020-F4FA-45DD-ACAA-C870071A9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6975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413" y="1223561"/>
            <a:ext cx="3259006" cy="751078"/>
          </a:xfrm>
        </p:spPr>
        <p:txBody>
          <a:bodyPr/>
          <a:lstStyle/>
          <a:p>
            <a:pPr algn="ctr"/>
            <a:r>
              <a:rPr lang="es-AR" dirty="0"/>
              <a:t>EDUCANDO</a:t>
            </a:r>
            <a:br>
              <a:rPr lang="es-AR" dirty="0"/>
            </a:br>
            <a:r>
              <a:rPr lang="es-AR" dirty="0"/>
              <a:t> DESDE EL “ERROR”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575" y="1599100"/>
            <a:ext cx="3247765" cy="39250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27" y="2167667"/>
            <a:ext cx="3400779" cy="27878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D44E7B-DEB3-4B51-B4F6-10CEBC3962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268" y="534490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39D1105-41C6-40F1-B7CE-A5627BBDE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5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677545" y="571500"/>
            <a:ext cx="3414395" cy="5153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3200" dirty="0"/>
              <a:t>  </a:t>
            </a:r>
            <a:r>
              <a:rPr lang="es-ES" sz="3200" b="1" dirty="0"/>
              <a:t>PLANTINES</a:t>
            </a:r>
          </a:p>
          <a:p>
            <a:endParaRPr lang="es-ES" sz="3200" b="1" dirty="0"/>
          </a:p>
          <a:p>
            <a:r>
              <a:rPr lang="es-ES" sz="2800" dirty="0"/>
              <a:t>Lechuga</a:t>
            </a:r>
          </a:p>
          <a:p>
            <a:r>
              <a:rPr lang="es-ES" sz="2800" dirty="0"/>
              <a:t>Repollo</a:t>
            </a:r>
          </a:p>
          <a:p>
            <a:r>
              <a:rPr lang="es-ES" sz="2800" dirty="0" err="1"/>
              <a:t>Kale</a:t>
            </a:r>
            <a:endParaRPr lang="es-ES" sz="2800" dirty="0"/>
          </a:p>
          <a:p>
            <a:r>
              <a:rPr lang="es-ES" sz="2800" dirty="0"/>
              <a:t>Coliflor</a:t>
            </a:r>
          </a:p>
          <a:p>
            <a:r>
              <a:rPr lang="es-ES" sz="2800" dirty="0"/>
              <a:t>Brócoli</a:t>
            </a:r>
          </a:p>
          <a:p>
            <a:r>
              <a:rPr lang="es-ES" sz="2800" dirty="0"/>
              <a:t>Cebolla </a:t>
            </a:r>
          </a:p>
          <a:p>
            <a:r>
              <a:rPr lang="es-ES" sz="2800" dirty="0"/>
              <a:t>Puerro</a:t>
            </a:r>
          </a:p>
          <a:p>
            <a:r>
              <a:rPr lang="es-ES" sz="2800" dirty="0"/>
              <a:t>Acelga</a:t>
            </a:r>
          </a:p>
          <a:p>
            <a:r>
              <a:rPr lang="es-ES" sz="2800" b="1" dirty="0">
                <a:solidFill>
                  <a:srgbClr val="FF0000"/>
                </a:solidFill>
              </a:rPr>
              <a:t>Arvejas/Habas</a:t>
            </a:r>
          </a:p>
        </p:txBody>
      </p:sp>
      <p:sp>
        <p:nvSpPr>
          <p:cNvPr id="90" name="Google Shape;90;p13"/>
          <p:cNvSpPr txBox="1"/>
          <p:nvPr/>
        </p:nvSpPr>
        <p:spPr>
          <a:xfrm>
            <a:off x="677545" y="583184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4294967295"/>
          </p:nvPr>
        </p:nvSpPr>
        <p:spPr>
          <a:xfrm>
            <a:off x="990600" y="796925"/>
            <a:ext cx="8915400" cy="4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br>
              <a:rPr lang="es-ES" dirty="0"/>
            </a:br>
            <a:br>
              <a:rPr lang="es-ES" dirty="0"/>
            </a:br>
            <a:endParaRPr dirty="0"/>
          </a:p>
        </p:txBody>
      </p:sp>
      <p:sp>
        <p:nvSpPr>
          <p:cNvPr id="92" name="Google Shape;92;p13"/>
          <p:cNvSpPr txBox="1"/>
          <p:nvPr/>
        </p:nvSpPr>
        <p:spPr>
          <a:xfrm>
            <a:off x="1195462" y="102550"/>
            <a:ext cx="7353151" cy="83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800"/>
            </a:pPr>
            <a:r>
              <a:rPr lang="es-ES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¿Qué especies se utilizan para hacer plantines?</a:t>
            </a:r>
          </a:p>
        </p:txBody>
      </p:sp>
      <p:sp>
        <p:nvSpPr>
          <p:cNvPr id="12" name="Google Shape;89;p13"/>
          <p:cNvSpPr txBox="1"/>
          <p:nvPr/>
        </p:nvSpPr>
        <p:spPr>
          <a:xfrm>
            <a:off x="4773706" y="571498"/>
            <a:ext cx="4141694" cy="5153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3200" b="1" dirty="0"/>
              <a:t>SIEMBRA DIRECTA</a:t>
            </a:r>
          </a:p>
          <a:p>
            <a:endParaRPr lang="es-ES" sz="2800" dirty="0"/>
          </a:p>
          <a:p>
            <a:r>
              <a:rPr lang="es-ES" sz="2800" dirty="0"/>
              <a:t>Espinaca</a:t>
            </a:r>
          </a:p>
          <a:p>
            <a:r>
              <a:rPr lang="es-ES" sz="2800" dirty="0"/>
              <a:t>Remolacha</a:t>
            </a:r>
          </a:p>
          <a:p>
            <a:r>
              <a:rPr lang="es-ES" sz="2800" dirty="0"/>
              <a:t>Rabanito</a:t>
            </a:r>
          </a:p>
          <a:p>
            <a:r>
              <a:rPr lang="es-ES" sz="2800" dirty="0"/>
              <a:t>Zanahoria</a:t>
            </a:r>
          </a:p>
          <a:p>
            <a:r>
              <a:rPr lang="es-ES" sz="2800" b="1" dirty="0">
                <a:solidFill>
                  <a:srgbClr val="FF0000"/>
                </a:solidFill>
              </a:rPr>
              <a:t>Rúcula</a:t>
            </a:r>
          </a:p>
          <a:p>
            <a:r>
              <a:rPr lang="es-ES" sz="2800" dirty="0"/>
              <a:t>Achicoria</a:t>
            </a:r>
          </a:p>
          <a:p>
            <a:r>
              <a:rPr lang="es-ES" sz="2800" dirty="0"/>
              <a:t>Perejil/Cilantro</a:t>
            </a:r>
          </a:p>
          <a:p>
            <a:r>
              <a:rPr lang="es-ES" sz="2800" dirty="0"/>
              <a:t>Papa</a:t>
            </a:r>
          </a:p>
          <a:p>
            <a:r>
              <a:rPr lang="es-ES" sz="2800" dirty="0"/>
              <a:t>Ajo</a:t>
            </a:r>
          </a:p>
          <a:p>
            <a:r>
              <a:rPr lang="es-ES" sz="2800" dirty="0"/>
              <a:t>Nabo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CDE0F58-DB14-4FF9-85FC-EED8ACD27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3740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399" y="514926"/>
            <a:ext cx="3022697" cy="1487610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GERMINADOR DEL POROTO VS</a:t>
            </a:r>
            <a:br>
              <a:rPr lang="es-AR" dirty="0"/>
            </a:br>
            <a:r>
              <a:rPr lang="es-AR" dirty="0"/>
              <a:t> BROTES Y MICROVEGETALES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99" y="2269710"/>
            <a:ext cx="2753420" cy="35644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971" y="1178407"/>
            <a:ext cx="3849904" cy="2021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442" y="3658394"/>
            <a:ext cx="3214181" cy="21438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C89294-9E9A-4BEA-812A-990BFB663D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169" y="514926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1F311CC-B9F1-4EF0-9783-76551524A9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2453" y="6308537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6891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0267" y="1164573"/>
            <a:ext cx="3259006" cy="769366"/>
          </a:xfrm>
        </p:spPr>
        <p:txBody>
          <a:bodyPr/>
          <a:lstStyle/>
          <a:p>
            <a:pPr algn="ctr"/>
            <a:r>
              <a:rPr lang="es-AR" dirty="0"/>
              <a:t>MINI INVERNADEROS</a:t>
            </a:r>
            <a:br>
              <a:rPr lang="es-AR" dirty="0"/>
            </a:br>
            <a:r>
              <a:rPr lang="es-AR" dirty="0"/>
              <a:t> Y PLANTINERAS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73" y="1134856"/>
            <a:ext cx="4159758" cy="23398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299" y="3858417"/>
            <a:ext cx="3329871" cy="18647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43" y="2121408"/>
            <a:ext cx="2921010" cy="309605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9DB38AC-C049-495A-BDE9-00C9932BE3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755" y="35642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535ADA9-52D3-4BF5-A694-B4E2B0F15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7932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632206"/>
          </a:xfrm>
        </p:spPr>
        <p:txBody>
          <a:bodyPr/>
          <a:lstStyle/>
          <a:p>
            <a:pPr algn="ctr"/>
            <a:r>
              <a:rPr lang="es-AR" dirty="0"/>
              <a:t>IDEAS RECICLADAS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644" y="2023344"/>
            <a:ext cx="4867862" cy="28113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C2C9C3A-3AA2-4C02-8987-EC7215114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913" y="495339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0D0409-BAFC-4D85-8ED9-0491F0D8D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2997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848387" y="3171735"/>
            <a:ext cx="6047301" cy="990779"/>
          </a:xfrm>
        </p:spPr>
        <p:txBody>
          <a:bodyPr>
            <a:normAutofit fontScale="90000"/>
          </a:bodyPr>
          <a:lstStyle/>
          <a:p>
            <a:r>
              <a:rPr lang="es-AR" sz="6600" dirty="0"/>
              <a:t>¡Muchas gracias!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69C7AE5-8E0B-44D3-A63C-772D00D641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913" y="495339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6DB3A8-0654-460E-BEBA-54E02C763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128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677545" y="1792605"/>
            <a:ext cx="8686800" cy="39325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677545" y="583184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25120" y="1"/>
            <a:ext cx="8631555" cy="16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800"/>
            </a:pPr>
            <a:endParaRPr sz="3200" b="1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10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272" y="3850363"/>
            <a:ext cx="3937898" cy="241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9221" y="681256"/>
            <a:ext cx="4282492" cy="266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8467" y="3850363"/>
            <a:ext cx="3808032" cy="241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362D79D-CFD2-4A4D-94E0-82826A07E1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913" y="495339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CA4071-A6A2-4636-ABE4-B7CC1FB10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518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677545" y="583184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4294967295"/>
          </p:nvPr>
        </p:nvSpPr>
        <p:spPr>
          <a:xfrm>
            <a:off x="2669664" y="1057649"/>
            <a:ext cx="4195482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ES" dirty="0"/>
              <a:t> </a:t>
            </a:r>
            <a:r>
              <a:rPr lang="es-ES" sz="4000" dirty="0" err="1">
                <a:solidFill>
                  <a:srgbClr val="0070C0"/>
                </a:solidFill>
              </a:rPr>
              <a:t>Plantines</a:t>
            </a:r>
            <a:r>
              <a:rPr lang="es-ES" sz="4000" dirty="0">
                <a:solidFill>
                  <a:srgbClr val="0070C0"/>
                </a:solidFill>
              </a:rPr>
              <a:t> varios</a:t>
            </a:r>
            <a:endParaRPr sz="4000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647" y="2205318"/>
            <a:ext cx="4448499" cy="31424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7D1D062-1E92-40C3-BD04-82F2346F67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596" y="320527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54A9AED-5D8F-47D3-9F1C-38AA741CA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057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677545" y="583184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25120" y="1"/>
            <a:ext cx="8631555" cy="16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800"/>
            </a:pPr>
            <a:endParaRPr sz="3200" b="1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2755900" y="2787650"/>
            <a:ext cx="1773238" cy="612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6180"/>
            </a:solidFill>
            <a:miter lim="800000"/>
            <a:headEnd/>
            <a:tailEnd/>
          </a:ln>
        </p:spPr>
        <p:txBody>
          <a:bodyPr lIns="0" tIns="90000" rIns="0" bIns="5400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AR" sz="2000" dirty="0">
                <a:solidFill>
                  <a:schemeClr val="tx1"/>
                </a:solidFill>
              </a:rPr>
              <a:t>Soporte físico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 bwMode="auto">
          <a:xfrm>
            <a:off x="2582863" y="4945063"/>
            <a:ext cx="1336675" cy="61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180"/>
            </a:solidFill>
          </a:ln>
        </p:spPr>
        <p:txBody>
          <a:bodyPr lIns="0" tIns="90000" rIns="0" bIns="5400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AR" sz="2000" dirty="0">
                <a:solidFill>
                  <a:schemeClr val="tx1"/>
                </a:solidFill>
              </a:rPr>
              <a:t>Agua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 bwMode="auto">
          <a:xfrm>
            <a:off x="4124325" y="4945063"/>
            <a:ext cx="1320800" cy="612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6180"/>
            </a:solidFill>
            <a:miter lim="800000"/>
            <a:headEnd/>
            <a:tailEnd/>
          </a:ln>
        </p:spPr>
        <p:txBody>
          <a:bodyPr lIns="0" tIns="90000" rIns="0" bIns="5400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AR" sz="2000" dirty="0">
                <a:solidFill>
                  <a:schemeClr val="tx1"/>
                </a:solidFill>
              </a:rPr>
              <a:t>Oxígeno</a:t>
            </a:r>
          </a:p>
        </p:txBody>
      </p:sp>
      <p:sp>
        <p:nvSpPr>
          <p:cNvPr id="12" name="Título 3"/>
          <p:cNvSpPr txBox="1">
            <a:spLocks/>
          </p:cNvSpPr>
          <p:nvPr/>
        </p:nvSpPr>
        <p:spPr bwMode="auto">
          <a:xfrm>
            <a:off x="5675313" y="4945063"/>
            <a:ext cx="1460500" cy="61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180"/>
            </a:solidFill>
          </a:ln>
        </p:spPr>
        <p:txBody>
          <a:bodyPr lIns="0" tIns="90000" rIns="0" bIns="5400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AR" sz="2000" dirty="0">
                <a:solidFill>
                  <a:schemeClr val="tx1"/>
                </a:solidFill>
              </a:rPr>
              <a:t>Nutrientes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3251200" y="4738688"/>
            <a:ext cx="3309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endCxn id="10" idx="0"/>
          </p:cNvCxnSpPr>
          <p:nvPr/>
        </p:nvCxnSpPr>
        <p:spPr>
          <a:xfrm>
            <a:off x="3251200" y="4738688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6553200" y="4746625"/>
            <a:ext cx="0" cy="204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3"/>
          <p:cNvSpPr txBox="1">
            <a:spLocks/>
          </p:cNvSpPr>
          <p:nvPr/>
        </p:nvSpPr>
        <p:spPr bwMode="auto">
          <a:xfrm>
            <a:off x="3938588" y="3544888"/>
            <a:ext cx="1706562" cy="612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6180"/>
            </a:solidFill>
            <a:miter lim="800000"/>
            <a:headEnd/>
            <a:tailEnd/>
          </a:ln>
        </p:spPr>
        <p:txBody>
          <a:bodyPr lIns="0" tIns="90000" rIns="0" bIns="5400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AR" sz="2000" dirty="0">
                <a:solidFill>
                  <a:schemeClr val="tx1"/>
                </a:solidFill>
              </a:rPr>
              <a:t>Almacén</a:t>
            </a:r>
          </a:p>
        </p:txBody>
      </p:sp>
      <p:sp>
        <p:nvSpPr>
          <p:cNvPr id="18" name="Título 3"/>
          <p:cNvSpPr txBox="1">
            <a:spLocks/>
          </p:cNvSpPr>
          <p:nvPr/>
        </p:nvSpPr>
        <p:spPr bwMode="auto">
          <a:xfrm>
            <a:off x="1595438" y="1862138"/>
            <a:ext cx="6418262" cy="612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6180"/>
            </a:solidFill>
            <a:miter lim="800000"/>
            <a:headEnd/>
            <a:tailEnd/>
          </a:ln>
        </p:spPr>
        <p:txBody>
          <a:bodyPr lIns="0" tIns="90000" rIns="0" bIns="54000" anchor="b">
            <a:normAutofit fontScale="7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Lugar donde se desarrollan las raíces de los cultivos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642519" y="954348"/>
            <a:ext cx="2449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00B0F0"/>
                </a:solidFill>
              </a:rPr>
              <a:t>SUSTRATO</a:t>
            </a:r>
            <a:endParaRPr lang="es-AR" sz="3200" b="1" dirty="0">
              <a:solidFill>
                <a:srgbClr val="00B0F0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A8F3927-3730-48B7-BDC6-F4E5A0CF42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913" y="495339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C710CE8-036C-4CE7-ADA3-A24497D40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19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677545" y="583184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648825" cy="61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ES" sz="6000" b="1" dirty="0"/>
              <a:t>          SUSTRATOS</a:t>
            </a:r>
            <a:br>
              <a:rPr lang="es-ES" sz="6000" b="1" dirty="0"/>
            </a:br>
            <a:br>
              <a:rPr lang="es-ES" sz="6000" b="1" dirty="0"/>
            </a:br>
            <a:r>
              <a:rPr lang="es-ES" sz="6000" b="1" dirty="0"/>
              <a:t>    -Propiedades físicas</a:t>
            </a:r>
            <a:br>
              <a:rPr lang="es-ES" sz="6000" b="1" dirty="0"/>
            </a:br>
            <a:r>
              <a:rPr lang="es-ES" sz="6000" b="1" dirty="0"/>
              <a:t>  -Propiedades químicas</a:t>
            </a:r>
            <a:endParaRPr sz="6000" b="1" dirty="0"/>
          </a:p>
        </p:txBody>
      </p:sp>
      <p:sp>
        <p:nvSpPr>
          <p:cNvPr id="92" name="Google Shape;92;p13"/>
          <p:cNvSpPr txBox="1"/>
          <p:nvPr/>
        </p:nvSpPr>
        <p:spPr>
          <a:xfrm>
            <a:off x="325120" y="1"/>
            <a:ext cx="8631555" cy="16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800"/>
            </a:pPr>
            <a:endParaRPr sz="3200" b="1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C34584-0230-4B9E-AC05-F01BB59DCF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913" y="495339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083335-BF6F-4548-BB9F-BE6C916C4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844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677545" y="5831840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4294967295"/>
          </p:nvPr>
        </p:nvSpPr>
        <p:spPr>
          <a:xfrm>
            <a:off x="1089211" y="813117"/>
            <a:ext cx="9648825" cy="501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br>
              <a:rPr lang="es-ES" sz="6000" b="1" dirty="0"/>
            </a:br>
            <a:br>
              <a:rPr lang="es-ES" sz="6000" b="1" dirty="0"/>
            </a:br>
            <a:r>
              <a:rPr lang="es-ES" sz="6000" b="1" dirty="0"/>
              <a:t> Propiedades físicas</a:t>
            </a:r>
            <a:br>
              <a:rPr lang="es-ES" sz="6000" b="1" dirty="0"/>
            </a:br>
            <a:r>
              <a:rPr lang="es-ES" sz="6000" b="1" dirty="0"/>
              <a:t>(estructura-soporte)</a:t>
            </a:r>
            <a:br>
              <a:rPr lang="es-ES" sz="6000" b="1" dirty="0"/>
            </a:br>
            <a:endParaRPr sz="6000" b="1" dirty="0"/>
          </a:p>
        </p:txBody>
      </p:sp>
      <p:sp>
        <p:nvSpPr>
          <p:cNvPr id="92" name="Google Shape;92;p13"/>
          <p:cNvSpPr txBox="1"/>
          <p:nvPr/>
        </p:nvSpPr>
        <p:spPr>
          <a:xfrm>
            <a:off x="325120" y="1"/>
            <a:ext cx="8631555" cy="16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800"/>
            </a:pPr>
            <a:endParaRPr sz="3200" b="1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5538E9-0B70-4C09-ACD0-31AF93FBB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913" y="495339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6A4EDFE-D40F-45BC-A62F-38D958821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98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0" y="6001703"/>
            <a:ext cx="7712075" cy="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25120" y="1"/>
            <a:ext cx="8631555" cy="16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800"/>
            </a:pPr>
            <a:endParaRPr sz="3200" b="1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308100" y="1081077"/>
            <a:ext cx="2438400" cy="457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3600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486275" y="1081077"/>
            <a:ext cx="4470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9pPr>
          </a:lstStyle>
          <a:p>
            <a:pPr eaLnBrk="1" hangingPunct="1">
              <a:defRPr/>
            </a:pPr>
            <a:endParaRPr lang="es-AR" altLang="es-AR"/>
          </a:p>
        </p:txBody>
      </p:sp>
      <p:pic>
        <p:nvPicPr>
          <p:cNvPr id="21" name="10 Imagen" descr="Sustrato Ideal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430" y="3646647"/>
            <a:ext cx="2357437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lecha abajo 21"/>
          <p:cNvSpPr/>
          <p:nvPr/>
        </p:nvSpPr>
        <p:spPr>
          <a:xfrm>
            <a:off x="2359025" y="1727189"/>
            <a:ext cx="276225" cy="479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23" name="Flecha abajo 22"/>
          <p:cNvSpPr/>
          <p:nvPr/>
        </p:nvSpPr>
        <p:spPr>
          <a:xfrm>
            <a:off x="6583362" y="1727189"/>
            <a:ext cx="274638" cy="479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24" name="Título 3"/>
          <p:cNvSpPr txBox="1">
            <a:spLocks/>
          </p:cNvSpPr>
          <p:nvPr/>
        </p:nvSpPr>
        <p:spPr bwMode="auto">
          <a:xfrm>
            <a:off x="1046162" y="2090727"/>
            <a:ext cx="29019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0000" rIns="0" bIns="5400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AR" sz="2000" dirty="0">
                <a:solidFill>
                  <a:schemeClr val="bg1">
                    <a:lumMod val="50000"/>
                  </a:schemeClr>
                </a:solidFill>
              </a:rPr>
              <a:t>Material sólido</a:t>
            </a:r>
          </a:p>
        </p:txBody>
      </p:sp>
      <p:sp>
        <p:nvSpPr>
          <p:cNvPr id="25" name="Título 3"/>
          <p:cNvSpPr txBox="1">
            <a:spLocks/>
          </p:cNvSpPr>
          <p:nvPr/>
        </p:nvSpPr>
        <p:spPr bwMode="auto">
          <a:xfrm>
            <a:off x="4687888" y="2355850"/>
            <a:ext cx="29035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0000" rIns="0" bIns="54000" anchor="b"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AR" sz="2000" dirty="0">
                <a:solidFill>
                  <a:schemeClr val="bg1">
                    <a:lumMod val="50000"/>
                  </a:schemeClr>
                </a:solidFill>
              </a:rPr>
              <a:t>Aire + Agua: Espacio Poroso Total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4255" y="3597434"/>
            <a:ext cx="22383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Conector recto de flecha 26"/>
          <p:cNvCxnSpPr/>
          <p:nvPr/>
        </p:nvCxnSpPr>
        <p:spPr>
          <a:xfrm flipH="1" flipV="1">
            <a:off x="3483717" y="3856197"/>
            <a:ext cx="900113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H="1" flipV="1">
            <a:off x="3244005" y="4559459"/>
            <a:ext cx="900112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flipH="1" flipV="1">
            <a:off x="2553442" y="5684997"/>
            <a:ext cx="1657350" cy="7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ítulo 3"/>
          <p:cNvSpPr txBox="1">
            <a:spLocks/>
          </p:cNvSpPr>
          <p:nvPr/>
        </p:nvSpPr>
        <p:spPr bwMode="auto">
          <a:xfrm>
            <a:off x="3723430" y="3429159"/>
            <a:ext cx="29035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0000" rIns="0" bIns="5400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AR" sz="1600" dirty="0">
                <a:solidFill>
                  <a:schemeClr val="bg1">
                    <a:lumMod val="50000"/>
                  </a:schemeClr>
                </a:solidFill>
              </a:rPr>
              <a:t>Material sólido</a:t>
            </a:r>
          </a:p>
        </p:txBody>
      </p:sp>
      <p:sp>
        <p:nvSpPr>
          <p:cNvPr id="31" name="Título 3"/>
          <p:cNvSpPr txBox="1">
            <a:spLocks/>
          </p:cNvSpPr>
          <p:nvPr/>
        </p:nvSpPr>
        <p:spPr bwMode="auto">
          <a:xfrm>
            <a:off x="3672630" y="4110197"/>
            <a:ext cx="29035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0000" rIns="0" bIns="5400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AR" sz="1600" dirty="0">
                <a:solidFill>
                  <a:schemeClr val="bg1">
                    <a:lumMod val="50000"/>
                  </a:schemeClr>
                </a:solidFill>
              </a:rPr>
              <a:t>Poros con aire</a:t>
            </a:r>
          </a:p>
        </p:txBody>
      </p:sp>
      <p:sp>
        <p:nvSpPr>
          <p:cNvPr id="32" name="Título 3"/>
          <p:cNvSpPr txBox="1">
            <a:spLocks/>
          </p:cNvSpPr>
          <p:nvPr/>
        </p:nvSpPr>
        <p:spPr bwMode="auto">
          <a:xfrm>
            <a:off x="3621830" y="5307172"/>
            <a:ext cx="29035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0000" rIns="0" bIns="5400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AR" sz="1600" dirty="0">
                <a:solidFill>
                  <a:schemeClr val="bg1">
                    <a:lumMod val="50000"/>
                  </a:schemeClr>
                </a:solidFill>
              </a:rPr>
              <a:t>Poros con agua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486275" y="1082664"/>
            <a:ext cx="4470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9pPr>
          </a:lstStyle>
          <a:p>
            <a:pPr eaLnBrk="1" hangingPunct="1">
              <a:defRPr/>
            </a:pPr>
            <a:endParaRPr lang="es-AR" altLang="es-AR"/>
          </a:p>
        </p:txBody>
      </p:sp>
      <p:sp>
        <p:nvSpPr>
          <p:cNvPr id="34" name="Flecha abajo 33"/>
          <p:cNvSpPr/>
          <p:nvPr/>
        </p:nvSpPr>
        <p:spPr>
          <a:xfrm>
            <a:off x="6583362" y="1728777"/>
            <a:ext cx="274638" cy="479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35" name="Título 3"/>
          <p:cNvSpPr txBox="1">
            <a:spLocks/>
          </p:cNvSpPr>
          <p:nvPr/>
        </p:nvSpPr>
        <p:spPr bwMode="auto">
          <a:xfrm>
            <a:off x="4687888" y="2357438"/>
            <a:ext cx="29035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0000" rIns="0" bIns="54000" anchor="b"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AR" sz="2000" dirty="0">
                <a:solidFill>
                  <a:schemeClr val="bg1">
                    <a:lumMod val="50000"/>
                  </a:schemeClr>
                </a:solidFill>
              </a:rPr>
              <a:t>Aire + Agua: Espacio Poroso Total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6473143C-EE74-4494-B979-E18614ABBC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675" y="235302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8BD8EC0-0C78-4314-9BD2-2355DBCD80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415" y="624399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196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9" grpId="0" animBg="1"/>
      <p:bldP spid="19" grpId="1" animBg="1"/>
      <p:bldP spid="20" grpId="0" animBg="1"/>
      <p:bldP spid="22" grpId="0" animBg="1"/>
      <p:bldP spid="23" grpId="0" animBg="1"/>
      <p:bldP spid="24" grpId="0"/>
      <p:bldP spid="25" grpId="0"/>
      <p:bldP spid="30" grpId="0"/>
      <p:bldP spid="31" grpId="0"/>
      <p:bldP spid="32" grpId="0"/>
      <p:bldP spid="33" grpId="0" animBg="1"/>
      <p:bldP spid="34" grpId="0" animBg="1"/>
      <p:bldP spid="35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8118b1-6096-4906-8d54-1b2d83f94965">VDNUUUHVPY4H-631604694-1977</_dlc_DocId>
    <_dlc_DocIdUrl xmlns="988118b1-6096-4906-8d54-1b2d83f94965">
      <Url>https://colaboracion.inta.gob.ar/prohuerta/_layouts/15/DocIdRedir.aspx?ID=VDNUUUHVPY4H-631604694-1977</Url>
      <Description>VDNUUUHVPY4H-631604694-1977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87D053679944247851747FA781C0B1F" ma:contentTypeVersion="0" ma:contentTypeDescription="Crear nuevo documento." ma:contentTypeScope="" ma:versionID="34be639e45b7c7aa6fcf6507b0408c11">
  <xsd:schema xmlns:xsd="http://www.w3.org/2001/XMLSchema" xmlns:xs="http://www.w3.org/2001/XMLSchema" xmlns:p="http://schemas.microsoft.com/office/2006/metadata/properties" xmlns:ns2="988118b1-6096-4906-8d54-1b2d83f94965" targetNamespace="http://schemas.microsoft.com/office/2006/metadata/properties" ma:root="true" ma:fieldsID="3eb143fff8596d9e060e4e97dffb2d4e" ns2:_="">
    <xsd:import namespace="988118b1-6096-4906-8d54-1b2d83f9496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118b1-6096-4906-8d54-1b2d83f9496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F01727-8B90-41CF-894D-FFF83F835070}">
  <ds:schemaRefs>
    <ds:schemaRef ds:uri="http://purl.org/dc/terms/"/>
    <ds:schemaRef ds:uri="http://schemas.openxmlformats.org/package/2006/metadata/core-properties"/>
    <ds:schemaRef ds:uri="http://purl.org/dc/dcmitype/"/>
    <ds:schemaRef ds:uri="988118b1-6096-4906-8d54-1b2d83f9496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8A2723-3916-45D9-942F-0E104D13DF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8118b1-6096-4906-8d54-1b2d83f949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E27D97-4C59-4A6C-B544-7846B0F21B8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432091E-F248-482F-A7B4-F7AE8E6D32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6128</TotalTime>
  <Words>441</Words>
  <Application>Microsoft Office PowerPoint</Application>
  <PresentationFormat>A4 (210 x 297 mm)</PresentationFormat>
  <Paragraphs>146</Paragraphs>
  <Slides>33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Arial</vt:lpstr>
      <vt:lpstr>Calibri</vt:lpstr>
      <vt:lpstr>Elephant</vt:lpstr>
      <vt:lpstr>Times New Roman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  </vt:lpstr>
      <vt:lpstr>Presentación de PowerPoint</vt:lpstr>
      <vt:lpstr> Plantines varios</vt:lpstr>
      <vt:lpstr>Presentación de PowerPoint</vt:lpstr>
      <vt:lpstr>          SUSTRATOS      -Propiedades físicas   -Propiedades químicas</vt:lpstr>
      <vt:lpstr>   Propiedades físicas (estructura-soporte) </vt:lpstr>
      <vt:lpstr>Presentación de PowerPoint</vt:lpstr>
      <vt:lpstr>TIERRA – TIPOS DE SUELO</vt:lpstr>
      <vt:lpstr>Presentación de PowerPoint</vt:lpstr>
      <vt:lpstr>TURBAS</vt:lpstr>
      <vt:lpstr>VERMICULITA - PERLITA</vt:lpstr>
      <vt:lpstr>HOJARASCA – ALGAS SECAS</vt:lpstr>
      <vt:lpstr>RESACA DE RÍO – ESTIÉRCOLES COMPOSTADOS</vt:lpstr>
      <vt:lpstr>Proporciones del sustrato ideal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Propiedades químicas en sustratos locales</vt:lpstr>
      <vt:lpstr>Siembra</vt:lpstr>
      <vt:lpstr>Transplante</vt:lpstr>
      <vt:lpstr>Evolución de una lechuga</vt:lpstr>
      <vt:lpstr>Lugares de transplante</vt:lpstr>
      <vt:lpstr>PLANTINES ETIOLADOS  (falta de luz directa)</vt:lpstr>
      <vt:lpstr>EXPERIMENTANDO CON PLANTINES</vt:lpstr>
      <vt:lpstr>EDUCANDO  DESDE EL “ERROR”</vt:lpstr>
      <vt:lpstr>GERMINADOR DEL POROTO VS  BROTES Y MICROVEGETALES</vt:lpstr>
      <vt:lpstr>MINI INVERNADEROS  Y PLANTINERAS</vt:lpstr>
      <vt:lpstr>IDEAS RECICLADAS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Kati Susanna Pohjola</dc:creator>
  <cp:lastModifiedBy>Usuario</cp:lastModifiedBy>
  <cp:revision>62</cp:revision>
  <dcterms:modified xsi:type="dcterms:W3CDTF">2022-09-21T01:39:21Z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8f7dae37-bcc6-4664-a16b-66947220a9bb</vt:lpwstr>
  </property>
  <property fmtid="{D5CDD505-2E9C-101B-9397-08002B2CF9AE}" pid="3" name="ContentTypeId">
    <vt:lpwstr>0x010100187D053679944247851747FA781C0B1F</vt:lpwstr>
  </property>
</Properties>
</file>