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  <p:sldMasterId id="2147483863" r:id="rId2"/>
  </p:sldMasterIdLst>
  <p:notesMasterIdLst>
    <p:notesMasterId r:id="rId41"/>
  </p:notesMasterIdLst>
  <p:handoutMasterIdLst>
    <p:handoutMasterId r:id="rId42"/>
  </p:handoutMasterIdLst>
  <p:sldIdLst>
    <p:sldId id="256" r:id="rId3"/>
    <p:sldId id="267" r:id="rId4"/>
    <p:sldId id="257" r:id="rId5"/>
    <p:sldId id="301" r:id="rId6"/>
    <p:sldId id="304" r:id="rId7"/>
    <p:sldId id="302" r:id="rId8"/>
    <p:sldId id="266" r:id="rId9"/>
    <p:sldId id="285" r:id="rId10"/>
    <p:sldId id="286" r:id="rId11"/>
    <p:sldId id="309" r:id="rId12"/>
    <p:sldId id="305" r:id="rId13"/>
    <p:sldId id="306" r:id="rId14"/>
    <p:sldId id="307" r:id="rId15"/>
    <p:sldId id="316" r:id="rId16"/>
    <p:sldId id="269" r:id="rId17"/>
    <p:sldId id="293" r:id="rId18"/>
    <p:sldId id="292" r:id="rId19"/>
    <p:sldId id="312" r:id="rId20"/>
    <p:sldId id="268" r:id="rId21"/>
    <p:sldId id="311" r:id="rId22"/>
    <p:sldId id="291" r:id="rId23"/>
    <p:sldId id="273" r:id="rId24"/>
    <p:sldId id="313" r:id="rId25"/>
    <p:sldId id="317" r:id="rId26"/>
    <p:sldId id="318" r:id="rId27"/>
    <p:sldId id="319" r:id="rId28"/>
    <p:sldId id="321" r:id="rId29"/>
    <p:sldId id="320" r:id="rId30"/>
    <p:sldId id="322" r:id="rId31"/>
    <p:sldId id="323" r:id="rId32"/>
    <p:sldId id="324" r:id="rId33"/>
    <p:sldId id="325" r:id="rId34"/>
    <p:sldId id="326" r:id="rId35"/>
    <p:sldId id="328" r:id="rId36"/>
    <p:sldId id="287" r:id="rId37"/>
    <p:sldId id="327" r:id="rId38"/>
    <p:sldId id="314" r:id="rId39"/>
    <p:sldId id="315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76" autoAdjust="0"/>
    <p:restoredTop sz="90929"/>
  </p:normalViewPr>
  <p:slideViewPr>
    <p:cSldViewPr>
      <p:cViewPr varScale="1">
        <p:scale>
          <a:sx n="65" d="100"/>
          <a:sy n="65" d="100"/>
        </p:scale>
        <p:origin x="120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4853927-6BD1-4A6D-AC37-40093ABE918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0254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B561A-F6EF-4BCB-9012-1AA5B7847D5A}" type="datetimeFigureOut">
              <a:rPr lang="es-AR" smtClean="0"/>
              <a:t>20/9/2022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63A42-233B-4A3C-978B-40AEBBCD5F8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67791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2FF6-CEF2-4ED5-BC7A-249BC514B54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4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74AD-FEC1-41BF-B585-090A3CC65E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1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74AD-FEC1-41BF-B585-090A3CC65EF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2271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74AD-FEC1-41BF-B585-090A3CC65E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36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74AD-FEC1-41BF-B585-090A3CC65EF0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5524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74AD-FEC1-41BF-B585-090A3CC65E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04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5196C-0A25-4582-AB7B-6344EE8C6F8A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25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59F4-ABA9-41E4-AF9B-2DCB4D63A57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38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B2FF6-CEF2-4ED5-BC7A-249BC514B54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95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85F5-499B-495E-A4F4-7FDCC48BFCDD}" type="slidenum">
              <a:rPr lang="en-US" smtClean="0">
                <a:solidFill>
                  <a:srgbClr val="CCECFF"/>
                </a:solidFill>
              </a:rPr>
              <a:pPr/>
              <a:t>‹Nº›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984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D313-EBA2-4188-A2B4-7BA5FD4E640B}" type="slidenum">
              <a:rPr lang="en-US" smtClean="0">
                <a:solidFill>
                  <a:srgbClr val="CCECFF"/>
                </a:solidFill>
              </a:rPr>
              <a:pPr/>
              <a:t>‹Nº›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307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185F5-499B-495E-A4F4-7FDCC48BFCD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100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F39B-FA50-47E4-9B6C-6FB7B96F0C8E}" type="slidenum">
              <a:rPr lang="en-US" smtClean="0">
                <a:solidFill>
                  <a:srgbClr val="CCECFF"/>
                </a:solidFill>
              </a:rPr>
              <a:pPr/>
              <a:t>‹Nº›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341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DA0A-BDE5-4F12-92AD-88CB045E070F}" type="slidenum">
              <a:rPr lang="en-US" smtClean="0">
                <a:solidFill>
                  <a:srgbClr val="CCECFF"/>
                </a:solidFill>
              </a:rPr>
              <a:pPr/>
              <a:t>‹Nº›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96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74AD-FEC1-41BF-B585-090A3CC65EF0}" type="slidenum">
              <a:rPr lang="en-US" smtClean="0">
                <a:solidFill>
                  <a:srgbClr val="CCECFF"/>
                </a:solidFill>
              </a:rPr>
              <a:pPr/>
              <a:t>‹Nº›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8229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F3324-83FD-4CDD-8ADA-0BA53F9F3D7F}" type="slidenum">
              <a:rPr lang="en-US" smtClean="0">
                <a:solidFill>
                  <a:srgbClr val="CCECFF"/>
                </a:solidFill>
              </a:rPr>
              <a:pPr/>
              <a:t>‹Nº›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196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8956-9DB6-4674-ADA5-0E31DBF79802}" type="slidenum">
              <a:rPr lang="en-US" smtClean="0">
                <a:solidFill>
                  <a:srgbClr val="CCECFF"/>
                </a:solidFill>
              </a:rPr>
              <a:pPr/>
              <a:t>‹Nº›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3576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BE2A-9071-48FC-93CE-1B3F54092052}" type="slidenum">
              <a:rPr lang="en-US" smtClean="0">
                <a:solidFill>
                  <a:srgbClr val="CCECFF"/>
                </a:solidFill>
              </a:rPr>
              <a:pPr/>
              <a:t>‹Nº›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883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74AD-FEC1-41BF-B585-090A3CC65EF0}" type="slidenum">
              <a:rPr lang="en-US" smtClean="0">
                <a:solidFill>
                  <a:srgbClr val="CCECFF"/>
                </a:solidFill>
              </a:rPr>
              <a:pPr/>
              <a:t>‹Nº›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7895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74AD-FEC1-41BF-B585-090A3CC65EF0}" type="slidenum">
              <a:rPr lang="en-US" smtClean="0">
                <a:solidFill>
                  <a:srgbClr val="CCECFF"/>
                </a:solidFill>
              </a:rPr>
              <a:pPr/>
              <a:t>‹Nº›</a:t>
            </a:fld>
            <a:endParaRPr lang="en-US">
              <a:solidFill>
                <a:srgbClr val="CCEC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93007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74AD-FEC1-41BF-B585-090A3CC65EF0}" type="slidenum">
              <a:rPr lang="en-US" smtClean="0">
                <a:solidFill>
                  <a:srgbClr val="CCECFF"/>
                </a:solidFill>
              </a:rPr>
              <a:pPr/>
              <a:t>‹Nº›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7829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74AD-FEC1-41BF-B585-090A3CC65EF0}" type="slidenum">
              <a:rPr lang="en-US" smtClean="0">
                <a:solidFill>
                  <a:srgbClr val="CCECFF"/>
                </a:solidFill>
              </a:rPr>
              <a:pPr/>
              <a:t>‹Nº›</a:t>
            </a:fld>
            <a:endParaRPr lang="en-US">
              <a:solidFill>
                <a:srgbClr val="CCEC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3727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CAD313-EBA2-4188-A2B4-7BA5FD4E640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08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74AD-FEC1-41BF-B585-090A3CC65EF0}" type="slidenum">
              <a:rPr lang="en-US" smtClean="0">
                <a:solidFill>
                  <a:srgbClr val="CCECFF"/>
                </a:solidFill>
              </a:rPr>
              <a:pPr/>
              <a:t>‹Nº›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536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5196C-0A25-4582-AB7B-6344EE8C6F8A}" type="slidenum">
              <a:rPr lang="en-US" smtClean="0">
                <a:solidFill>
                  <a:srgbClr val="CCECFF"/>
                </a:solidFill>
              </a:rPr>
              <a:pPr/>
              <a:t>‹Nº›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0862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59F4-ABA9-41E4-AF9B-2DCB4D63A573}" type="slidenum">
              <a:rPr lang="en-US" smtClean="0">
                <a:solidFill>
                  <a:srgbClr val="CCECFF"/>
                </a:solidFill>
              </a:rPr>
              <a:pPr/>
              <a:t>‹Nº›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91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4F39B-FA50-47E4-9B6C-6FB7B96F0C8E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92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7DA0A-BDE5-4F12-92AD-88CB045E070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1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274AD-FEC1-41BF-B585-090A3CC65E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405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F3324-83FD-4CDD-8ADA-0BA53F9F3D7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43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B8956-9DB6-4674-ADA5-0E31DBF7980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72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8BE2A-9071-48FC-93CE-1B3F5409205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67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9B274AD-FEC1-41BF-B585-090A3CC65EF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96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CC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9B274AD-FEC1-41BF-B585-090A3CC65EF0}" type="slidenum">
              <a:rPr lang="en-US" smtClean="0">
                <a:solidFill>
                  <a:srgbClr val="CCECFF"/>
                </a:solidFill>
              </a:rPr>
              <a:pPr/>
              <a:t>‹Nº›</a:t>
            </a:fld>
            <a:endParaRPr lang="en-US">
              <a:solidFill>
                <a:srgbClr val="CC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06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6.jpeg"/><Relationship Id="rId7" Type="http://schemas.openxmlformats.org/officeDocument/2006/relationships/image" Target="../media/image30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vermiduero.es/tienda/#!/~/category/id=50167758" TargetMode="Externa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ctrTitle"/>
          </p:nvPr>
        </p:nvSpPr>
        <p:spPr>
          <a:xfrm>
            <a:off x="1377565" y="659310"/>
            <a:ext cx="6388870" cy="1122455"/>
          </a:xfrm>
        </p:spPr>
        <p:txBody>
          <a:bodyPr>
            <a:normAutofit fontScale="90000"/>
          </a:bodyPr>
          <a:lstStyle/>
          <a:p>
            <a:pPr algn="ctr"/>
            <a:br>
              <a:rPr lang="es-AR" dirty="0"/>
            </a:br>
            <a:r>
              <a:rPr lang="es-AR" sz="4000" b="1" dirty="0"/>
              <a:t>COMPOSTAJE DOMICILIARIO</a:t>
            </a:r>
            <a:br>
              <a:rPr lang="es-AR" sz="3200" dirty="0"/>
            </a:br>
            <a:r>
              <a:rPr lang="es-AR" sz="4000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809" y="1628800"/>
            <a:ext cx="6034381" cy="393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9405232-00EC-4036-82BD-072BBED4D8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6985" y="299413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D6CE099-099A-4626-90AC-6CF9C016C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3150" y="604136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506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br>
              <a:rPr lang="es-AR" sz="4000" dirty="0"/>
            </a:br>
            <a:r>
              <a:rPr lang="es-AR" sz="4000" b="1" dirty="0"/>
              <a:t>VARIABLES A CONSIDERAR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3568" y="1844824"/>
            <a:ext cx="7772400" cy="4114800"/>
          </a:xfrm>
        </p:spPr>
        <p:txBody>
          <a:bodyPr>
            <a:normAutofit/>
          </a:bodyPr>
          <a:lstStyle/>
          <a:p>
            <a:pPr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s-AR" sz="2800" dirty="0"/>
              <a:t>Ubicación del </a:t>
            </a:r>
            <a:r>
              <a:rPr lang="es-AR" sz="2800" dirty="0" err="1"/>
              <a:t>compostero</a:t>
            </a:r>
            <a:endParaRPr lang="es-AR" sz="2800" dirty="0"/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s-AR" sz="2800" dirty="0"/>
              <a:t>Relación Carbono/nitrógeno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s-AR" sz="2800" dirty="0"/>
              <a:t>Tamaño del material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s-AR" sz="2800" dirty="0"/>
              <a:t>Humedad (riego o secado)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s-AR" sz="2800" dirty="0"/>
              <a:t>Aire (volteo)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s-AR" sz="2800" dirty="0"/>
              <a:t>Temperatura (aislación)</a:t>
            </a:r>
          </a:p>
          <a:p>
            <a:pPr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s-AR" sz="2800" dirty="0"/>
              <a:t>Tamaño de la pila de material</a:t>
            </a:r>
          </a:p>
          <a:p>
            <a:pPr marL="0" indent="0">
              <a:buClr>
                <a:srgbClr val="FFC000"/>
              </a:buClr>
              <a:buNone/>
            </a:pPr>
            <a:endParaRPr lang="es-AR" sz="2800" dirty="0"/>
          </a:p>
          <a:p>
            <a:pPr>
              <a:buFontTx/>
              <a:buChar char="-"/>
            </a:pPr>
            <a:endParaRPr lang="es-AR" dirty="0"/>
          </a:p>
          <a:p>
            <a:pPr>
              <a:buFontTx/>
              <a:buChar char="-"/>
            </a:pPr>
            <a:endParaRPr lang="es-AR" dirty="0"/>
          </a:p>
          <a:p>
            <a:endParaRPr lang="es-AR" dirty="0"/>
          </a:p>
          <a:p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18BD5B9-D481-4212-87C6-122F46B127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772" y="408284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23CA421-5ECB-4D39-9687-A39A0A881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150" y="604136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11050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UBICACIÓN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AR" sz="3200" dirty="0"/>
              <a:t>Bajo techo</a:t>
            </a:r>
          </a:p>
          <a:p>
            <a:r>
              <a:rPr lang="es-AR" sz="3200" dirty="0"/>
              <a:t>Cerca de la cocina y de la huerta</a:t>
            </a:r>
          </a:p>
          <a:p>
            <a:r>
              <a:rPr lang="es-AR" sz="3200" dirty="0"/>
              <a:t>Reparo del viento</a:t>
            </a:r>
          </a:p>
          <a:p>
            <a:r>
              <a:rPr lang="es-AR" sz="3200" dirty="0"/>
              <a:t>Óptimo dentro del invernadero o bajo </a:t>
            </a:r>
            <a:r>
              <a:rPr lang="es-AR" sz="3200" dirty="0" err="1"/>
              <a:t>microtunel</a:t>
            </a:r>
            <a:r>
              <a:rPr lang="es-AR" sz="3200" dirty="0"/>
              <a:t> o pegado a la casa.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BFF3315-0491-4C02-BA0F-D841DFC76E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772" y="408284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F01D26D-AE78-4F66-8D14-86805BA8C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150" y="604136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76859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b="1" dirty="0"/>
              <a:t>RELACIÓN </a:t>
            </a:r>
            <a:br>
              <a:rPr lang="es-AR" b="1" dirty="0"/>
            </a:br>
            <a:r>
              <a:rPr lang="es-AR" b="1" dirty="0"/>
              <a:t>CARBONO-NITRÓGENO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0579" y="1700808"/>
            <a:ext cx="8748464" cy="4968552"/>
          </a:xfrm>
        </p:spPr>
        <p:txBody>
          <a:bodyPr>
            <a:normAutofit/>
          </a:bodyPr>
          <a:lstStyle/>
          <a:p>
            <a:endParaRPr lang="es-AR" dirty="0">
              <a:solidFill>
                <a:schemeClr val="tx1"/>
              </a:solidFill>
            </a:endParaRPr>
          </a:p>
          <a:p>
            <a:r>
              <a:rPr lang="es-AR" sz="2400" dirty="0">
                <a:solidFill>
                  <a:schemeClr val="tx1"/>
                </a:solidFill>
              </a:rPr>
              <a:t>Relación óptima: carbono 30 nitrógeno 1</a:t>
            </a:r>
          </a:p>
          <a:p>
            <a:r>
              <a:rPr lang="es-AR" sz="2400" b="1" dirty="0">
                <a:solidFill>
                  <a:schemeClr val="accent3">
                    <a:lumMod val="75000"/>
                  </a:schemeClr>
                </a:solidFill>
              </a:rPr>
              <a:t>Carbono: </a:t>
            </a:r>
            <a:r>
              <a:rPr lang="es-AR" sz="2400" b="1" dirty="0">
                <a:solidFill>
                  <a:schemeClr val="tx1"/>
                </a:solidFill>
              </a:rPr>
              <a:t>pajas, cereales, virutas, pasto seco, cartones, papel.</a:t>
            </a:r>
          </a:p>
          <a:p>
            <a:r>
              <a:rPr lang="es-AR" sz="2400" b="1" dirty="0">
                <a:solidFill>
                  <a:schemeClr val="accent2"/>
                </a:solidFill>
              </a:rPr>
              <a:t>Nitrógeno: </a:t>
            </a:r>
            <a:r>
              <a:rPr lang="es-AR" sz="2400" b="1" dirty="0">
                <a:solidFill>
                  <a:schemeClr val="tx1"/>
                </a:solidFill>
              </a:rPr>
              <a:t>restos de cocina, podas y pasto verde, estiércoles.</a:t>
            </a:r>
          </a:p>
          <a:p>
            <a:r>
              <a:rPr lang="es-AR" sz="2400" dirty="0">
                <a:solidFill>
                  <a:schemeClr val="tx1"/>
                </a:solidFill>
              </a:rPr>
              <a:t>Para facilitar la descomposición debemos mezclar proporcionalmente los materiales.</a:t>
            </a:r>
          </a:p>
          <a:p>
            <a:r>
              <a:rPr lang="es-AR" sz="2400" dirty="0">
                <a:solidFill>
                  <a:schemeClr val="tx1"/>
                </a:solidFill>
              </a:rPr>
              <a:t>EJEMPLO: </a:t>
            </a:r>
            <a:r>
              <a:rPr lang="es-AR" sz="2400" b="1" dirty="0">
                <a:solidFill>
                  <a:srgbClr val="FF0000"/>
                </a:solidFill>
              </a:rPr>
              <a:t>4 baldes seco</a:t>
            </a:r>
          </a:p>
          <a:p>
            <a:pPr marL="0" indent="0">
              <a:buNone/>
            </a:pPr>
            <a:r>
              <a:rPr lang="es-AR" sz="2400" b="1" dirty="0">
                <a:solidFill>
                  <a:srgbClr val="FF0000"/>
                </a:solidFill>
              </a:rPr>
              <a:t>                   4 baldes verde</a:t>
            </a:r>
          </a:p>
          <a:p>
            <a:pPr marL="0" indent="0">
              <a:buNone/>
            </a:pPr>
            <a:r>
              <a:rPr lang="es-AR" sz="2400" dirty="0">
                <a:solidFill>
                  <a:schemeClr val="tx1"/>
                </a:solidFill>
              </a:rPr>
              <a:t>                   ½ balde tierra (opcional)</a:t>
            </a:r>
          </a:p>
          <a:p>
            <a:pPr marL="0" indent="0">
              <a:buNone/>
            </a:pPr>
            <a:endParaRPr lang="es-AR" dirty="0">
              <a:solidFill>
                <a:srgbClr val="92D050"/>
              </a:solidFill>
            </a:endParaRPr>
          </a:p>
          <a:p>
            <a:endParaRPr lang="es-AR" dirty="0">
              <a:solidFill>
                <a:srgbClr val="92D05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A5C6F37-88F2-4EB9-B43F-C1A977A6B8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772" y="408284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5793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59160"/>
          </a:xfrm>
        </p:spPr>
        <p:txBody>
          <a:bodyPr/>
          <a:lstStyle/>
          <a:p>
            <a:pPr algn="ctr"/>
            <a:r>
              <a:rPr lang="es-AR" b="1" dirty="0"/>
              <a:t>Algunos materiales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609599" y="1340769"/>
            <a:ext cx="3090672" cy="576064"/>
          </a:xfrm>
        </p:spPr>
        <p:txBody>
          <a:bodyPr/>
          <a:lstStyle/>
          <a:p>
            <a:r>
              <a:rPr lang="es-MX" b="1" u="sng" dirty="0"/>
              <a:t>Materiales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599" y="1988842"/>
            <a:ext cx="3090672" cy="4052521"/>
          </a:xfrm>
        </p:spPr>
        <p:txBody>
          <a:bodyPr>
            <a:normAutofit/>
          </a:bodyPr>
          <a:lstStyle/>
          <a:p>
            <a:r>
              <a:rPr lang="es-MX" sz="2000" dirty="0"/>
              <a:t>Estiércol aves</a:t>
            </a:r>
          </a:p>
          <a:p>
            <a:r>
              <a:rPr lang="es-MX" sz="2000" dirty="0"/>
              <a:t>Estiércol caballo</a:t>
            </a:r>
          </a:p>
          <a:p>
            <a:r>
              <a:rPr lang="es-MX" sz="2000" dirty="0"/>
              <a:t>Estiércol vaca</a:t>
            </a:r>
          </a:p>
          <a:p>
            <a:r>
              <a:rPr lang="es-MX" sz="2000" dirty="0"/>
              <a:t>Estiércol ovino</a:t>
            </a:r>
          </a:p>
          <a:p>
            <a:r>
              <a:rPr lang="es-MX" sz="2000" dirty="0"/>
              <a:t>Restos cocina</a:t>
            </a:r>
          </a:p>
          <a:p>
            <a:r>
              <a:rPr lang="es-MX" sz="2000" dirty="0"/>
              <a:t>Pasto verde</a:t>
            </a:r>
          </a:p>
          <a:p>
            <a:r>
              <a:rPr lang="es-MX" sz="2000" dirty="0"/>
              <a:t>Pasto seco</a:t>
            </a:r>
          </a:p>
          <a:p>
            <a:r>
              <a:rPr lang="es-MX" sz="2000" dirty="0"/>
              <a:t>Aserrín</a:t>
            </a:r>
          </a:p>
          <a:p>
            <a:r>
              <a:rPr lang="es-MX" sz="2000" dirty="0"/>
              <a:t>Cereales</a:t>
            </a:r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3875971" y="1340769"/>
            <a:ext cx="3090672" cy="576262"/>
          </a:xfrm>
        </p:spPr>
        <p:txBody>
          <a:bodyPr/>
          <a:lstStyle/>
          <a:p>
            <a:r>
              <a:rPr lang="es-MX" b="1" u="sng" dirty="0"/>
              <a:t>Relación C/N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4"/>
          </p:nvPr>
        </p:nvSpPr>
        <p:spPr>
          <a:xfrm>
            <a:off x="3866640" y="1988842"/>
            <a:ext cx="3090672" cy="4052521"/>
          </a:xfrm>
        </p:spPr>
        <p:txBody>
          <a:bodyPr>
            <a:normAutofit/>
          </a:bodyPr>
          <a:lstStyle/>
          <a:p>
            <a:r>
              <a:rPr lang="es-MX" sz="2000" dirty="0"/>
              <a:t>10-15/1</a:t>
            </a:r>
          </a:p>
          <a:p>
            <a:r>
              <a:rPr lang="es-MX" sz="2000" dirty="0"/>
              <a:t>30/1</a:t>
            </a:r>
          </a:p>
          <a:p>
            <a:r>
              <a:rPr lang="es-MX" sz="2000" dirty="0"/>
              <a:t>20-25/1</a:t>
            </a:r>
          </a:p>
          <a:p>
            <a:r>
              <a:rPr lang="es-MX" sz="2000" dirty="0"/>
              <a:t>15-20/1</a:t>
            </a:r>
          </a:p>
          <a:p>
            <a:r>
              <a:rPr lang="es-MX" sz="2000" dirty="0"/>
              <a:t>15-20/1</a:t>
            </a:r>
          </a:p>
          <a:p>
            <a:r>
              <a:rPr lang="es-MX" sz="2000" dirty="0"/>
              <a:t>12/1</a:t>
            </a:r>
          </a:p>
          <a:p>
            <a:r>
              <a:rPr lang="es-MX" sz="2000" dirty="0"/>
              <a:t>80/1</a:t>
            </a:r>
          </a:p>
          <a:p>
            <a:r>
              <a:rPr lang="es-MX" sz="2000" dirty="0"/>
              <a:t>150/1</a:t>
            </a:r>
          </a:p>
          <a:p>
            <a:r>
              <a:rPr lang="es-MX" sz="2000" dirty="0"/>
              <a:t>100/1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1EB000B-82F6-4F2A-9B11-42881FFD13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772" y="408284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19CFECD-5F6C-4985-884B-660B3209D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150" y="604136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42166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5182" y="268327"/>
            <a:ext cx="4538465" cy="720080"/>
          </a:xfrm>
        </p:spPr>
        <p:txBody>
          <a:bodyPr/>
          <a:lstStyle/>
          <a:p>
            <a:pPr algn="ctr"/>
            <a:r>
              <a:rPr lang="es-ES" b="1" dirty="0"/>
              <a:t>MATERIALES SECOS</a:t>
            </a:r>
            <a:endParaRPr lang="es-AR" b="1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049" y="1108532"/>
            <a:ext cx="2831686" cy="2121266"/>
          </a:xfrm>
        </p:spPr>
      </p:pic>
      <p:pic>
        <p:nvPicPr>
          <p:cNvPr id="8" name="Marcador de contenido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3598" y="1108532"/>
            <a:ext cx="3086858" cy="2048551"/>
          </a:xfr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1049" y="2885263"/>
            <a:ext cx="2992042" cy="199469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639" y="4581128"/>
            <a:ext cx="2548096" cy="169564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5" y="4469229"/>
            <a:ext cx="2553510" cy="180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04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9999" y="990546"/>
            <a:ext cx="2193822" cy="19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Marcador de contenido 2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1736" y="904460"/>
            <a:ext cx="2848749" cy="2154023"/>
          </a:xfrm>
        </p:spPr>
      </p:pic>
      <p:sp>
        <p:nvSpPr>
          <p:cNvPr id="5" name="CuadroTexto 4"/>
          <p:cNvSpPr txBox="1"/>
          <p:nvPr/>
        </p:nvSpPr>
        <p:spPr>
          <a:xfrm>
            <a:off x="3852954" y="6146746"/>
            <a:ext cx="2088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800" b="1" i="1" dirty="0"/>
              <a:t> </a:t>
            </a:r>
            <a:endParaRPr lang="es-AR" sz="1800" dirty="0"/>
          </a:p>
          <a:p>
            <a:endParaRPr lang="es-AR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915" y="3711642"/>
            <a:ext cx="3180294" cy="246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3799517"/>
            <a:ext cx="2154023" cy="215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886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540" y="692696"/>
            <a:ext cx="8568952" cy="1440160"/>
          </a:xfrm>
        </p:spPr>
        <p:txBody>
          <a:bodyPr/>
          <a:lstStyle/>
          <a:p>
            <a:pPr algn="ctr"/>
            <a:r>
              <a:rPr lang="es-AR" sz="4000" b="1" dirty="0"/>
              <a:t>TAMAÑO DEL MATERIAL</a:t>
            </a:r>
            <a:br>
              <a:rPr lang="es-AR" sz="4000" b="1" dirty="0"/>
            </a:br>
            <a:r>
              <a:rPr lang="es-AR" sz="4000" b="1" dirty="0"/>
              <a:t>(Más pequeño más rápido)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58307" y="2780928"/>
            <a:ext cx="3227386" cy="242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10D4F9E-336B-4027-84B3-000BD2E4D4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772" y="408284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94C5ED2-3B35-40C3-9350-2F8BF75DEF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3150" y="604136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57426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sz="3600" b="1" dirty="0"/>
              <a:t>HUMEDAD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599" y="1896526"/>
            <a:ext cx="7772400" cy="4114800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FFC000"/>
              </a:buClr>
              <a:buNone/>
            </a:pPr>
            <a:r>
              <a:rPr lang="es-AR" sz="4000" b="1" dirty="0"/>
              <a:t>Óptimo: 60 %</a:t>
            </a:r>
          </a:p>
          <a:p>
            <a:pPr marL="0" indent="0">
              <a:buClr>
                <a:srgbClr val="FFC000"/>
              </a:buClr>
              <a:buNone/>
            </a:pPr>
            <a:endParaRPr lang="es-AR" sz="4000" dirty="0"/>
          </a:p>
          <a:p>
            <a:pPr marL="0" indent="0">
              <a:buClr>
                <a:srgbClr val="FFC000"/>
              </a:buClr>
              <a:buNone/>
            </a:pPr>
            <a:r>
              <a:rPr lang="es-AR" sz="3200" dirty="0"/>
              <a:t>La falta de agua ocasiona sequía y limita la vida.</a:t>
            </a:r>
          </a:p>
          <a:p>
            <a:pPr marL="0" indent="0">
              <a:buClr>
                <a:srgbClr val="FFC000"/>
              </a:buClr>
              <a:buNone/>
            </a:pPr>
            <a:r>
              <a:rPr lang="es-AR" sz="3200" dirty="0"/>
              <a:t>El exceso provoca la muerte de </a:t>
            </a:r>
            <a:r>
              <a:rPr lang="es-AR" sz="3200" dirty="0" err="1"/>
              <a:t>miroorganismos</a:t>
            </a:r>
            <a:r>
              <a:rPr lang="es-AR" sz="3200" dirty="0"/>
              <a:t> y provoca una descomposición anaerobia con pudrición.</a:t>
            </a:r>
          </a:p>
          <a:p>
            <a:pPr marL="0" indent="0">
              <a:buClr>
                <a:srgbClr val="FFC000"/>
              </a:buClr>
              <a:buNone/>
            </a:pPr>
            <a:endParaRPr lang="es-AR" sz="2800" dirty="0"/>
          </a:p>
          <a:p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B8A1C84-2445-45D2-9F6C-D5AA6F2E94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772" y="408284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C9075B7-75F8-4D5A-8192-BE2A7E052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150" y="604136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29117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404664"/>
            <a:ext cx="3204357" cy="140850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9566" y="2492896"/>
            <a:ext cx="394255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8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03176"/>
          </a:xfrm>
        </p:spPr>
        <p:txBody>
          <a:bodyPr/>
          <a:lstStyle/>
          <a:p>
            <a:pPr algn="ctr"/>
            <a:r>
              <a:rPr lang="es-ES" b="1" dirty="0"/>
              <a:t>AIRE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599" y="1412776"/>
            <a:ext cx="6347714" cy="462858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AR" sz="1800" dirty="0"/>
              <a:t>                                                    </a:t>
            </a:r>
          </a:p>
          <a:p>
            <a:pPr marL="0" indent="0">
              <a:buNone/>
            </a:pPr>
            <a:r>
              <a:rPr lang="es-AR" sz="3200" dirty="0">
                <a:effectLst/>
              </a:rPr>
              <a:t>La descomposición aerobia que deseamos la realizan microorganismos que necesitan oxígeno para sus procesos vitales.</a:t>
            </a:r>
          </a:p>
          <a:p>
            <a:pPr marL="0" indent="0">
              <a:buNone/>
            </a:pPr>
            <a:endParaRPr lang="es-AR" sz="3200" dirty="0">
              <a:effectLst/>
            </a:endParaRPr>
          </a:p>
          <a:p>
            <a:pPr marL="0" indent="0">
              <a:buNone/>
            </a:pPr>
            <a:r>
              <a:rPr lang="es-AR" sz="3200" b="1" dirty="0">
                <a:effectLst/>
              </a:rPr>
              <a:t>VOLTEO REGULAR DE LA PILA</a:t>
            </a:r>
            <a:r>
              <a:rPr lang="es-AR" sz="3200" b="1" dirty="0"/>
              <a:t> Y/O SISTEMA DE VENTILACIÒN POR CHIMENEAS</a:t>
            </a:r>
            <a:endParaRPr lang="es-AR" sz="3200" b="1" dirty="0">
              <a:effectLst/>
            </a:endParaRPr>
          </a:p>
          <a:p>
            <a:pPr marL="0" indent="0">
              <a:buNone/>
            </a:pPr>
            <a:endParaRPr lang="es-AR" sz="3200" dirty="0">
              <a:effectLst/>
            </a:endParaRPr>
          </a:p>
          <a:p>
            <a:pPr marL="0" indent="0">
              <a:buNone/>
            </a:pPr>
            <a:r>
              <a:rPr lang="es-AR" sz="3200" dirty="0">
                <a:effectLst/>
              </a:rPr>
              <a:t>Incorporar </a:t>
            </a:r>
            <a:r>
              <a:rPr lang="es-AR" sz="3200" dirty="0"/>
              <a:t>hojas bosque y virutas.</a:t>
            </a:r>
            <a:endParaRPr lang="es-AR" sz="3200" dirty="0">
              <a:effectLst/>
            </a:endParaRPr>
          </a:p>
          <a:p>
            <a:pPr marL="0" indent="0">
              <a:buNone/>
            </a:pPr>
            <a:r>
              <a:rPr lang="es-AR" sz="3200" dirty="0"/>
              <a:t>OJO: Aserrín</a:t>
            </a:r>
            <a:r>
              <a:rPr lang="es-AR" sz="3200" dirty="0">
                <a:effectLst/>
              </a:rPr>
              <a:t> y hojas escritura se compactan mucho.</a:t>
            </a:r>
            <a:endParaRPr lang="es-AR" sz="3200" dirty="0"/>
          </a:p>
          <a:p>
            <a:pPr marL="0" indent="0">
              <a:buNone/>
            </a:pPr>
            <a:endParaRPr lang="es-AR" sz="1800" dirty="0"/>
          </a:p>
          <a:p>
            <a:pPr marL="0" indent="0">
              <a:buNone/>
            </a:pPr>
            <a:r>
              <a:rPr lang="es-AR" sz="1800" dirty="0"/>
              <a:t>       </a:t>
            </a:r>
          </a:p>
          <a:p>
            <a:pPr marL="0" indent="0">
              <a:buNone/>
            </a:pPr>
            <a:r>
              <a:rPr lang="es-AR" sz="1800" dirty="0"/>
              <a:t>                                      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F924FE3-0034-4DD6-83A3-20FAF95E77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772" y="408284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78CB8D4-2185-4CA6-9301-DB7326945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150" y="604136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82188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u="sng" dirty="0"/>
              <a:t>Imitando la naturaleza: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0476" y="1730140"/>
            <a:ext cx="6347714" cy="3880773"/>
          </a:xfrm>
        </p:spPr>
        <p:txBody>
          <a:bodyPr/>
          <a:lstStyle/>
          <a:p>
            <a:endParaRPr lang="es-AR" dirty="0">
              <a:effectLst/>
            </a:endParaRPr>
          </a:p>
          <a:p>
            <a:r>
              <a:rPr lang="es-AR" sz="3200" dirty="0"/>
              <a:t>Hojas en otoño</a:t>
            </a:r>
          </a:p>
          <a:p>
            <a:r>
              <a:rPr lang="es-AR" sz="3200" dirty="0"/>
              <a:t>Cuerpos de animales muertos</a:t>
            </a:r>
          </a:p>
          <a:p>
            <a:r>
              <a:rPr lang="es-AR" sz="3200" dirty="0"/>
              <a:t>Estiércoles, comienzan su descomposición dentro de los cuerpos y finalizan afuera.</a:t>
            </a:r>
          </a:p>
          <a:p>
            <a:r>
              <a:rPr lang="es-AR" sz="3200" dirty="0"/>
              <a:t>Desintegración de raíces.</a:t>
            </a:r>
          </a:p>
          <a:p>
            <a:endParaRPr lang="es-AR" dirty="0"/>
          </a:p>
        </p:txBody>
      </p:sp>
      <p:sp>
        <p:nvSpPr>
          <p:cNvPr id="5" name="CuadroTexto 4"/>
          <p:cNvSpPr txBox="1"/>
          <p:nvPr/>
        </p:nvSpPr>
        <p:spPr>
          <a:xfrm>
            <a:off x="5724128" y="6132692"/>
            <a:ext cx="2088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800" b="1" i="1" dirty="0"/>
              <a:t> </a:t>
            </a:r>
            <a:endParaRPr lang="es-AR" sz="1800" dirty="0"/>
          </a:p>
          <a:p>
            <a:endParaRPr lang="es-AR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21882DE-2575-4B68-9C69-B30C029FB6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772" y="408284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3226C48-0054-495D-A573-A684DF647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150" y="604136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276261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4269" y="3429000"/>
            <a:ext cx="3351425" cy="288027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767545"/>
            <a:ext cx="4032448" cy="345638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C69DAFF-6D52-4A29-8633-5880A99AAD3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772" y="408284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55726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59160"/>
          </a:xfrm>
        </p:spPr>
        <p:txBody>
          <a:bodyPr/>
          <a:lstStyle/>
          <a:p>
            <a:pPr algn="ctr"/>
            <a:r>
              <a:rPr lang="es-MX" b="1" dirty="0"/>
              <a:t>TEMPERATURA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609599" y="1412776"/>
            <a:ext cx="6347714" cy="5112568"/>
          </a:xfrm>
        </p:spPr>
        <p:txBody>
          <a:bodyPr>
            <a:normAutofit fontScale="92500"/>
          </a:bodyPr>
          <a:lstStyle/>
          <a:p>
            <a:r>
              <a:rPr lang="es-MX" sz="2400" dirty="0"/>
              <a:t>El proceso de descomposición levanta entre 60 y 80º.</a:t>
            </a:r>
          </a:p>
          <a:p>
            <a:endParaRPr lang="es-MX" sz="2400" dirty="0"/>
          </a:p>
          <a:p>
            <a:r>
              <a:rPr lang="es-MX" sz="2400" b="1" dirty="0"/>
              <a:t>La aislación térmica en zonas frías propicia este proceso acelerando la descomposición.</a:t>
            </a:r>
          </a:p>
          <a:p>
            <a:endParaRPr lang="es-MX" sz="2400" b="1" dirty="0"/>
          </a:p>
          <a:p>
            <a:r>
              <a:rPr lang="es-MX" sz="2400" dirty="0" err="1"/>
              <a:t>Tips</a:t>
            </a:r>
            <a:r>
              <a:rPr lang="es-MX" sz="2400" dirty="0"/>
              <a:t>: ubicar el compost dentro de invernaderos</a:t>
            </a:r>
          </a:p>
          <a:p>
            <a:r>
              <a:rPr lang="es-MX" sz="2400" dirty="0"/>
              <a:t>Utilizar túneles de malla </a:t>
            </a:r>
            <a:r>
              <a:rPr lang="es-MX" sz="2400" dirty="0" err="1"/>
              <a:t>antiheladas</a:t>
            </a:r>
            <a:r>
              <a:rPr lang="es-MX" sz="2400" dirty="0"/>
              <a:t> y nylon transparente o negro</a:t>
            </a:r>
          </a:p>
          <a:p>
            <a:r>
              <a:rPr lang="es-MX" sz="2400" dirty="0"/>
              <a:t>Apilar mucho material y colocar capa cobertura.(masa térmica)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C6F1286-8C51-4691-AF30-41A4D8BF87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772" y="408284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9381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31168"/>
          </a:xfrm>
        </p:spPr>
        <p:txBody>
          <a:bodyPr/>
          <a:lstStyle/>
          <a:p>
            <a:pPr algn="ctr"/>
            <a:r>
              <a:rPr lang="es-ES" b="1" dirty="0"/>
              <a:t>TAMAÑO DE LA PILA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598" y="1484784"/>
            <a:ext cx="6986737" cy="4968552"/>
          </a:xfrm>
        </p:spPr>
        <p:txBody>
          <a:bodyPr>
            <a:normAutofit/>
          </a:bodyPr>
          <a:lstStyle/>
          <a:p>
            <a:endParaRPr lang="es-AR" dirty="0">
              <a:effectLst/>
            </a:endParaRPr>
          </a:p>
          <a:p>
            <a:pPr marL="0" indent="0">
              <a:buNone/>
            </a:pPr>
            <a:r>
              <a:rPr lang="es-AR" sz="2400" b="1" dirty="0"/>
              <a:t>Óptimo: 1,50 </a:t>
            </a:r>
            <a:r>
              <a:rPr lang="es-AR" sz="2400" b="1" dirty="0" err="1"/>
              <a:t>mts</a:t>
            </a:r>
            <a:r>
              <a:rPr lang="es-AR" sz="2400" b="1" dirty="0"/>
              <a:t>. ancho x 1,50 alto x LARGO DESEADO.</a:t>
            </a:r>
          </a:p>
          <a:p>
            <a:pPr marL="0" indent="0">
              <a:buNone/>
            </a:pPr>
            <a:endParaRPr lang="es-AR" sz="2400" dirty="0"/>
          </a:p>
          <a:p>
            <a:pPr>
              <a:buFont typeface="Wingdings" panose="05000000000000000000" pitchFamily="2" charset="2"/>
              <a:buChar char="q"/>
            </a:pPr>
            <a:r>
              <a:rPr lang="es-AR" sz="2400" dirty="0"/>
              <a:t>Pilas pequeñas: poseen más BORDE, mayor pérdida de humedad y temperatura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AR" sz="2400" dirty="0"/>
              <a:t>Pilas grandes: dificultad para el volteo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AR" sz="2400" dirty="0"/>
              <a:t>Con la descomposición se reduce el volumen a menos de la mitad.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/>
          </a:p>
        </p:txBody>
      </p:sp>
      <p:sp>
        <p:nvSpPr>
          <p:cNvPr id="6" name="CuadroTexto 5"/>
          <p:cNvSpPr txBox="1"/>
          <p:nvPr/>
        </p:nvSpPr>
        <p:spPr>
          <a:xfrm>
            <a:off x="683568" y="4438455"/>
            <a:ext cx="300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572000" y="4438455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343AB80-E85E-42C2-871D-3ECA969C4B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772" y="408284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8673C07-E909-4180-B88E-009EC252E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150" y="604136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99538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1808820"/>
            <a:ext cx="3818747" cy="324036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E0AE3E9-E133-4048-BE96-4A8C4396F8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772" y="408284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5C24952-9D7E-4EEC-A543-440F30C15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3150" y="604136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76622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790808"/>
            <a:ext cx="6347713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es-AR" b="1" dirty="0"/>
              <a:t>¿Por qué queremos practicar la </a:t>
            </a:r>
            <a:r>
              <a:rPr lang="es-AR" b="1" dirty="0" err="1"/>
              <a:t>lombricultura</a:t>
            </a:r>
            <a:r>
              <a:rPr lang="es-AR" b="1" dirty="0"/>
              <a:t>?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9895" y="2448693"/>
            <a:ext cx="2041188" cy="1467330"/>
          </a:xfr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4806" y="2452296"/>
            <a:ext cx="2169911" cy="151548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452" y="2452296"/>
            <a:ext cx="2041188" cy="146372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2146" y="4473534"/>
            <a:ext cx="2169911" cy="13860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9895" y="4447065"/>
            <a:ext cx="2162571" cy="142679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452" y="4421495"/>
            <a:ext cx="2162571" cy="145672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8D58017-D1C4-4044-BC9D-7EE6948F6B6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772" y="408284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5512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772400" cy="1143000"/>
          </a:xfrm>
        </p:spPr>
        <p:txBody>
          <a:bodyPr/>
          <a:lstStyle/>
          <a:p>
            <a:r>
              <a:rPr lang="es-AR" b="1" u="sng" dirty="0"/>
              <a:t>Primer paso: </a:t>
            </a:r>
            <a:r>
              <a:rPr lang="es-AR" b="1" dirty="0"/>
              <a:t>compostaje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7200" y="3689478"/>
            <a:ext cx="3232788" cy="2020493"/>
          </a:xfr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392786"/>
            <a:ext cx="2592288" cy="201125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884584D-2969-424A-9D3A-5C0FE17957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772" y="408284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23B3777-A3CA-4C1D-8503-81311AE7B7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3150" y="604136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81974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20688"/>
            <a:ext cx="7315200" cy="1360512"/>
          </a:xfrm>
        </p:spPr>
        <p:txBody>
          <a:bodyPr/>
          <a:lstStyle/>
          <a:p>
            <a:r>
              <a:rPr lang="es-ES" b="1" u="sng" dirty="0"/>
              <a:t>Segundo paso: </a:t>
            </a:r>
            <a:r>
              <a:rPr lang="es-ES" b="1" dirty="0"/>
              <a:t>incorporación de las lombrices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344" y="2780928"/>
            <a:ext cx="3094112" cy="1976026"/>
          </a:xfr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86BE39D-F2E8-450D-8F63-0001DEA2DA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772" y="408284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B69A1CA-3CB4-4E78-BD42-BC1D197E7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3150" y="604136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905544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06173"/>
            <a:ext cx="7772400" cy="1090579"/>
          </a:xfrm>
        </p:spPr>
        <p:txBody>
          <a:bodyPr>
            <a:normAutofit fontScale="90000"/>
          </a:bodyPr>
          <a:lstStyle/>
          <a:p>
            <a:pPr algn="l"/>
            <a:r>
              <a:rPr lang="es-AR" sz="3600" b="1" dirty="0" err="1"/>
              <a:t>Lombricompostaje</a:t>
            </a:r>
            <a:r>
              <a:rPr lang="es-AR" sz="3600" b="1" dirty="0"/>
              <a:t>: </a:t>
            </a:r>
            <a:br>
              <a:rPr lang="es-AR" sz="3600" b="1" dirty="0"/>
            </a:br>
            <a:r>
              <a:rPr lang="es-AR" sz="3200" b="1" dirty="0"/>
              <a:t>Lombriz roja californiana (</a:t>
            </a:r>
            <a:r>
              <a:rPr lang="es-AR" sz="3200" b="1" dirty="0" err="1"/>
              <a:t>Eisenia</a:t>
            </a:r>
            <a:r>
              <a:rPr lang="es-AR" sz="3200" b="1" dirty="0"/>
              <a:t> </a:t>
            </a:r>
            <a:r>
              <a:rPr lang="es-AR" sz="3200" b="1" dirty="0" err="1"/>
              <a:t>foétida</a:t>
            </a:r>
            <a:r>
              <a:rPr lang="es-AR" sz="3200" b="1" dirty="0"/>
              <a:t>)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71394" y="1188030"/>
            <a:ext cx="885698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/>
              <a:t>-</a:t>
            </a:r>
            <a:r>
              <a:rPr lang="es-AR" sz="2400" dirty="0"/>
              <a:t>Pertenece a la rama de los anélidos, clase de los poliquetos (entre 3000 y 7000 </a:t>
            </a:r>
            <a:r>
              <a:rPr lang="es-AR" sz="2400" dirty="0" err="1"/>
              <a:t>sp</a:t>
            </a:r>
            <a:r>
              <a:rPr lang="es-AR" sz="2400" dirty="0"/>
              <a:t>)</a:t>
            </a:r>
          </a:p>
          <a:p>
            <a:r>
              <a:rPr lang="es-AR" sz="2400" dirty="0"/>
              <a:t>- Mide entre 6 a 7 cm de largo</a:t>
            </a:r>
          </a:p>
          <a:p>
            <a:r>
              <a:rPr lang="es-AR" sz="2400" dirty="0"/>
              <a:t>- Alcanza pesos de 0,8 a 1,4 </a:t>
            </a:r>
            <a:r>
              <a:rPr lang="es-AR" sz="2400" dirty="0" err="1"/>
              <a:t>grs</a:t>
            </a:r>
            <a:endParaRPr lang="es-AR" sz="2400" dirty="0"/>
          </a:p>
          <a:p>
            <a:r>
              <a:rPr lang="es-AR" sz="2400" dirty="0"/>
              <a:t>- De color rojo intenso</a:t>
            </a:r>
          </a:p>
          <a:p>
            <a:r>
              <a:rPr lang="es-AR" sz="2400" b="1" dirty="0"/>
              <a:t>- Se alimenta de hongos, bacterias, algas microscópicas, detritos y protozoos</a:t>
            </a:r>
          </a:p>
          <a:p>
            <a:r>
              <a:rPr lang="es-AR" sz="2400" dirty="0"/>
              <a:t>- Son hermafroditas, pero intercambian material genético</a:t>
            </a:r>
          </a:p>
          <a:p>
            <a:r>
              <a:rPr lang="es-AR" sz="2400" dirty="0"/>
              <a:t>- Copulan 1 a 2 veces por semana</a:t>
            </a:r>
          </a:p>
          <a:p>
            <a:r>
              <a:rPr lang="es-AR" sz="2400" dirty="0"/>
              <a:t>- La copula produce 2 cocones. De cada uno nacen entre 2 y 4 crías</a:t>
            </a:r>
          </a:p>
          <a:p>
            <a:r>
              <a:rPr lang="es-AR" sz="2400" b="1" dirty="0"/>
              <a:t>- La incubación media es de 23 días (eclosión)</a:t>
            </a:r>
          </a:p>
          <a:p>
            <a:r>
              <a:rPr lang="es-AR" sz="2400" dirty="0"/>
              <a:t>- Necesitan 50 a 60 días para alcanzar la madurez sexual</a:t>
            </a:r>
          </a:p>
          <a:p>
            <a:r>
              <a:rPr lang="es-AR" sz="2400" dirty="0"/>
              <a:t>- Viven 4 a 5 años en laboratorio y 1 a intemperie</a:t>
            </a:r>
          </a:p>
          <a:p>
            <a:r>
              <a:rPr lang="es-AR" sz="2400" b="1" dirty="0"/>
              <a:t>- Cada día comen el equivalente a su volumen corporal</a:t>
            </a:r>
          </a:p>
          <a:p>
            <a:r>
              <a:rPr lang="es-AR" sz="2400" dirty="0"/>
              <a:t>- Forman parte de la cadena de detritos</a:t>
            </a:r>
          </a:p>
          <a:p>
            <a:endParaRPr lang="es-AR" sz="20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5724128" y="386104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592072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188640"/>
            <a:ext cx="6347713" cy="1152128"/>
          </a:xfrm>
        </p:spPr>
        <p:txBody>
          <a:bodyPr>
            <a:normAutofit fontScale="90000"/>
          </a:bodyPr>
          <a:lstStyle/>
          <a:p>
            <a:r>
              <a:rPr lang="es-AR" sz="3600" b="1" dirty="0"/>
              <a:t>Temperatura, oxígeno y pH en el proceso de compostaje</a:t>
            </a:r>
            <a:endParaRPr lang="es-AR" sz="36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700808"/>
            <a:ext cx="5989030" cy="38787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18256DA-1BD0-4970-B1BE-B0BAF2AFBF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772" y="408284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16827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77724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es-AR" sz="4000" b="1" dirty="0"/>
              <a:t>FACTORES LIMITANTES</a:t>
            </a:r>
            <a:br>
              <a:rPr lang="es-AR" dirty="0"/>
            </a:br>
            <a:br>
              <a:rPr lang="es-AR" dirty="0"/>
            </a:br>
            <a:br>
              <a:rPr lang="es-AR" dirty="0"/>
            </a:br>
            <a:br>
              <a:rPr lang="es-AR" dirty="0"/>
            </a:br>
            <a:br>
              <a:rPr lang="es-AR" dirty="0"/>
            </a:br>
            <a:br>
              <a:rPr lang="es-AR" dirty="0"/>
            </a:br>
            <a:br>
              <a:rPr lang="es-AR" dirty="0"/>
            </a:b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598" y="1268760"/>
            <a:ext cx="7634809" cy="4772603"/>
          </a:xfrm>
        </p:spPr>
        <p:txBody>
          <a:bodyPr/>
          <a:lstStyle/>
          <a:p>
            <a:pPr>
              <a:buFontTx/>
              <a:buChar char="-"/>
            </a:pPr>
            <a:r>
              <a:rPr lang="es-AR" sz="2800" dirty="0"/>
              <a:t>Temperatura optima entre 15 y 25 °C (mueren a los 42 °C y no toleran HELADAS intensas)</a:t>
            </a:r>
          </a:p>
          <a:p>
            <a:pPr>
              <a:buFontTx/>
              <a:buChar char="-"/>
            </a:pPr>
            <a:r>
              <a:rPr lang="es-AR" sz="2800" dirty="0"/>
              <a:t>Se adapta a PH entre 5 y 9</a:t>
            </a:r>
          </a:p>
          <a:p>
            <a:pPr>
              <a:buFontTx/>
              <a:buChar char="-"/>
            </a:pPr>
            <a:r>
              <a:rPr lang="es-AR" sz="2800" dirty="0"/>
              <a:t>Humedad óptima: 75 a 90 % (sobrevive sin actividad a 40% y tolera por unos días el encharcamiento)</a:t>
            </a:r>
          </a:p>
          <a:p>
            <a:pPr>
              <a:buFontTx/>
              <a:buChar char="-"/>
            </a:pPr>
            <a:r>
              <a:rPr lang="es-AR" sz="2800" dirty="0"/>
              <a:t>Alimento: desde MO fresca a </a:t>
            </a:r>
            <a:r>
              <a:rPr lang="es-AR" sz="2800" dirty="0" err="1"/>
              <a:t>compostada</a:t>
            </a:r>
            <a:r>
              <a:rPr lang="es-AR" sz="2800" dirty="0"/>
              <a:t> durante 45 a 60 días</a:t>
            </a:r>
          </a:p>
          <a:p>
            <a:pPr>
              <a:buFontTx/>
              <a:buChar char="-"/>
            </a:pPr>
            <a:endParaRPr lang="es-AR" sz="2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B17EAE5-4A9F-44FF-A0BC-6BDF067E8B8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772" y="408284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818F321-997B-4668-A51B-2B970577E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150" y="604136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87579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98143" y="4538012"/>
            <a:ext cx="6347714" cy="1002234"/>
          </a:xfrm>
        </p:spPr>
        <p:txBody>
          <a:bodyPr>
            <a:noAutofit/>
          </a:bodyPr>
          <a:lstStyle/>
          <a:p>
            <a:r>
              <a:rPr lang="es-MX" sz="2800" b="1" dirty="0">
                <a:latin typeface="+mn-lt"/>
              </a:rPr>
              <a:t>INTERCAMBIO DE MATERIA Y ENERGÍA</a:t>
            </a:r>
            <a:br>
              <a:rPr lang="es-MX" sz="2800" b="1" dirty="0">
                <a:latin typeface="+mn-lt"/>
              </a:rPr>
            </a:br>
            <a:r>
              <a:rPr lang="es-MX" sz="2800" b="1" dirty="0">
                <a:latin typeface="+mn-lt"/>
              </a:rPr>
              <a:t>(nada se pierde, todo se transforma)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04" b="9204"/>
          <a:stretch>
            <a:fillRect/>
          </a:stretch>
        </p:blipFill>
        <p:spPr bwMode="auto">
          <a:xfrm>
            <a:off x="1547663" y="1177920"/>
            <a:ext cx="5409649" cy="327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AR" dirty="0">
              <a:effectLst/>
            </a:endParaRPr>
          </a:p>
          <a:p>
            <a:endParaRPr lang="es-AR" sz="2800" dirty="0"/>
          </a:p>
          <a:p>
            <a:endParaRPr lang="es-AR" dirty="0"/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18C740A-FC5C-4C17-9A28-051CD6E2D7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772" y="408284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3B63BCE-31F6-403D-83E7-1CD70B460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3150" y="604136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325245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Manejo de la Cámara de Cría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688" y="2444935"/>
            <a:ext cx="3544933" cy="232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459458" y="2962803"/>
            <a:ext cx="4326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¿Con qué la alimento?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427984" y="4036878"/>
            <a:ext cx="35830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¿Cómo separo las </a:t>
            </a:r>
          </a:p>
          <a:p>
            <a:r>
              <a:rPr lang="es-AR" dirty="0"/>
              <a:t>  lombrices?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459458" y="1600200"/>
            <a:ext cx="43396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¿Para qué una cámara </a:t>
            </a:r>
          </a:p>
          <a:p>
            <a:r>
              <a:rPr lang="es-AR" dirty="0"/>
              <a:t> de cría?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B2F4593-5C14-4C50-BED4-C630E28756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772" y="408284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79699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2636912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s-AR" sz="4400" b="1" dirty="0"/>
              <a:t>¿Cuándo incorporo las lombrices al compost?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599" y="4581128"/>
            <a:ext cx="6347714" cy="1460235"/>
          </a:xfrm>
        </p:spPr>
        <p:txBody>
          <a:bodyPr/>
          <a:lstStyle/>
          <a:p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34DDA30-C526-48BE-AED6-80A96FAB13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772" y="408284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17D013C-45FC-47B1-82DD-2E8C60903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150" y="604136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537633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75184"/>
          </a:xfrm>
        </p:spPr>
        <p:txBody>
          <a:bodyPr/>
          <a:lstStyle/>
          <a:p>
            <a:r>
              <a:rPr lang="es-AR" b="1" dirty="0"/>
              <a:t>Algunas preguntas técnicas: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3752056"/>
          </a:xfrm>
        </p:spPr>
        <p:txBody>
          <a:bodyPr/>
          <a:lstStyle/>
          <a:p>
            <a:r>
              <a:rPr lang="es-AR" sz="4000" dirty="0"/>
              <a:t>¿Qué puede estar pasando si….</a:t>
            </a:r>
          </a:p>
          <a:p>
            <a:pPr marL="0" indent="0">
              <a:buNone/>
            </a:pPr>
            <a:r>
              <a:rPr lang="es-AR" sz="4000" dirty="0"/>
              <a:t>…la pila huele mal?</a:t>
            </a:r>
          </a:p>
          <a:p>
            <a:pPr marL="0" indent="0">
              <a:buNone/>
            </a:pPr>
            <a:r>
              <a:rPr lang="es-AR" sz="4000" dirty="0"/>
              <a:t>…no levanta temperatura?</a:t>
            </a:r>
          </a:p>
          <a:p>
            <a:pPr marL="0" indent="0">
              <a:buNone/>
            </a:pPr>
            <a:r>
              <a:rPr lang="es-AR" sz="4000" dirty="0"/>
              <a:t>…el compostaje es lento?</a:t>
            </a:r>
          </a:p>
          <a:p>
            <a:endParaRPr lang="es-AR" sz="4000" dirty="0"/>
          </a:p>
          <a:p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6D6E739-0A24-48D6-9498-0E7511A3F8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772" y="408284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023B157-61B7-4B21-A75C-064B065F7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150" y="604136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902328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sz="3200" b="1" dirty="0"/>
              <a:t>Mineralización: </a:t>
            </a:r>
            <a:r>
              <a:rPr lang="es-AR" sz="3200" dirty="0"/>
              <a:t>transformación de la materia orgánica mediante la acción</a:t>
            </a:r>
          </a:p>
          <a:p>
            <a:pPr marL="0" indent="0">
              <a:buNone/>
            </a:pPr>
            <a:r>
              <a:rPr lang="es-AR" sz="3200" dirty="0"/>
              <a:t>  de microorganismos y la liberación de   formas inorgánicas esenciales para el desarrollo de las plantas.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C0D4793-6871-4DAE-AC33-27C9C7C64C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772" y="408284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F417546-CFDA-4C4E-BD7C-4F337B317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150" y="604136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546041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b="1" dirty="0"/>
              <a:t>COMPOST VS LOMBRICOMPOST</a:t>
            </a:r>
            <a:endParaRPr lang="es-AR" sz="3200" b="1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609600" y="1556792"/>
            <a:ext cx="3088109" cy="5184575"/>
          </a:xfrm>
        </p:spPr>
        <p:txBody>
          <a:bodyPr>
            <a:normAutofit/>
          </a:bodyPr>
          <a:lstStyle/>
          <a:p>
            <a:r>
              <a:rPr lang="es-ES" sz="2000" dirty="0"/>
              <a:t>El </a:t>
            </a:r>
            <a:r>
              <a:rPr lang="es-ES" sz="2000" b="1" dirty="0">
                <a:hlinkClick r:id="rId2"/>
              </a:rPr>
              <a:t>compostaje</a:t>
            </a:r>
            <a:r>
              <a:rPr lang="es-ES" sz="2000" b="1" dirty="0"/>
              <a:t> es más recomendable cuándo se posee una gran cantidad de material a reciclar </a:t>
            </a:r>
            <a:r>
              <a:rPr lang="es-ES" sz="2000" dirty="0"/>
              <a:t>. De esta forma podremos mezclar materiales ricos en carbono con otros ricos en nitrógeno obteniendo un producto final más equilibrado y de mayor calidad.</a:t>
            </a:r>
            <a:r>
              <a:rPr lang="es-ES" dirty="0"/>
              <a:t> </a:t>
            </a:r>
          </a:p>
          <a:p>
            <a:endParaRPr lang="es-AR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3869204" y="1556792"/>
            <a:ext cx="3088110" cy="5184575"/>
          </a:xfrm>
        </p:spPr>
        <p:txBody>
          <a:bodyPr>
            <a:normAutofit/>
          </a:bodyPr>
          <a:lstStyle/>
          <a:p>
            <a:r>
              <a:rPr lang="es-ES" sz="2000" b="1" dirty="0"/>
              <a:t>El </a:t>
            </a:r>
            <a:r>
              <a:rPr lang="es-ES" sz="2000" b="1" dirty="0" err="1">
                <a:hlinkClick r:id="rId2"/>
              </a:rPr>
              <a:t>vermicompostaje</a:t>
            </a:r>
            <a:r>
              <a:rPr lang="es-ES" sz="2000" b="1" dirty="0"/>
              <a:t> es más adecuado cuando no disponemos de tantos restos orgánicos </a:t>
            </a:r>
            <a:r>
              <a:rPr lang="es-ES" sz="2000" dirty="0"/>
              <a:t>, y nuestro objetivo sea principalmente reciclar los restos de la cocina (desechos frescos y húmedos)</a:t>
            </a:r>
            <a:endParaRPr lang="es-AR" sz="20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6DDE2B7-07EE-4DD3-95B3-8588892E91A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772" y="408284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5528627-714B-4841-B523-7A49734CA1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3150" y="604136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004707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587152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/>
              <a:t>UTILIZACIÓN DEL COMPOST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31986" y="6506947"/>
            <a:ext cx="2205284" cy="3318404"/>
          </a:xfrm>
        </p:spPr>
        <p:txBody>
          <a:bodyPr/>
          <a:lstStyle/>
          <a:p>
            <a:endParaRPr lang="es-AR" dirty="0">
              <a:effectLst/>
            </a:endParaRPr>
          </a:p>
          <a:p>
            <a:pPr marL="0" indent="0">
              <a:buNone/>
            </a:pPr>
            <a:r>
              <a:rPr lang="es-AR" dirty="0"/>
              <a:t> 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9930" y="3212975"/>
            <a:ext cx="2274072" cy="154995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83568" y="4438455"/>
            <a:ext cx="300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572000" y="4438455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AR" dirty="0"/>
          </a:p>
        </p:txBody>
      </p:sp>
      <p:pic>
        <p:nvPicPr>
          <p:cNvPr id="1026" name="Picture 2" descr="Resultado de imagen para IMAGENES TE DE COMPOS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657" y="2153330"/>
            <a:ext cx="3770383" cy="260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3736B6D-17C4-4A1A-A5E1-2CC58D196E6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772" y="408284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097EE82-5275-4CC1-A589-66A012DC83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3150" y="604136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995951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Fertilización con compost o </a:t>
            </a:r>
            <a:r>
              <a:rPr lang="es-AR" b="1" dirty="0" err="1"/>
              <a:t>lombricompuesto</a:t>
            </a:r>
            <a:endParaRPr lang="es-A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AR" sz="2800" dirty="0"/>
              <a:t>Menor concentración de nutrientes que en la fertilización inorgánica</a:t>
            </a:r>
          </a:p>
          <a:p>
            <a:r>
              <a:rPr lang="es-AR" sz="2800" dirty="0"/>
              <a:t>Nutrientes disponibles y de liberación lenta</a:t>
            </a:r>
          </a:p>
          <a:p>
            <a:r>
              <a:rPr lang="es-AR" sz="2800" dirty="0"/>
              <a:t>Macronutrientes 1°(N-P-K)</a:t>
            </a:r>
          </a:p>
          <a:p>
            <a:r>
              <a:rPr lang="es-AR" sz="2800" dirty="0"/>
              <a:t>Macronutrientes 2°(Mg – Ca – S)</a:t>
            </a:r>
          </a:p>
          <a:p>
            <a:r>
              <a:rPr lang="es-AR" sz="2800" dirty="0"/>
              <a:t>Micronutrientes (Fe – Zn –Mn – Bo –Cu –Mo – Cl)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1910EF-83A0-437D-B87E-10FBBE44E8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772" y="609218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C6CB655-F997-4FE9-87E8-F18F513C1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150" y="6242298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5304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/>
              <a:t>CANTIDADES A UTILIZAR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b="1" dirty="0"/>
              <a:t>Sustrato ideal: 1/3 de compost </a:t>
            </a:r>
          </a:p>
          <a:p>
            <a:pPr marL="0" indent="0">
              <a:buNone/>
            </a:pPr>
            <a:r>
              <a:rPr lang="es-ES" sz="2800" b="1" dirty="0"/>
              <a:t>                           1/3 de turba</a:t>
            </a:r>
          </a:p>
          <a:p>
            <a:pPr marL="0" indent="0">
              <a:buNone/>
            </a:pPr>
            <a:r>
              <a:rPr lang="es-ES" sz="2800" b="1" dirty="0"/>
              <a:t>                           1/3 de tierra</a:t>
            </a:r>
          </a:p>
          <a:p>
            <a:pPr marL="0" indent="0">
              <a:buNone/>
            </a:pPr>
            <a:endParaRPr lang="es-ES" sz="2800" dirty="0"/>
          </a:p>
          <a:p>
            <a:pPr marL="0" indent="0">
              <a:buNone/>
            </a:pPr>
            <a:r>
              <a:rPr lang="es-ES" sz="2800" dirty="0"/>
              <a:t>En camellones ya constituidos: 6 baldes cada 10 m2.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A53F925-C3E5-476C-A24E-FD173EA186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772" y="408284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A27D36A-7E3E-42FB-BEFE-8E63C57D7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150" y="604136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303512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762000" y="1052736"/>
            <a:ext cx="7772400" cy="3240360"/>
          </a:xfrm>
        </p:spPr>
        <p:txBody>
          <a:bodyPr/>
          <a:lstStyle/>
          <a:p>
            <a:pPr algn="l"/>
            <a:r>
              <a:rPr lang="es-ES" b="1" dirty="0"/>
              <a:t>  MUCHAS GRACIAS!!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447800" y="2708920"/>
            <a:ext cx="6220544" cy="3384376"/>
          </a:xfrm>
        </p:spPr>
        <p:txBody>
          <a:bodyPr/>
          <a:lstStyle/>
          <a:p>
            <a:endParaRPr lang="es-ES" sz="24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3BA1FB5-7F9F-4997-B976-D5C3C85D4A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363818"/>
            <a:ext cx="1089804" cy="10898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D8B4365-1531-436D-8131-7724DE75E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72" y="6093296"/>
            <a:ext cx="7894828" cy="597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04325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b="1" dirty="0"/>
              <a:t>Propiedades del compost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AR" sz="2800" dirty="0"/>
              <a:t>Airea el suelo y mejora su estructura.</a:t>
            </a:r>
          </a:p>
          <a:p>
            <a:r>
              <a:rPr lang="es-AR" sz="2800" dirty="0"/>
              <a:t>Actúa de esponja reteniendo la humedad.</a:t>
            </a:r>
          </a:p>
          <a:p>
            <a:r>
              <a:rPr lang="es-AR" sz="2800" dirty="0"/>
              <a:t>Alimenta microorganismos (hongos, bacterias, algas)</a:t>
            </a:r>
          </a:p>
          <a:p>
            <a:r>
              <a:rPr lang="es-AR" sz="2800" dirty="0"/>
              <a:t>Aporta nutrientes.</a:t>
            </a:r>
          </a:p>
          <a:p>
            <a:r>
              <a:rPr lang="es-AR" sz="2800" dirty="0"/>
              <a:t>Nivelador del PH</a:t>
            </a:r>
          </a:p>
          <a:p>
            <a:r>
              <a:rPr lang="es-AR" sz="2800" dirty="0"/>
              <a:t>Fortalece la inmunidad de plantas</a:t>
            </a:r>
          </a:p>
          <a:p>
            <a:r>
              <a:rPr lang="es-AR" sz="2800" dirty="0"/>
              <a:t>Evita pérdida N por lixiviación u oxidación</a:t>
            </a:r>
          </a:p>
          <a:p>
            <a:endParaRPr lang="es-AR" sz="2800" dirty="0"/>
          </a:p>
          <a:p>
            <a:endParaRPr lang="es-AR" sz="2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E7DDB3-E11C-457F-BDCD-8EC7494DD1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772" y="408284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4705065-974D-40C0-9129-50A43794F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150" y="604136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04967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731168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/>
              <a:t>MATERIALES COMPOSTABLES</a:t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340768"/>
            <a:ext cx="3088109" cy="4700593"/>
          </a:xfrm>
        </p:spPr>
        <p:txBody>
          <a:bodyPr/>
          <a:lstStyle/>
          <a:p>
            <a:pPr algn="ctr"/>
            <a:r>
              <a:rPr lang="es-AR" sz="2400" b="1" dirty="0"/>
              <a:t>SI</a:t>
            </a:r>
          </a:p>
          <a:p>
            <a:pPr algn="ctr"/>
            <a:endParaRPr lang="es-AR" sz="2000" dirty="0"/>
          </a:p>
          <a:p>
            <a:pPr algn="ctr"/>
            <a:r>
              <a:rPr lang="es-AR" sz="2000" dirty="0"/>
              <a:t>Restos de cocina</a:t>
            </a:r>
          </a:p>
          <a:p>
            <a:pPr algn="ctr"/>
            <a:r>
              <a:rPr lang="es-AR" sz="2000" dirty="0"/>
              <a:t>Restos de poda/pasto</a:t>
            </a:r>
          </a:p>
          <a:p>
            <a:pPr algn="ctr"/>
            <a:r>
              <a:rPr lang="es-AR" sz="2000" dirty="0"/>
              <a:t>Pelos</a:t>
            </a:r>
          </a:p>
          <a:p>
            <a:pPr algn="ctr"/>
            <a:r>
              <a:rPr lang="es-AR" sz="2000" dirty="0"/>
              <a:t>Papeles/cartón</a:t>
            </a:r>
          </a:p>
          <a:p>
            <a:pPr algn="ctr"/>
            <a:r>
              <a:rPr lang="es-AR" sz="2000" dirty="0"/>
              <a:t>Ramas/virutas</a:t>
            </a:r>
          </a:p>
          <a:p>
            <a:pPr algn="ctr"/>
            <a:r>
              <a:rPr lang="es-AR" sz="2000" dirty="0"/>
              <a:t>Estiércol herbívoros</a:t>
            </a:r>
          </a:p>
          <a:p>
            <a:pPr algn="ctr"/>
            <a:endParaRPr lang="es-AR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3869204" y="1340768"/>
            <a:ext cx="3088110" cy="4700595"/>
          </a:xfrm>
        </p:spPr>
        <p:txBody>
          <a:bodyPr/>
          <a:lstStyle/>
          <a:p>
            <a:pPr algn="ctr"/>
            <a:r>
              <a:rPr lang="es-MX" sz="2400" b="1" dirty="0"/>
              <a:t>NO</a:t>
            </a:r>
          </a:p>
          <a:p>
            <a:pPr algn="ctr"/>
            <a:endParaRPr lang="es-MX" sz="2000" dirty="0"/>
          </a:p>
          <a:p>
            <a:pPr algn="ctr"/>
            <a:r>
              <a:rPr lang="es-MX" sz="2000" dirty="0"/>
              <a:t>Vidrio-Plástico</a:t>
            </a:r>
          </a:p>
          <a:p>
            <a:pPr algn="ctr"/>
            <a:r>
              <a:rPr lang="es-MX" sz="2000" dirty="0"/>
              <a:t>Metales-Baterías</a:t>
            </a:r>
          </a:p>
          <a:p>
            <a:pPr algn="ctr"/>
            <a:r>
              <a:rPr lang="es-MX" sz="2000" dirty="0"/>
              <a:t>Grasas-restos comida</a:t>
            </a:r>
          </a:p>
          <a:p>
            <a:pPr algn="ctr"/>
            <a:r>
              <a:rPr lang="es-MX" sz="2000" dirty="0"/>
              <a:t>Restos animales</a:t>
            </a:r>
          </a:p>
          <a:p>
            <a:pPr algn="ctr"/>
            <a:r>
              <a:rPr lang="es-MX" sz="2000" dirty="0"/>
              <a:t>Estiércol carnívoros y humanos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E5FD6C0-25A6-4E7E-B98B-C37B685AEA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772" y="408284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7CBDA4B-0445-452F-89DA-D29D4D4B6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150" y="604136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23335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2231" y="2160591"/>
            <a:ext cx="6347714" cy="3880773"/>
          </a:xfrm>
        </p:spPr>
        <p:txBody>
          <a:bodyPr/>
          <a:lstStyle/>
          <a:p>
            <a:pPr marL="0" indent="0" algn="ctr">
              <a:buNone/>
            </a:pPr>
            <a:r>
              <a:rPr lang="es-AR" sz="6600" dirty="0"/>
              <a:t>¿DONDE?</a:t>
            </a:r>
          </a:p>
          <a:p>
            <a:pPr marL="0" indent="0" algn="ctr">
              <a:buNone/>
            </a:pPr>
            <a:endParaRPr lang="es-AR" sz="3600" dirty="0"/>
          </a:p>
          <a:p>
            <a:pPr marL="0" indent="0" algn="ctr">
              <a:buNone/>
            </a:pPr>
            <a:r>
              <a:rPr lang="es-AR" sz="3600" b="1" dirty="0" err="1"/>
              <a:t>Composteros</a:t>
            </a:r>
            <a:r>
              <a:rPr lang="es-AR" sz="3600" b="1" dirty="0"/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E1D5139-4431-49DA-9150-23C410919B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772" y="408284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A5C7C78-FF3E-4CC5-9DEA-009D6CEB8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3150" y="604136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30510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EXTERIORES</a:t>
            </a:r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772876" y="2359411"/>
            <a:ext cx="1082081" cy="457837"/>
          </a:xfrm>
        </p:spPr>
        <p:txBody>
          <a:bodyPr/>
          <a:lstStyle/>
          <a:p>
            <a:r>
              <a:rPr lang="es-MX" b="1" dirty="0"/>
              <a:t>PILAS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AR" dirty="0">
              <a:effectLst/>
            </a:endParaRPr>
          </a:p>
          <a:p>
            <a:pPr marL="0" indent="0">
              <a:buNone/>
            </a:pPr>
            <a:endParaRPr lang="es-AR" sz="4000" dirty="0"/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r>
              <a:rPr lang="es-AR" dirty="0"/>
              <a:t> </a:t>
            </a:r>
          </a:p>
        </p:txBody>
      </p:sp>
      <p:sp>
        <p:nvSpPr>
          <p:cNvPr id="10" name="9 Marcador de texto"/>
          <p:cNvSpPr>
            <a:spLocks noGrp="1"/>
          </p:cNvSpPr>
          <p:nvPr>
            <p:ph type="body" sz="quarter" idx="3"/>
          </p:nvPr>
        </p:nvSpPr>
        <p:spPr>
          <a:xfrm>
            <a:off x="4797102" y="1234522"/>
            <a:ext cx="1137408" cy="648072"/>
          </a:xfrm>
        </p:spPr>
        <p:txBody>
          <a:bodyPr/>
          <a:lstStyle/>
          <a:p>
            <a:r>
              <a:rPr lang="es-MX" b="1" dirty="0"/>
              <a:t>POZOS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7102" y="1930400"/>
            <a:ext cx="3332987" cy="3096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5724128" y="6132692"/>
            <a:ext cx="20882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800" b="1" i="1" dirty="0"/>
              <a:t> </a:t>
            </a:r>
            <a:endParaRPr lang="es-AR" sz="1800" dirty="0"/>
          </a:p>
          <a:p>
            <a:endParaRPr lang="es-A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996952"/>
            <a:ext cx="3744416" cy="294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4EA4353-0CE2-40A3-99C3-D4C9A0CDD63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772" y="408284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0004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09599" y="609600"/>
            <a:ext cx="2954289" cy="778432"/>
          </a:xfrm>
        </p:spPr>
        <p:txBody>
          <a:bodyPr/>
          <a:lstStyle/>
          <a:p>
            <a:r>
              <a:rPr lang="es-MX" b="1" dirty="0"/>
              <a:t>EXTERIORES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4935" y="1988840"/>
            <a:ext cx="4672644" cy="3500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AAA9AB0-49D0-4D36-92D6-58E385736E3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772" y="408284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9574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/>
              <a:t>INTERIORES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609599" y="1412776"/>
            <a:ext cx="3090672" cy="633315"/>
          </a:xfrm>
        </p:spPr>
        <p:txBody>
          <a:bodyPr/>
          <a:lstStyle/>
          <a:p>
            <a:r>
              <a:rPr lang="es-MX" b="1" dirty="0"/>
              <a:t>Casero: tachos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2476198"/>
            <a:ext cx="3816424" cy="2618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>
          <a:xfrm>
            <a:off x="3866640" y="1268761"/>
            <a:ext cx="3090672" cy="576064"/>
          </a:xfrm>
        </p:spPr>
        <p:txBody>
          <a:bodyPr/>
          <a:lstStyle/>
          <a:p>
            <a:pPr algn="r"/>
            <a:r>
              <a:rPr lang="es-MX" b="1" dirty="0"/>
              <a:t>Comercial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92080" y="2046091"/>
            <a:ext cx="19050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291AD61-507B-4C20-BBA5-D4239A3840B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0772" y="408284"/>
            <a:ext cx="778432" cy="77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C32BEB5-9853-4190-9960-AE0DDE6B3E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3150" y="6041364"/>
            <a:ext cx="5639170" cy="42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7977738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TM02900688[[fn=Faceta]]</Template>
  <TotalTime>5610</TotalTime>
  <Words>885</Words>
  <Application>Microsoft Office PowerPoint</Application>
  <PresentationFormat>Presentación en pantalla (4:3)</PresentationFormat>
  <Paragraphs>188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38</vt:i4>
      </vt:variant>
    </vt:vector>
  </HeadingPairs>
  <TitlesOfParts>
    <vt:vector size="46" baseType="lpstr">
      <vt:lpstr>Arial</vt:lpstr>
      <vt:lpstr>Calibri</vt:lpstr>
      <vt:lpstr>Times New Roman</vt:lpstr>
      <vt:lpstr>Trebuchet MS</vt:lpstr>
      <vt:lpstr>Wingdings</vt:lpstr>
      <vt:lpstr>Wingdings 3</vt:lpstr>
      <vt:lpstr>Faceta</vt:lpstr>
      <vt:lpstr>1_Faceta</vt:lpstr>
      <vt:lpstr> COMPOSTAJE DOMICILIARIO  </vt:lpstr>
      <vt:lpstr>Imitando la naturaleza:</vt:lpstr>
      <vt:lpstr>INTERCAMBIO DE MATERIA Y ENERGÍA (nada se pierde, todo se transforma)</vt:lpstr>
      <vt:lpstr>Propiedades del compost</vt:lpstr>
      <vt:lpstr>MATERIALES COMPOSTABLES </vt:lpstr>
      <vt:lpstr>Presentación de PowerPoint</vt:lpstr>
      <vt:lpstr>EXTERIORES</vt:lpstr>
      <vt:lpstr>EXTERIORES</vt:lpstr>
      <vt:lpstr>INTERIORES</vt:lpstr>
      <vt:lpstr> VARIABLES A CONSIDERAR</vt:lpstr>
      <vt:lpstr>UBICACIÓN</vt:lpstr>
      <vt:lpstr>RELACIÓN  CARBONO-NITRÓGENO</vt:lpstr>
      <vt:lpstr>Algunos materiales</vt:lpstr>
      <vt:lpstr>MATERIALES SECOS</vt:lpstr>
      <vt:lpstr>Presentación de PowerPoint</vt:lpstr>
      <vt:lpstr>TAMAÑO DEL MATERIAL (Más pequeño más rápido)</vt:lpstr>
      <vt:lpstr>HUMEDAD</vt:lpstr>
      <vt:lpstr>Presentación de PowerPoint</vt:lpstr>
      <vt:lpstr>AIRE</vt:lpstr>
      <vt:lpstr>Presentación de PowerPoint</vt:lpstr>
      <vt:lpstr>TEMPERATURA</vt:lpstr>
      <vt:lpstr>TAMAÑO DE LA PILA</vt:lpstr>
      <vt:lpstr>Presentación de PowerPoint</vt:lpstr>
      <vt:lpstr>¿Por qué queremos practicar la lombricultura?</vt:lpstr>
      <vt:lpstr>Primer paso: compostaje</vt:lpstr>
      <vt:lpstr>Segundo paso: incorporación de las lombrices</vt:lpstr>
      <vt:lpstr>Lombricompostaje:  Lombriz roja californiana (Eisenia foétida)</vt:lpstr>
      <vt:lpstr>Temperatura, oxígeno y pH en el proceso de compostaje</vt:lpstr>
      <vt:lpstr>FACTORES LIMITANTES       </vt:lpstr>
      <vt:lpstr>Manejo de la Cámara de Cría</vt:lpstr>
      <vt:lpstr>¿Cuándo incorporo las lombrices al compost?</vt:lpstr>
      <vt:lpstr>Algunas preguntas técnicas:</vt:lpstr>
      <vt:lpstr>Presentación de PowerPoint</vt:lpstr>
      <vt:lpstr>COMPOST VS LOMBRICOMPOST</vt:lpstr>
      <vt:lpstr>UTILIZACIÓN DEL COMPOST</vt:lpstr>
      <vt:lpstr>Fertilización con compost o lombricompuesto</vt:lpstr>
      <vt:lpstr>CANTIDADES A UTILIZAR</vt:lpstr>
      <vt:lpstr>  MUCHAS GRACIAS!!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Dirección Nacional</dc:title>
  <dc:creator>User</dc:creator>
  <cp:lastModifiedBy>Usuario</cp:lastModifiedBy>
  <cp:revision>192</cp:revision>
  <cp:lastPrinted>1601-01-01T00:00:00Z</cp:lastPrinted>
  <dcterms:created xsi:type="dcterms:W3CDTF">2014-10-22T18:21:54Z</dcterms:created>
  <dcterms:modified xsi:type="dcterms:W3CDTF">2022-09-21T01:15:10Z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