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64" r:id="rId5"/>
    <p:sldId id="265" r:id="rId6"/>
    <p:sldId id="259" r:id="rId7"/>
    <p:sldId id="261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BEE"/>
    <a:srgbClr val="D5E5F7"/>
    <a:srgbClr val="A3FF29"/>
    <a:srgbClr val="AFCDEF"/>
    <a:srgbClr val="FF7C80"/>
    <a:srgbClr val="0027A2"/>
    <a:srgbClr val="9BE7FF"/>
    <a:srgbClr val="CB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275C6512-AEB2-4D89-BADD-871FC893BB1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F861DCDC-EBF8-42CD-85D3-0508F3F99AE0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54BD63F1-4C88-45E3-A6FB-05A17B84BF75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9A6124D-31D4-4A4E-BFF0-D3E67E121A9A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70C321A-B43F-4B26-B14E-13728EDCAD34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10E901B-FB1C-4054-A220-CA006C7356D8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B1310F8-BFCA-4E62-9600-F39435463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920AF79-3E67-4898-86DF-F813AADAB26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B8720D4B-F874-4202-9184-156A7748D5AC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75280F20-B7A9-401B-B0E9-D593D98E1F86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5A382ED-FF9E-419B-BAE3-AD7F7FEED717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24DE91A-14FA-4DED-8108-6CDED0FE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5DF02A3-3CB0-4792-B4CA-9BFDD1F3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CCCC922-5D95-4542-A355-67FDA62D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25CA-0EC9-436C-968C-80006F4D37E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6532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715D-413F-44AE-BD05-F658D46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7DED-7780-4C90-B1FF-187B416B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67A3-5F7D-48BA-9196-996B84EF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1421-89EF-4A7A-809F-DD087D19993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054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A088D7E-52B4-4E57-910B-0A87C4BD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6CA4660A-D984-498B-9579-5DF159ED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DD70DD-4F68-458B-B49F-467E88CF35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AB9ED4-30B4-4659-AA1B-41B611306C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FC0C4-1247-404B-A55A-2EFBF4C29F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DFE1-CCA3-4379-867D-5DC5016BF8B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9244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0913-705B-4666-8AD2-A1A5A45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D805-023C-4FC6-85D3-01422ADD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4419-E7E9-4A9A-90E9-880CB711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E385-7760-451D-9CE3-AB421F7B61E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8760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FC70E447-40C7-4267-88DD-744A1B15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CA6E223-61DC-4B7B-B868-3FC1AC1C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77CEBF-5B7E-48C9-BEAE-05E4B5C413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4CF37B-D122-456C-83B5-CCF02B030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A538BF-0A22-43DB-9799-00E8243B12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27E8-B641-474A-86A9-91D8BE0B4F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0020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6248A-53A6-4F0E-A76A-9F563EBF33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111693-C3A9-40BE-92C1-E6F84BC19E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BFDE52-8241-462C-9BAF-6264BE18D0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01A5-B4B8-4107-8064-7D0BC00CD2B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841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09735-3DDD-4732-9C47-22E69D0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ED09-EEF8-4B61-94DE-51D0B455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B80F-D3BB-41EC-AD4C-EC810B29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CEDC-04AD-489A-A817-18EA802EAF3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1325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1268-24D5-4194-8BE3-82FA3D55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82355-9255-478D-83FC-B4CFD613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CC3B-C053-4DBE-B1E6-B4BB25FE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414F-DAD8-4272-B072-5C5712BF8A5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755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22F56-3F0D-484C-9300-6598948F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662D-295E-49CB-8DA8-6FAD0315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BE73-9EB1-4058-A007-6A22549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9715-E885-43F1-A3C6-AB03A1E84BA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398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D6D3-0492-4E89-B26A-5434AE4B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30DF0-5C87-4CD9-BEC8-2D030E71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CBB9-E4B7-4E9D-BDB2-F49DAE88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D95D-FA0D-43B2-A2DB-0A2E5C47017D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2121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832500-9849-4665-A67B-E3E44502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F9C0E7-23A4-4C14-8F8F-B76B56F3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F9249E-64EF-4C2B-B4A4-0096DF79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702E-7482-41D9-8C68-2D553851EC2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068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F61663-08DD-4A08-9CD4-C2CDA56C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B23C6E-C284-4FE0-A663-AB5BE20B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B58B64-3C63-4C8A-AD1D-48AF3E5B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8CDF-71F1-4916-9F2A-8163FB5FF18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057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113776-78C2-4600-83EC-283E3068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13DE3-E16B-407F-ACC7-BCADEB9E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C2480F-D4A8-4447-A9FA-C463864D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453-C98E-4377-9B41-8BBCC4209A1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368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7D6306-8331-4FF9-B849-571E9711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15DD7B-1776-4677-91A6-08D506D6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F0391-23B9-4C74-A8E3-6D23B4DB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D04A-9221-4B53-BBC6-7AC2B0F1961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1324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771D8F-9193-4536-B65B-D87B4948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2253F-C9EA-4C20-88E8-3BBB0429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673CB-955A-4DA9-B6D9-7DE2648D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4EF0-0F47-4146-9689-7BCA6ABC2A8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1551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B2D7A3-30D9-48A7-98C1-2382124A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218363-08D7-49FD-890C-B9A4FDEE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2AECD6-CB02-4779-9DEB-1EBDF4DA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69DF-D296-4D7E-8746-9B2971BD4F7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2765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3936AA67-3F74-4674-8950-C039EE31347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0168C65-A5E5-4B04-9605-C3A97091E91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6A1162-71AA-4734-9531-340B9C74ACEB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ADB3AA-B7F1-44E6-AB4D-26DABCAA6327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CBDF982-2B32-4C20-A90C-9DA568BBEC5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1705DDC-FBD8-4F48-9677-B762EF578AC9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74106D6-EDA6-433E-8229-5B359DF2075A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78DA0A0-CAED-4691-823C-D8A3A11081FA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42C21-8D34-4F4C-A430-C464B0FCB06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88DF5D-2AF2-4FBA-AF63-B3B8D7DD62D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DF81CA2-DF86-4946-AAB1-9BEA80CD69A4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7E5CA90-4C4A-40DF-8084-8BB0561E41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n-US" altLang="es-A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AD33251-9836-42E8-83C7-21467D5BF8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n-US" alt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814A2-AABD-4B3C-84CC-283ADC2CB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2117-7296-4F60-AC23-69D8A455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22BD-AAF5-4733-96DB-A67C82375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EF2E64E-61B3-4DEB-88A5-5A550DB594B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3" r:id="rId11"/>
    <p:sldLayoutId id="2147483708" r:id="rId12"/>
    <p:sldLayoutId id="2147483714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uerta orgánica">
            <a:extLst>
              <a:ext uri="{FF2B5EF4-FFF2-40B4-BE49-F238E27FC236}">
                <a16:creationId xmlns:a16="http://schemas.microsoft.com/office/drawing/2014/main" id="{9D79106E-6EB3-48FE-B0F4-B6C7EA55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95375"/>
            <a:ext cx="7175499" cy="45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>
            <a:extLst>
              <a:ext uri="{FF2B5EF4-FFF2-40B4-BE49-F238E27FC236}">
                <a16:creationId xmlns:a16="http://schemas.microsoft.com/office/drawing/2014/main" id="{67F7BC5F-AF5C-4353-B1F9-3745E356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27038"/>
            <a:ext cx="40322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s-ES" altLang="es-AR" sz="3200" b="1">
              <a:solidFill>
                <a:srgbClr val="9BE7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4" name="Text Box 9">
            <a:extLst>
              <a:ext uri="{FF2B5EF4-FFF2-40B4-BE49-F238E27FC236}">
                <a16:creationId xmlns:a16="http://schemas.microsoft.com/office/drawing/2014/main" id="{9DE0F866-96C2-479C-B227-4F43CFDD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76475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endParaRPr lang="es-AR" altLang="es-AR" sz="4400" b="1">
              <a:solidFill>
                <a:schemeClr val="folHlink"/>
              </a:solidFill>
              <a:latin typeface="Tempus Sans ITC" panose="04020404030D07020202" pitchFamily="82" charset="0"/>
            </a:endParaRPr>
          </a:p>
        </p:txBody>
      </p:sp>
      <p:sp>
        <p:nvSpPr>
          <p:cNvPr id="5125" name="Text Box 10">
            <a:extLst>
              <a:ext uri="{FF2B5EF4-FFF2-40B4-BE49-F238E27FC236}">
                <a16:creationId xmlns:a16="http://schemas.microsoft.com/office/drawing/2014/main" id="{DBC1BC0D-7F51-44D6-959C-BE113F8B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97425"/>
            <a:ext cx="5003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2400" b="1">
              <a:solidFill>
                <a:srgbClr val="99CCFF"/>
              </a:solidFill>
              <a:latin typeface="Tempus Sans ITC" panose="04020404030D07020202" pitchFamily="82" charset="0"/>
            </a:endParaRPr>
          </a:p>
        </p:txBody>
      </p:sp>
      <p:sp>
        <p:nvSpPr>
          <p:cNvPr id="5126" name="Rectangle 12">
            <a:extLst>
              <a:ext uri="{FF2B5EF4-FFF2-40B4-BE49-F238E27FC236}">
                <a16:creationId xmlns:a16="http://schemas.microsoft.com/office/drawing/2014/main" id="{587E4D79-F178-4AB2-8C97-818E1A6E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349500"/>
            <a:ext cx="66976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400" b="1" dirty="0">
                <a:solidFill>
                  <a:srgbClr val="A3FF29"/>
                </a:solidFill>
                <a:latin typeface="Tempus Sans ITC" panose="04020404030D07020202" pitchFamily="82" charset="0"/>
              </a:rPr>
              <a:t>LA HUERTA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400" b="1" dirty="0">
                <a:solidFill>
                  <a:srgbClr val="A3FF29"/>
                </a:solidFill>
                <a:latin typeface="Tempus Sans ITC" panose="04020404030D07020202" pitchFamily="82" charset="0"/>
              </a:rPr>
              <a:t>AGROECOLÓGICA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0A42BB-112A-4E23-9642-F3FFAF70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2" y="317500"/>
            <a:ext cx="779463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2F25EA-17B2-4B7A-8837-EFDCD1CF5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15" y="6003900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2A2DD0F9-B851-4682-9CC6-0518D7611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88913"/>
            <a:ext cx="5616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E18D670F-B83A-459D-B747-16FC3378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1873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RIEGOS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CF1184F2-8BC9-4337-9BE6-4489F48A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916113"/>
            <a:ext cx="4897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 todos los días, hacerlo cuando no incide el sol y antes de que baje demasiado la temperatura.</a:t>
            </a:r>
          </a:p>
        </p:txBody>
      </p:sp>
      <p:grpSp>
        <p:nvGrpSpPr>
          <p:cNvPr id="9230" name="Group 14">
            <a:extLst>
              <a:ext uri="{FF2B5EF4-FFF2-40B4-BE49-F238E27FC236}">
                <a16:creationId xmlns:a16="http://schemas.microsoft.com/office/drawing/2014/main" id="{82CF7B9A-CDE6-41BA-96F8-E9CA76759C06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429000"/>
            <a:ext cx="2303463" cy="2259013"/>
            <a:chOff x="5121" y="1417"/>
            <a:chExt cx="2217" cy="2651"/>
          </a:xfrm>
        </p:grpSpPr>
        <p:pic>
          <p:nvPicPr>
            <p:cNvPr id="14344" name="Picture 15" descr="rieo en invierno">
              <a:extLst>
                <a:ext uri="{FF2B5EF4-FFF2-40B4-BE49-F238E27FC236}">
                  <a16:creationId xmlns:a16="http://schemas.microsoft.com/office/drawing/2014/main" id="{79F0411D-F33C-4F77-A4AD-971A67F2D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" y="1417"/>
              <a:ext cx="2217" cy="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16">
              <a:extLst>
                <a:ext uri="{FF2B5EF4-FFF2-40B4-BE49-F238E27FC236}">
                  <a16:creationId xmlns:a16="http://schemas.microsoft.com/office/drawing/2014/main" id="{3D5CE6E8-17DB-4BF8-AB36-C978EE756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1417"/>
              <a:ext cx="540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A826B960-F188-4DB7-A0F4-6B5AA4405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ADB095-525C-4A87-96D8-04FEF893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  <p:bldP spid="92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EDF2C0F4-5074-4458-8752-37F9B89D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1365250"/>
            <a:ext cx="5356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DESMALEZADO O CARPIDAS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6BF3753-62BB-4C83-BAE0-C78F986E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038475"/>
            <a:ext cx="4248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Eliminar las plantas que compiten con nuestro cultivo</a:t>
            </a:r>
          </a:p>
        </p:txBody>
      </p:sp>
      <p:sp>
        <p:nvSpPr>
          <p:cNvPr id="15364" name="Text Box 10">
            <a:extLst>
              <a:ext uri="{FF2B5EF4-FFF2-40B4-BE49-F238E27FC236}">
                <a16:creationId xmlns:a16="http://schemas.microsoft.com/office/drawing/2014/main" id="{D1631CD6-7B6E-48C6-804F-33F74F0F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6192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pic>
        <p:nvPicPr>
          <p:cNvPr id="12300" name="Picture 12" descr="desmalezado">
            <a:extLst>
              <a:ext uri="{FF2B5EF4-FFF2-40B4-BE49-F238E27FC236}">
                <a16:creationId xmlns:a16="http://schemas.microsoft.com/office/drawing/2014/main" id="{607E2219-00B8-4ADB-B5F8-960A881E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349500"/>
            <a:ext cx="30178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4508E8-0A19-453B-AA3C-69AFCF85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DB94DC-9241-4D04-97F1-4EBA7F13C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2F85FB56-F31D-4C4C-98DA-08C175C36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08125"/>
            <a:ext cx="1841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RALEOS</a:t>
            </a:r>
          </a:p>
        </p:txBody>
      </p:sp>
      <p:pic>
        <p:nvPicPr>
          <p:cNvPr id="13318" name="Picture 6" descr="raleo">
            <a:extLst>
              <a:ext uri="{FF2B5EF4-FFF2-40B4-BE49-F238E27FC236}">
                <a16:creationId xmlns:a16="http://schemas.microsoft.com/office/drawing/2014/main" id="{E01555C2-7900-45C8-8025-356A3211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3311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>
            <a:extLst>
              <a:ext uri="{FF2B5EF4-FFF2-40B4-BE49-F238E27FC236}">
                <a16:creationId xmlns:a16="http://schemas.microsoft.com/office/drawing/2014/main" id="{71984016-07D1-44BC-A745-3F5E9E5A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04813"/>
            <a:ext cx="6192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CFE45184-B835-47A7-8C1F-785B1C3F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73350"/>
            <a:ext cx="394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Entresacar plantas para favorecer el desarrollo de las que quedan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FC30EC-06BA-41FB-9C2C-C6BE5566F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1FE60C-5932-4A5D-B8E1-387A54B0A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CA9A4AED-E6EA-40FA-BA15-2A4659268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81150"/>
            <a:ext cx="2522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TUTORADO</a:t>
            </a:r>
          </a:p>
        </p:txBody>
      </p:sp>
      <p:pic>
        <p:nvPicPr>
          <p:cNvPr id="14342" name="Picture 6" descr="tutorado">
            <a:extLst>
              <a:ext uri="{FF2B5EF4-FFF2-40B4-BE49-F238E27FC236}">
                <a16:creationId xmlns:a16="http://schemas.microsoft.com/office/drawing/2014/main" id="{D1142245-0AFB-40E2-9355-B933D69C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2925762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>
            <a:extLst>
              <a:ext uri="{FF2B5EF4-FFF2-40B4-BE49-F238E27FC236}">
                <a16:creationId xmlns:a16="http://schemas.microsoft.com/office/drawing/2014/main" id="{7A33221B-519B-4622-8836-F2146559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04813"/>
            <a:ext cx="6192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C9884FFE-4BDC-4357-8CAD-36A00703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3619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Ciertas plantas necesitan apoyo, una guía o un tutor para enramarse o para sostener el peso de los frutos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4559AA-D67A-498A-B87A-52D5815E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7CA85F-A151-4BD5-9C8B-6A4651E25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77CA8A9D-06AC-4EB1-9A06-7EAE4BCCF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981075"/>
            <a:ext cx="22304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DESBROTE</a:t>
            </a: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E6463100-6EA1-4C45-8D00-BE032E4B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88913"/>
            <a:ext cx="5545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grpSp>
        <p:nvGrpSpPr>
          <p:cNvPr id="15370" name="Group 10">
            <a:extLst>
              <a:ext uri="{FF2B5EF4-FFF2-40B4-BE49-F238E27FC236}">
                <a16:creationId xmlns:a16="http://schemas.microsoft.com/office/drawing/2014/main" id="{BE270DFC-C905-4A18-8600-4C30F32734CC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628775"/>
            <a:ext cx="2706687" cy="3859213"/>
            <a:chOff x="975" y="1389"/>
            <a:chExt cx="1705" cy="2431"/>
          </a:xfrm>
        </p:grpSpPr>
        <p:pic>
          <p:nvPicPr>
            <p:cNvPr id="18440" name="Picture 7" descr="poda 2">
              <a:extLst>
                <a:ext uri="{FF2B5EF4-FFF2-40B4-BE49-F238E27FC236}">
                  <a16:creationId xmlns:a16="http://schemas.microsoft.com/office/drawing/2014/main" id="{9F740E74-0625-45F6-9399-BBDB13F82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389"/>
              <a:ext cx="170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8" descr="poda 1">
              <a:extLst>
                <a:ext uri="{FF2B5EF4-FFF2-40B4-BE49-F238E27FC236}">
                  <a16:creationId xmlns:a16="http://schemas.microsoft.com/office/drawing/2014/main" id="{1A64FE83-7DC2-41A2-B5E9-88F95F6DD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432"/>
              <a:ext cx="1377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Text Box 9">
            <a:extLst>
              <a:ext uri="{FF2B5EF4-FFF2-40B4-BE49-F238E27FC236}">
                <a16:creationId xmlns:a16="http://schemas.microsoft.com/office/drawing/2014/main" id="{37E2CE52-67C2-4C7C-8466-150676D52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276475"/>
            <a:ext cx="31162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Eliminar algunos brotes de las axilas (ramas chuponas) o de la base de las plantas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1E4C4E-20AA-434F-994B-A9B159FB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244C30-5391-43FE-BB13-0308A67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DF6CF3D2-C7BE-47B6-93EC-65C48683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08063"/>
            <a:ext cx="75580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CONTROL DE PLAGAS Y ENFERMEDADES</a:t>
            </a:r>
          </a:p>
        </p:txBody>
      </p:sp>
      <p:sp>
        <p:nvSpPr>
          <p:cNvPr id="19459" name="Text Box 6">
            <a:extLst>
              <a:ext uri="{FF2B5EF4-FFF2-40B4-BE49-F238E27FC236}">
                <a16:creationId xmlns:a16="http://schemas.microsoft.com/office/drawing/2014/main" id="{683365B3-38C5-4731-B038-879BC6E5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88913"/>
            <a:ext cx="568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grpSp>
        <p:nvGrpSpPr>
          <p:cNvPr id="16406" name="Group 22">
            <a:extLst>
              <a:ext uri="{FF2B5EF4-FFF2-40B4-BE49-F238E27FC236}">
                <a16:creationId xmlns:a16="http://schemas.microsoft.com/office/drawing/2014/main" id="{86D533C8-AFCE-4DC7-AEAE-252A038C8CF8}"/>
              </a:ext>
            </a:extLst>
          </p:cNvPr>
          <p:cNvGrpSpPr>
            <a:grpSpLocks/>
          </p:cNvGrpSpPr>
          <p:nvPr/>
        </p:nvGrpSpPr>
        <p:grpSpPr bwMode="auto">
          <a:xfrm>
            <a:off x="3620492" y="2024484"/>
            <a:ext cx="4608462" cy="2951906"/>
            <a:chOff x="2236" y="1195"/>
            <a:chExt cx="3456" cy="2235"/>
          </a:xfrm>
        </p:grpSpPr>
        <p:pic>
          <p:nvPicPr>
            <p:cNvPr id="19464" name="Picture 15" descr="control de plagas">
              <a:extLst>
                <a:ext uri="{FF2B5EF4-FFF2-40B4-BE49-F238E27FC236}">
                  <a16:creationId xmlns:a16="http://schemas.microsoft.com/office/drawing/2014/main" id="{93070DA6-33C7-4A5D-8453-3510B1E91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1195"/>
              <a:ext cx="3456" cy="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11">
              <a:extLst>
                <a:ext uri="{FF2B5EF4-FFF2-40B4-BE49-F238E27FC236}">
                  <a16:creationId xmlns:a16="http://schemas.microsoft.com/office/drawing/2014/main" id="{B4392877-C90D-4722-8400-7A144822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238"/>
              <a:ext cx="576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6" name="Rectangle 14">
              <a:extLst>
                <a:ext uri="{FF2B5EF4-FFF2-40B4-BE49-F238E27FC236}">
                  <a16:creationId xmlns:a16="http://schemas.microsoft.com/office/drawing/2014/main" id="{CC099C8C-30FC-48FC-A62D-E1DC178EC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257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7" name="Rectangle 16">
              <a:extLst>
                <a:ext uri="{FF2B5EF4-FFF2-40B4-BE49-F238E27FC236}">
                  <a16:creationId xmlns:a16="http://schemas.microsoft.com/office/drawing/2014/main" id="{B3F72C37-4B52-49BE-8778-64C7D9C0B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195"/>
              <a:ext cx="1215" cy="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8" name="Rectangle 17">
              <a:extLst>
                <a:ext uri="{FF2B5EF4-FFF2-40B4-BE49-F238E27FC236}">
                  <a16:creationId xmlns:a16="http://schemas.microsoft.com/office/drawing/2014/main" id="{1EA61A9C-D4AC-458F-B3BD-FFF1822E2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329"/>
              <a:ext cx="226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403" name="Text Box 19">
            <a:extLst>
              <a:ext uri="{FF2B5EF4-FFF2-40B4-BE49-F238E27FC236}">
                <a16:creationId xmlns:a16="http://schemas.microsoft.com/office/drawing/2014/main" id="{0CA7E242-8B39-4291-BF0A-1EE42A8F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32400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Es indispensable identificar las plagas de aquellos organismos benéficos. “No todos los bichos son malos”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Revisar las plantas todos los días para detectar alteraciones provocadas por microorganismos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3C3CE2-5DFA-407B-97ED-1342D772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975" y="196850"/>
            <a:ext cx="777875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2392A45-FD2E-425E-BE87-5DA20E4E8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E6E032A0-66E5-41AC-9BB1-F569F49F4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15888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COSECHA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A253C458-7E83-4393-AE83-DCCC6F3F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b="1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9EEE7E68-23F2-4FFC-AA7D-CD256E5BD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accent1"/>
                </a:solidFill>
                <a:latin typeface="Tempus Sans ITC" panose="04020404030D07020202" pitchFamily="82" charset="0"/>
              </a:rPr>
              <a:t>Cada tipo de hortaliza tiene un momento y una forma de cosecha particular, según sea su órgano de consumo: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FA79E7FB-BDBF-42C7-B027-D263BE12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773238"/>
            <a:ext cx="83883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5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Las de raíz: cuando se les ve el hombro. Rabanito, nabo, remolacha. La excepción es la zanahoria, se esperan 150 días.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Las de tubérculo, rizoma y las de bulbo: : cuando se seca la parte aérea de la planta. Papa, ajo, cebolla, rabanito, remolacha.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Las de hoja: cuando alcanza el tamaño deseado. Si forman cabeza, que esta esté compacta. Lechuga, achicoria, repollo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Las de inflorescencia: cuando se forma el pimpollo o botón floral. Brócoli y coliflor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Las de fruto: cuando tienen el color deseado. Frutilla, frambuesa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Las de semillas: cuando la planta completó su ciclo. Arveja, Habas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00796E-6745-4B89-BBFE-DB46A96C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CB24ADE8-2A0B-48A0-8613-9CAF0E79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0838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4000" b="1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39CCA68-B2E4-4E5A-889E-6A86443E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375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PRODUCCIÓN DE SEMILLAS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60C65BB8-D0F0-4892-A782-1E612263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8363"/>
            <a:ext cx="81359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 Elegir las mejores plantas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 Dejarlas florecer y fructificar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Antes que caiga la semilla, arrancar las plantas y dejarlas secar al sol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 Separar las semillas del resto de la planta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 Guardarlas en francos bien identificados, en lugar seco y fresco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358ECC5-C3B2-4CE9-A880-8C823142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16038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accent1"/>
                </a:solidFill>
                <a:latin typeface="Tempus Sans ITC" panose="04020404030D07020202" pitchFamily="82" charset="0"/>
              </a:rPr>
              <a:t>Pasos a seguir: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3B2957-34AA-4404-9535-063D0CF5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0" y="130175"/>
            <a:ext cx="777875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2EA384-BB3E-42EF-B75F-01427924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 build="p"/>
      <p:bldP spid="184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E47841C5-212B-4F1B-9FDB-EF43DD2AF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01963"/>
            <a:ext cx="6121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5000" b="1">
                <a:solidFill>
                  <a:schemeClr val="folHlink"/>
                </a:solidFill>
                <a:latin typeface="Tempus Sans ITC" panose="04020404030D07020202" pitchFamily="82" charset="0"/>
              </a:rPr>
              <a:t>MUCHAS 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C8E8A5-8DC1-4617-8693-B0CEE726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DDAE3D-CDA6-4FEB-8BE3-81DFBF70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0BB848A1-F5EC-499D-A14F-9D1D90A0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341438"/>
            <a:ext cx="8748713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>
                <a:solidFill>
                  <a:schemeClr val="accent1"/>
                </a:solidFill>
                <a:latin typeface="Tempus Sans ITC" panose="04020404030D07020202" pitchFamily="82" charset="0"/>
              </a:rPr>
              <a:t>La </a:t>
            </a: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HUERTA AGROECOLÓGICA</a:t>
            </a:r>
            <a:r>
              <a:rPr lang="es-ES" altLang="es-AR" sz="3000">
                <a:solidFill>
                  <a:schemeClr val="accent1"/>
                </a:solidFill>
                <a:latin typeface="Tempus Sans ITC" panose="04020404030D07020202" pitchFamily="82" charset="0"/>
              </a:rPr>
              <a:t> es una forma </a:t>
            </a:r>
            <a:r>
              <a:rPr lang="es-ES" altLang="es-AR" sz="3000" b="1" u="sng">
                <a:solidFill>
                  <a:schemeClr val="accent1"/>
                </a:solidFill>
                <a:latin typeface="Tempus Sans ITC" panose="04020404030D07020202" pitchFamily="82" charset="0"/>
              </a:rPr>
              <a:t>natural</a:t>
            </a:r>
            <a:r>
              <a:rPr lang="es-ES" altLang="es-AR" sz="3000">
                <a:solidFill>
                  <a:schemeClr val="accent1"/>
                </a:solidFill>
                <a:latin typeface="Tempus Sans ITC" panose="04020404030D07020202" pitchFamily="82" charset="0"/>
              </a:rPr>
              <a:t> y </a:t>
            </a:r>
            <a:r>
              <a:rPr lang="es-ES" altLang="es-AR" sz="3000" b="1" u="sng">
                <a:solidFill>
                  <a:schemeClr val="accent1"/>
                </a:solidFill>
                <a:latin typeface="Tempus Sans ITC" panose="04020404030D07020202" pitchFamily="82" charset="0"/>
              </a:rPr>
              <a:t>económica</a:t>
            </a:r>
            <a:r>
              <a:rPr lang="es-ES" altLang="es-AR" sz="3000">
                <a:solidFill>
                  <a:schemeClr val="accent1"/>
                </a:solidFill>
                <a:latin typeface="Tempus Sans ITC" panose="04020404030D07020202" pitchFamily="82" charset="0"/>
              </a:rPr>
              <a:t> de producir </a:t>
            </a:r>
            <a:r>
              <a:rPr lang="es-ES" altLang="es-AR" sz="3000" b="1" u="sng">
                <a:solidFill>
                  <a:schemeClr val="accent1"/>
                </a:solidFill>
                <a:latin typeface="Tempus Sans ITC" panose="04020404030D07020202" pitchFamily="82" charset="0"/>
              </a:rPr>
              <a:t>hortalizas sanas</a:t>
            </a:r>
            <a:r>
              <a:rPr lang="es-ES" altLang="es-AR" sz="3000">
                <a:solidFill>
                  <a:schemeClr val="accent1"/>
                </a:solidFill>
                <a:latin typeface="Tempus Sans ITC" panose="04020404030D07020202" pitchFamily="82" charset="0"/>
              </a:rPr>
              <a:t> durante </a:t>
            </a:r>
            <a:r>
              <a:rPr lang="es-ES" altLang="es-AR" sz="3000" b="1" u="sng">
                <a:solidFill>
                  <a:schemeClr val="accent1"/>
                </a:solidFill>
                <a:latin typeface="Tempus Sans ITC" panose="04020404030D07020202" pitchFamily="82" charset="0"/>
              </a:rPr>
              <a:t>la temporada de cultivos.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82B757C-FBA2-435F-9E22-75A38F86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84150"/>
            <a:ext cx="6664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HUERTA AGROECOLÓGICA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E93A7689-F4E4-4145-AC6A-46747E3C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97200"/>
            <a:ext cx="7705725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rgbClr val="FF7C80"/>
                </a:solidFill>
                <a:latin typeface="Tempus Sans ITC" panose="04020404030D07020202" pitchFamily="82" charset="0"/>
              </a:rPr>
              <a:t>NATURAL: porque imita procesos de la naturaleza.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rgbClr val="FF7C80"/>
                </a:solidFill>
                <a:latin typeface="Tempus Sans ITC" panose="04020404030D07020202" pitchFamily="82" charset="0"/>
              </a:rPr>
              <a:t>ECONÓMICA: porque apunta a la autosuficiencia.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rgbClr val="FF7C80"/>
                </a:solidFill>
                <a:latin typeface="Tempus Sans ITC" panose="04020404030D07020202" pitchFamily="82" charset="0"/>
              </a:rPr>
              <a:t>HORTALIZAS SANAS: libres de productos tóxicos que producen riesgo a la salud.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rgbClr val="FF7C80"/>
                </a:solidFill>
                <a:latin typeface="Tempus Sans ITC" panose="04020404030D07020202" pitchFamily="82" charset="0"/>
              </a:rPr>
              <a:t>TODA LA TEMPORADA: porque, bien planificada, asegura el abastecimiento de una gran variedad de hortalizas durante el período estival.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9F36C8-2789-4211-9CE0-DC40E6FF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63" y="190500"/>
            <a:ext cx="779462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4CB5E7-6C37-4F4B-BFDC-BFAB5365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903A2FE2-E8F6-4B5E-966D-854C7282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1739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b="1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2BCD7381-3220-4DE0-84B5-75D43F5A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88913"/>
            <a:ext cx="729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PRINCIPIOS FUNDAMENTALES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DA77CFE9-3013-4182-A829-9F62FC1D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149350"/>
            <a:ext cx="5011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ASOCIACIÓN DE PLANTAS</a:t>
            </a:r>
          </a:p>
        </p:txBody>
      </p:sp>
      <p:pic>
        <p:nvPicPr>
          <p:cNvPr id="4106" name="Picture 10" descr="asociación 1">
            <a:extLst>
              <a:ext uri="{FF2B5EF4-FFF2-40B4-BE49-F238E27FC236}">
                <a16:creationId xmlns:a16="http://schemas.microsoft.com/office/drawing/2014/main" id="{A7F675CE-B488-4D90-817D-46F27723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25146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asociación 2">
            <a:extLst>
              <a:ext uri="{FF2B5EF4-FFF2-40B4-BE49-F238E27FC236}">
                <a16:creationId xmlns:a16="http://schemas.microsoft.com/office/drawing/2014/main" id="{C1D6CE30-67E8-49BC-A38D-878F0354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26876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asociación 3">
            <a:extLst>
              <a:ext uri="{FF2B5EF4-FFF2-40B4-BE49-F238E27FC236}">
                <a16:creationId xmlns:a16="http://schemas.microsoft.com/office/drawing/2014/main" id="{BCA4DF04-2AE7-45BA-86F1-5431EF63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5050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asocación 4">
            <a:extLst>
              <a:ext uri="{FF2B5EF4-FFF2-40B4-BE49-F238E27FC236}">
                <a16:creationId xmlns:a16="http://schemas.microsoft.com/office/drawing/2014/main" id="{05E4D700-F617-4698-A1C0-65C2CD64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89363"/>
            <a:ext cx="3017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9A10AA-9FA5-4739-B637-49BC53579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375" y="957263"/>
            <a:ext cx="777875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86E1D5-6BF4-4913-A66F-F328ACD08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3" y="6149976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21FFE3F8-713F-414B-AB62-C827872BD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729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PRINCIPIOS FUNDAMENTALES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9E5C1B27-EA62-4E4C-9078-17A3F728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20788"/>
            <a:ext cx="4632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ROTACIÓN ADECUADA</a:t>
            </a:r>
          </a:p>
        </p:txBody>
      </p:sp>
      <p:pic>
        <p:nvPicPr>
          <p:cNvPr id="10250" name="Picture 10" descr="rotación 1">
            <a:extLst>
              <a:ext uri="{FF2B5EF4-FFF2-40B4-BE49-F238E27FC236}">
                <a16:creationId xmlns:a16="http://schemas.microsoft.com/office/drawing/2014/main" id="{17F9D8E3-B4C4-482B-B77B-490ED029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6229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915170-D252-41C7-B6F6-27253AECF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992188"/>
            <a:ext cx="779462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9975D7-1026-484B-BFA3-4B13EC819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07C00051-A338-4330-8E2A-5385D27E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431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ABONOS ORGÁNICOS</a:t>
            </a: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E402458F-5C0D-4380-911E-C98291BB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729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PRINCIPIOS FUNDAMENTALES</a:t>
            </a:r>
          </a:p>
        </p:txBody>
      </p: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258C5444-2858-4AB1-805A-2364020225A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412876"/>
            <a:ext cx="4068763" cy="2446338"/>
            <a:chOff x="1701" y="6611"/>
            <a:chExt cx="7560" cy="4085"/>
          </a:xfrm>
        </p:grpSpPr>
        <p:pic>
          <p:nvPicPr>
            <p:cNvPr id="9232" name="Picture 8" descr="abono tacho">
              <a:extLst>
                <a:ext uri="{FF2B5EF4-FFF2-40B4-BE49-F238E27FC236}">
                  <a16:creationId xmlns:a16="http://schemas.microsoft.com/office/drawing/2014/main" id="{00D99F24-E9FA-44A6-A4E1-0630455C8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6611"/>
              <a:ext cx="7560" cy="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 Box 9">
              <a:extLst>
                <a:ext uri="{FF2B5EF4-FFF2-40B4-BE49-F238E27FC236}">
                  <a16:creationId xmlns:a16="http://schemas.microsoft.com/office/drawing/2014/main" id="{45C116DF-5062-439A-9EE9-30437E25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6637"/>
              <a:ext cx="23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>
                  <a:solidFill>
                    <a:srgbClr val="000080"/>
                  </a:solidFill>
                  <a:latin typeface="Comic Sans MS" panose="030F0702030302020204" pitchFamily="66" charset="0"/>
                </a:rPr>
                <a:t>EN TACHO</a:t>
              </a:r>
              <a:endParaRPr lang="es-ES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86" name="Group 22">
            <a:extLst>
              <a:ext uri="{FF2B5EF4-FFF2-40B4-BE49-F238E27FC236}">
                <a16:creationId xmlns:a16="http://schemas.microsoft.com/office/drawing/2014/main" id="{E60181C9-7FA0-4EEA-A350-7CEC5EAB052B}"/>
              </a:ext>
            </a:extLst>
          </p:cNvPr>
          <p:cNvGrpSpPr>
            <a:grpSpLocks/>
          </p:cNvGrpSpPr>
          <p:nvPr/>
        </p:nvGrpSpPr>
        <p:grpSpPr bwMode="auto">
          <a:xfrm>
            <a:off x="5117926" y="1303337"/>
            <a:ext cx="2519362" cy="2784475"/>
            <a:chOff x="3969" y="677"/>
            <a:chExt cx="1587" cy="1754"/>
          </a:xfrm>
        </p:grpSpPr>
        <p:pic>
          <p:nvPicPr>
            <p:cNvPr id="9230" name="Picture 11" descr="abono alambrado">
              <a:extLst>
                <a:ext uri="{FF2B5EF4-FFF2-40B4-BE49-F238E27FC236}">
                  <a16:creationId xmlns:a16="http://schemas.microsoft.com/office/drawing/2014/main" id="{D913B4F7-ACFB-4B3B-8142-C9541F476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879"/>
              <a:ext cx="1587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 Box 12">
              <a:extLst>
                <a:ext uri="{FF2B5EF4-FFF2-40B4-BE49-F238E27FC236}">
                  <a16:creationId xmlns:a16="http://schemas.microsoft.com/office/drawing/2014/main" id="{699126BD-4CD8-410D-A8D1-08A960C28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677"/>
              <a:ext cx="1587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1600" b="1">
                  <a:solidFill>
                    <a:srgbClr val="000080"/>
                  </a:solidFill>
                  <a:latin typeface="Comic Sans MS" panose="030F0702030302020204" pitchFamily="66" charset="0"/>
                </a:rPr>
                <a:t>EN CORRALITO</a:t>
              </a:r>
              <a:endParaRPr lang="es-ES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87" name="Group 23">
            <a:extLst>
              <a:ext uri="{FF2B5EF4-FFF2-40B4-BE49-F238E27FC236}">
                <a16:creationId xmlns:a16="http://schemas.microsoft.com/office/drawing/2014/main" id="{97264CBB-2AFE-4CF9-B6E1-4F6C01D52FDB}"/>
              </a:ext>
            </a:extLst>
          </p:cNvPr>
          <p:cNvGrpSpPr>
            <a:grpSpLocks/>
          </p:cNvGrpSpPr>
          <p:nvPr/>
        </p:nvGrpSpPr>
        <p:grpSpPr bwMode="auto">
          <a:xfrm>
            <a:off x="4842494" y="4146220"/>
            <a:ext cx="3070225" cy="1611313"/>
            <a:chOff x="3586" y="2590"/>
            <a:chExt cx="1934" cy="1015"/>
          </a:xfrm>
        </p:grpSpPr>
        <p:pic>
          <p:nvPicPr>
            <p:cNvPr id="9228" name="Picture 18" descr="abono pozo">
              <a:extLst>
                <a:ext uri="{FF2B5EF4-FFF2-40B4-BE49-F238E27FC236}">
                  <a16:creationId xmlns:a16="http://schemas.microsoft.com/office/drawing/2014/main" id="{AA45B171-9EDA-47EE-8A72-6F681EFE4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2590"/>
              <a:ext cx="1934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19">
              <a:extLst>
                <a:ext uri="{FF2B5EF4-FFF2-40B4-BE49-F238E27FC236}">
                  <a16:creationId xmlns:a16="http://schemas.microsoft.com/office/drawing/2014/main" id="{E5349287-D3FD-4657-97F2-E925FEF9C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" y="2613"/>
              <a:ext cx="590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>
                  <a:solidFill>
                    <a:srgbClr val="000080"/>
                  </a:solidFill>
                  <a:latin typeface="Comic Sans MS" panose="030F0702030302020204" pitchFamily="66" charset="0"/>
                </a:rPr>
                <a:t>EN POZO</a:t>
              </a:r>
              <a:endParaRPr lang="es-ES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85" name="Group 21">
            <a:extLst>
              <a:ext uri="{FF2B5EF4-FFF2-40B4-BE49-F238E27FC236}">
                <a16:creationId xmlns:a16="http://schemas.microsoft.com/office/drawing/2014/main" id="{EEB1FE5D-703A-4BB1-AEEB-E25E936EF18E}"/>
              </a:ext>
            </a:extLst>
          </p:cNvPr>
          <p:cNvGrpSpPr>
            <a:grpSpLocks/>
          </p:cNvGrpSpPr>
          <p:nvPr/>
        </p:nvGrpSpPr>
        <p:grpSpPr bwMode="auto">
          <a:xfrm>
            <a:off x="541486" y="4041774"/>
            <a:ext cx="3132138" cy="1609725"/>
            <a:chOff x="930" y="2568"/>
            <a:chExt cx="1973" cy="1014"/>
          </a:xfrm>
        </p:grpSpPr>
        <p:pic>
          <p:nvPicPr>
            <p:cNvPr id="9225" name="Picture 14" descr="abono pila">
              <a:extLst>
                <a:ext uri="{FF2B5EF4-FFF2-40B4-BE49-F238E27FC236}">
                  <a16:creationId xmlns:a16="http://schemas.microsoft.com/office/drawing/2014/main" id="{770DF4F7-B01F-4597-B38F-4E1156422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576"/>
              <a:ext cx="1840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6">
              <a:extLst>
                <a:ext uri="{FF2B5EF4-FFF2-40B4-BE49-F238E27FC236}">
                  <a16:creationId xmlns:a16="http://schemas.microsoft.com/office/drawing/2014/main" id="{498D1FA3-26FF-428A-8847-FBFF885EA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568"/>
              <a:ext cx="499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>
                  <a:solidFill>
                    <a:srgbClr val="000080"/>
                  </a:solidFill>
                  <a:latin typeface="Comic Sans MS" panose="030F0702030302020204" pitchFamily="66" charset="0"/>
                </a:rPr>
                <a:t>EN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>
                  <a:solidFill>
                    <a:srgbClr val="000080"/>
                  </a:solidFill>
                  <a:latin typeface="Comic Sans MS" panose="030F0702030302020204" pitchFamily="66" charset="0"/>
                </a:rPr>
                <a:t>PILA</a:t>
              </a:r>
              <a:endParaRPr lang="es-ES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Rectangle 20">
              <a:extLst>
                <a:ext uri="{FF2B5EF4-FFF2-40B4-BE49-F238E27FC236}">
                  <a16:creationId xmlns:a16="http://schemas.microsoft.com/office/drawing/2014/main" id="{FCD47EDB-D868-4DE0-9D82-CFA9CD858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931"/>
              <a:ext cx="136" cy="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168693F-6095-45A1-9282-0C3B2C3BD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69971209-884D-4FC0-A8B4-0CA24E566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5888"/>
            <a:ext cx="4999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REQUISITOS BÁSICOS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106DDC8-CA93-4BF3-86B8-F76A2F96E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933825"/>
            <a:ext cx="4748213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chemeClr val="accent1"/>
                </a:solidFill>
                <a:latin typeface="Tempus Sans ITC" panose="04020404030D07020202" pitchFamily="82" charset="0"/>
              </a:rPr>
              <a:t>BUENA EXPOSICIÓN AL SOL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chemeClr val="accent1"/>
                </a:solidFill>
                <a:latin typeface="Tempus Sans ITC" panose="04020404030D07020202" pitchFamily="82" charset="0"/>
              </a:rPr>
              <a:t>CERCO PERIMETRAL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chemeClr val="accent1"/>
                </a:solidFill>
                <a:latin typeface="Tempus Sans ITC" panose="04020404030D07020202" pitchFamily="82" charset="0"/>
              </a:rPr>
              <a:t>FUENTE DE AGUA CERCANA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2600" b="1">
                <a:solidFill>
                  <a:schemeClr val="accent1"/>
                </a:solidFill>
                <a:latin typeface="Tempus Sans ITC" panose="04020404030D07020202" pitchFamily="82" charset="0"/>
              </a:rPr>
              <a:t>SEMILLAS Y HERRAMIENTAS</a:t>
            </a:r>
          </a:p>
        </p:txBody>
      </p:sp>
      <p:pic>
        <p:nvPicPr>
          <p:cNvPr id="5128" name="Picture 8" descr="prohuerta 2">
            <a:extLst>
              <a:ext uri="{FF2B5EF4-FFF2-40B4-BE49-F238E27FC236}">
                <a16:creationId xmlns:a16="http://schemas.microsoft.com/office/drawing/2014/main" id="{E00B417D-9ABC-4C5A-9625-542D9C5F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51117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9">
            <a:extLst>
              <a:ext uri="{FF2B5EF4-FFF2-40B4-BE49-F238E27FC236}">
                <a16:creationId xmlns:a16="http://schemas.microsoft.com/office/drawing/2014/main" id="{5C193EA0-47AA-4879-89D0-085A0DCE33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6588" y="809625"/>
            <a:ext cx="620712" cy="339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2C3757A-7935-4BE0-8D0F-F820505375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1385888"/>
            <a:ext cx="6477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889AE063-1742-4E26-A5B8-072F2B2551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2825750"/>
            <a:ext cx="620713" cy="339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542EBDC4-5168-49C2-8F6D-8A1AF5BA7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3473450"/>
            <a:ext cx="620712" cy="407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A61DB8-3203-40C8-80BB-6FF225A7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FE7BB5-0469-46C7-96E9-CFC5561FD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9A99841-7347-4F65-B76E-D73A645C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MARCADO DE CANTEROS </a:t>
            </a:r>
          </a:p>
        </p:txBody>
      </p:sp>
      <p:pic>
        <p:nvPicPr>
          <p:cNvPr id="7172" name="Picture 4" descr="prohuerta 3">
            <a:extLst>
              <a:ext uri="{FF2B5EF4-FFF2-40B4-BE49-F238E27FC236}">
                <a16:creationId xmlns:a16="http://schemas.microsoft.com/office/drawing/2014/main" id="{B368A68D-0377-46D8-BB97-465AB3F2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9385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5C238E12-177B-4968-9CAF-167909088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60875"/>
            <a:ext cx="4152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Ancho: entre 1 y 1.20m. </a:t>
            </a: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B61CBCEB-829B-45E4-8398-9B5BECE6A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644900"/>
            <a:ext cx="503238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7B632BFA-D59C-45F8-88C2-77DF2F836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0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7AFB0B40-A7D8-4ABF-89FE-174E9C0A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4989513"/>
            <a:ext cx="4879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Ancho: entre 0.30 y 0.50 m.</a:t>
            </a: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46A8A5A8-FABF-4A70-AFEF-C326F694B8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6834695">
            <a:off x="3001962" y="2487613"/>
            <a:ext cx="1266825" cy="361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AR" sz="2000" kern="10" spc="-10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CANTERO</a:t>
            </a:r>
          </a:p>
        </p:txBody>
      </p:sp>
      <p:sp>
        <p:nvSpPr>
          <p:cNvPr id="7180" name="WordArt 12">
            <a:extLst>
              <a:ext uri="{FF2B5EF4-FFF2-40B4-BE49-F238E27FC236}">
                <a16:creationId xmlns:a16="http://schemas.microsoft.com/office/drawing/2014/main" id="{C800152A-747B-47DB-9CF4-AEF71EDAF9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556010">
            <a:off x="2066925" y="2560638"/>
            <a:ext cx="1143000" cy="361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AR" sz="20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PASILLO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2A51D5-3911-47B5-9849-280A7929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407988"/>
            <a:ext cx="777875" cy="77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27831F-53B6-4CC7-ADF9-AAA894734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C2C7504D-E391-4779-98B1-C5070B70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0"/>
            <a:ext cx="6408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PREPARACIÓN DEL SUELO</a:t>
            </a:r>
          </a:p>
        </p:txBody>
      </p:sp>
      <p:pic>
        <p:nvPicPr>
          <p:cNvPr id="6149" name="Picture 5" descr="preparación canteros 5">
            <a:extLst>
              <a:ext uri="{FF2B5EF4-FFF2-40B4-BE49-F238E27FC236}">
                <a16:creationId xmlns:a16="http://schemas.microsoft.com/office/drawing/2014/main" id="{FC541DD1-FCE4-4467-9CD5-059CC5DC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106988"/>
            <a:ext cx="3054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reapraación canteros 4">
            <a:extLst>
              <a:ext uri="{FF2B5EF4-FFF2-40B4-BE49-F238E27FC236}">
                <a16:creationId xmlns:a16="http://schemas.microsoft.com/office/drawing/2014/main" id="{A4F96FE4-4CCD-48CC-9F82-9FE102BA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06875"/>
            <a:ext cx="29972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reparación canteros 1">
            <a:extLst>
              <a:ext uri="{FF2B5EF4-FFF2-40B4-BE49-F238E27FC236}">
                <a16:creationId xmlns:a16="http://schemas.microsoft.com/office/drawing/2014/main" id="{B3640682-18E1-4AA6-AA42-AF7ED145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92150"/>
            <a:ext cx="3024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reparación canteros 2">
            <a:extLst>
              <a:ext uri="{FF2B5EF4-FFF2-40B4-BE49-F238E27FC236}">
                <a16:creationId xmlns:a16="http://schemas.microsoft.com/office/drawing/2014/main" id="{2AACFB85-CCA0-4EAC-83CC-1FBE7616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16125"/>
            <a:ext cx="31146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preparación canteros 3">
            <a:extLst>
              <a:ext uri="{FF2B5EF4-FFF2-40B4-BE49-F238E27FC236}">
                <a16:creationId xmlns:a16="http://schemas.microsoft.com/office/drawing/2014/main" id="{EAA5A5EC-5E1E-42B8-808F-5C3E17B0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151188"/>
            <a:ext cx="3022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B058E892-60BB-409D-A1A8-42788808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908050"/>
            <a:ext cx="4716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200" b="1">
                <a:solidFill>
                  <a:schemeClr val="accent1"/>
                </a:solidFill>
                <a:latin typeface="Tempus Sans ITC" panose="04020404030D07020202" pitchFamily="82" charset="0"/>
              </a:rPr>
              <a:t>Hacer una zanja de 30cm de ancho por 30cm de profundidad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2B0B81E-D0F6-4360-AFEF-CCA5C4B2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133600"/>
            <a:ext cx="4608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200" b="1">
                <a:solidFill>
                  <a:schemeClr val="accent1"/>
                </a:solidFill>
                <a:latin typeface="Tempus Sans ITC" panose="04020404030D07020202" pitchFamily="82" charset="0"/>
              </a:rPr>
              <a:t>Dejar la tierra de la zanja en la cabecera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9CF1F4A3-E8E4-4A5B-BEAF-DF45F75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284538"/>
            <a:ext cx="441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200" b="1">
                <a:solidFill>
                  <a:schemeClr val="accent1"/>
                </a:solidFill>
                <a:latin typeface="Tempus Sans ITC" panose="04020404030D07020202" pitchFamily="82" charset="0"/>
              </a:rPr>
              <a:t>Haciendo cortes de 5cm, empujar el pan de tierra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B2DAC20A-85B2-478D-BD1B-B6DFC726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292600"/>
            <a:ext cx="475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200" b="1">
                <a:solidFill>
                  <a:schemeClr val="accent1"/>
                </a:solidFill>
                <a:latin typeface="Tempus Sans ITC" panose="04020404030D07020202" pitchFamily="82" charset="0"/>
              </a:rPr>
              <a:t>Llevar la tierra de la cabecera al final del cantero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2A3B26A-5BED-4DC7-BB12-E6D42CDE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373688"/>
            <a:ext cx="48085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200" b="1">
                <a:solidFill>
                  <a:schemeClr val="accent1"/>
                </a:solidFill>
                <a:latin typeface="Tempus Sans ITC" panose="04020404030D07020202" pitchFamily="82" charset="0"/>
              </a:rPr>
              <a:t>Rastrillar para dejar la superficie pareja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80356-DFC7-45C9-A8A5-628D2D940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4" grpId="0"/>
      <p:bldP spid="6155" grpId="0"/>
      <p:bldP spid="6156" grpId="0"/>
      <p:bldP spid="6157" grpId="0"/>
      <p:bldP spid="6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7">
            <a:extLst>
              <a:ext uri="{FF2B5EF4-FFF2-40B4-BE49-F238E27FC236}">
                <a16:creationId xmlns:a16="http://schemas.microsoft.com/office/drawing/2014/main" id="{E8DD1291-1074-491F-93A6-3866FFCD9FFE}"/>
              </a:ext>
            </a:extLst>
          </p:cNvPr>
          <p:cNvGrpSpPr>
            <a:grpSpLocks/>
          </p:cNvGrpSpPr>
          <p:nvPr/>
        </p:nvGrpSpPr>
        <p:grpSpPr bwMode="auto">
          <a:xfrm>
            <a:off x="6445250" y="2781300"/>
            <a:ext cx="2087563" cy="2954338"/>
            <a:chOff x="1701" y="1933"/>
            <a:chExt cx="1724" cy="2087"/>
          </a:xfrm>
        </p:grpSpPr>
        <p:pic>
          <p:nvPicPr>
            <p:cNvPr id="13321" name="Picture 4" descr="almácigo">
              <a:extLst>
                <a:ext uri="{FF2B5EF4-FFF2-40B4-BE49-F238E27FC236}">
                  <a16:creationId xmlns:a16="http://schemas.microsoft.com/office/drawing/2014/main" id="{A78E8C5D-95BD-45A2-8698-DF75AA2C6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933"/>
              <a:ext cx="172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5" descr="siembra en almácigo">
              <a:extLst>
                <a:ext uri="{FF2B5EF4-FFF2-40B4-BE49-F238E27FC236}">
                  <a16:creationId xmlns:a16="http://schemas.microsoft.com/office/drawing/2014/main" id="{B99C747B-2C37-4951-8966-9367926A2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931"/>
              <a:ext cx="1723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6" descr="siembra directa">
            <a:extLst>
              <a:ext uri="{FF2B5EF4-FFF2-40B4-BE49-F238E27FC236}">
                <a16:creationId xmlns:a16="http://schemas.microsoft.com/office/drawing/2014/main" id="{D01B21BA-D7C2-4224-80B2-4C7AF005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0241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5B6E22A1-EAC7-4A98-BB7A-8A696727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5888"/>
            <a:ext cx="4392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 SIEMBRA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1BFD494F-EB17-4C32-954B-3DF068C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979488"/>
            <a:ext cx="51689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accent1"/>
                </a:solidFill>
                <a:latin typeface="Tempus Sans ITC" panose="04020404030D07020202" pitchFamily="82" charset="0"/>
              </a:rPr>
              <a:t>S. DIRECTA:</a:t>
            </a:r>
            <a:r>
              <a:rPr lang="es-ES" altLang="es-AR" sz="2400">
                <a:solidFill>
                  <a:schemeClr val="accent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2400">
                <a:solidFill>
                  <a:schemeClr val="tx1"/>
                </a:solidFill>
                <a:latin typeface="Tempus Sans ITC" panose="04020404030D07020202" pitchFamily="82" charset="0"/>
              </a:rPr>
              <a:t>semillas grandes, fáciles de manejar y fuertes para germinar. Se siembran donde cumplirán su ciclo productivo. Ej:  acelga, espinaca, remolacha, perejil, rabanito y lechuga</a:t>
            </a:r>
            <a:endParaRPr lang="es-ES" altLang="es-AR" sz="2400" b="1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B69A80CF-C665-4268-B312-28AEB4AED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57563"/>
            <a:ext cx="612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accent1"/>
                </a:solidFill>
                <a:latin typeface="Tempus Sans ITC" panose="04020404030D07020202" pitchFamily="82" charset="0"/>
              </a:rPr>
              <a:t>S. EN ALMÁCIGO: </a:t>
            </a:r>
            <a:r>
              <a:rPr lang="es-ES" altLang="es-AR" sz="2400">
                <a:solidFill>
                  <a:srgbClr val="FF7C80"/>
                </a:solidFill>
                <a:latin typeface="Tempus Sans ITC" panose="04020404030D07020202" pitchFamily="82" charset="0"/>
              </a:rPr>
              <a:t>semillas chicas, delicadas, que deben tener cuidados especiales hasta colocarlas en el lugar definitivo. Ej: tomate,  apio,  repollo, lechuga, cebolla, puerro.</a:t>
            </a:r>
            <a:endParaRPr lang="es-ES" altLang="es-AR" sz="2400" b="1">
              <a:solidFill>
                <a:srgbClr val="FF7C8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16AB15-5D88-40C7-9005-8C8F8C105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288" y="77788"/>
            <a:ext cx="777875" cy="77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DF0D23-CB88-47C6-82C4-56E829D95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594</Words>
  <Application>Microsoft Office PowerPoint</Application>
  <PresentationFormat>Presentación en pantalla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Trebuchet MS</vt:lpstr>
      <vt:lpstr>Wingdings 3</vt:lpstr>
      <vt:lpstr>Calibri</vt:lpstr>
      <vt:lpstr>Franklin Gothic Book</vt:lpstr>
      <vt:lpstr>Tempus Sans ITC</vt:lpstr>
      <vt:lpstr>Comic Sans MS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MARCADO DE CANTEROS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48</cp:revision>
  <dcterms:created xsi:type="dcterms:W3CDTF">2005-11-22T11:24:08Z</dcterms:created>
  <dcterms:modified xsi:type="dcterms:W3CDTF">2022-09-21T00:15:07Z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