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72" r:id="rId3"/>
    <p:sldId id="257" r:id="rId4"/>
    <p:sldId id="263" r:id="rId5"/>
    <p:sldId id="258" r:id="rId6"/>
    <p:sldId id="267" r:id="rId7"/>
    <p:sldId id="262" r:id="rId8"/>
    <p:sldId id="268" r:id="rId9"/>
    <p:sldId id="259" r:id="rId10"/>
    <p:sldId id="271" r:id="rId11"/>
    <p:sldId id="260" r:id="rId12"/>
    <p:sldId id="264" r:id="rId13"/>
    <p:sldId id="261" r:id="rId14"/>
    <p:sldId id="265" r:id="rId15"/>
    <p:sldId id="269" r:id="rId16"/>
    <p:sldId id="266"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96"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2382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8560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758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13189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0550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39066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54707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9628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03089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25148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2061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0626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20464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3083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1043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799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9/20/2022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9446128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1A571D-B223-4256-B389-7315F00EE9FD}"/>
              </a:ext>
            </a:extLst>
          </p:cNvPr>
          <p:cNvSpPr>
            <a:spLocks noGrp="1"/>
          </p:cNvSpPr>
          <p:nvPr>
            <p:ph type="ctrTitle"/>
          </p:nvPr>
        </p:nvSpPr>
        <p:spPr>
          <a:xfrm>
            <a:off x="2390268" y="1600200"/>
            <a:ext cx="8219743" cy="2262781"/>
          </a:xfrm>
        </p:spPr>
        <p:txBody>
          <a:bodyPr>
            <a:normAutofit fontScale="90000"/>
          </a:bodyPr>
          <a:lstStyle/>
          <a:p>
            <a:pPr algn="ctr"/>
            <a:r>
              <a:rPr lang="es-AR" dirty="0">
                <a:latin typeface="Arial Rounded MT Bold" panose="020F0704030504030204" pitchFamily="34" charset="0"/>
              </a:rPr>
              <a:t>1° Capacitación del Programa Provincial de Huertas Escolares.</a:t>
            </a:r>
          </a:p>
        </p:txBody>
      </p:sp>
      <p:sp>
        <p:nvSpPr>
          <p:cNvPr id="3" name="Subtítulo 2">
            <a:extLst>
              <a:ext uri="{FF2B5EF4-FFF2-40B4-BE49-F238E27FC236}">
                <a16:creationId xmlns:a16="http://schemas.microsoft.com/office/drawing/2014/main" id="{89CBC5DA-4EFB-4FAC-8E60-C190E346CC5E}"/>
              </a:ext>
            </a:extLst>
          </p:cNvPr>
          <p:cNvSpPr>
            <a:spLocks noGrp="1"/>
          </p:cNvSpPr>
          <p:nvPr>
            <p:ph type="subTitle" idx="1"/>
          </p:nvPr>
        </p:nvSpPr>
        <p:spPr>
          <a:xfrm>
            <a:off x="2390267" y="4097937"/>
            <a:ext cx="8915399" cy="1126283"/>
          </a:xfrm>
        </p:spPr>
        <p:txBody>
          <a:bodyPr/>
          <a:lstStyle/>
          <a:p>
            <a:pPr algn="ctr"/>
            <a:r>
              <a:rPr lang="es-AR" dirty="0">
                <a:effectLst>
                  <a:outerShdw blurRad="38100" dist="38100" dir="2700000" algn="tl">
                    <a:srgbClr val="000000">
                      <a:alpha val="43137"/>
                    </a:srgbClr>
                  </a:outerShdw>
                </a:effectLst>
              </a:rPr>
              <a:t>MÓDULO 1</a:t>
            </a:r>
          </a:p>
          <a:p>
            <a:pPr algn="ctr"/>
            <a:r>
              <a:rPr lang="es-AR" u="sng" dirty="0"/>
              <a:t>Docentes responsables: </a:t>
            </a:r>
            <a:r>
              <a:rPr lang="es-AR" dirty="0"/>
              <a:t>Kati Pohjola &amp; José Oyola</a:t>
            </a:r>
          </a:p>
        </p:txBody>
      </p:sp>
      <p:pic>
        <p:nvPicPr>
          <p:cNvPr id="4" name="Imagen 3">
            <a:extLst>
              <a:ext uri="{FF2B5EF4-FFF2-40B4-BE49-F238E27FC236}">
                <a16:creationId xmlns:a16="http://schemas.microsoft.com/office/drawing/2014/main" id="{11C61C3F-3092-4164-8D08-6C53069E5BA5}"/>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A9E7783-910A-4217-BDC8-55563C03950D}"/>
              </a:ext>
            </a:extLst>
          </p:cNvPr>
          <p:cNvPicPr>
            <a:picLocks noChangeAspect="1"/>
          </p:cNvPicPr>
          <p:nvPr/>
        </p:nvPicPr>
        <p:blipFill>
          <a:blip r:embed="rId3"/>
          <a:stretch>
            <a:fillRect/>
          </a:stretch>
        </p:blipFill>
        <p:spPr>
          <a:xfrm>
            <a:off x="2715183" y="5459176"/>
            <a:ext cx="7894828" cy="5978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78952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E2DC5D-9B41-4ACD-9224-801ADD6C47F6}"/>
              </a:ext>
            </a:extLst>
          </p:cNvPr>
          <p:cNvSpPr>
            <a:spLocks noGrp="1"/>
          </p:cNvSpPr>
          <p:nvPr>
            <p:ph type="title"/>
          </p:nvPr>
        </p:nvSpPr>
        <p:spPr>
          <a:xfrm>
            <a:off x="1849078" y="2788555"/>
            <a:ext cx="8911687" cy="1280890"/>
          </a:xfrm>
        </p:spPr>
        <p:txBody>
          <a:bodyPr/>
          <a:lstStyle/>
          <a:p>
            <a:pPr algn="ctr"/>
            <a:r>
              <a:rPr lang="es-AR" dirty="0">
                <a:effectLst>
                  <a:outerShdw blurRad="38100" dist="38100" dir="2700000" algn="tl">
                    <a:srgbClr val="000000">
                      <a:alpha val="43137"/>
                    </a:srgbClr>
                  </a:outerShdw>
                </a:effectLst>
              </a:rPr>
              <a:t>¿Cuál es el rol de los y las referentes de huerta escolar en las instituciones?</a:t>
            </a:r>
          </a:p>
        </p:txBody>
      </p:sp>
      <p:pic>
        <p:nvPicPr>
          <p:cNvPr id="4" name="Imagen 3">
            <a:extLst>
              <a:ext uri="{FF2B5EF4-FFF2-40B4-BE49-F238E27FC236}">
                <a16:creationId xmlns:a16="http://schemas.microsoft.com/office/drawing/2014/main" id="{10BC7C56-5EA3-47A4-8208-4B2249E9A211}"/>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8BE1C1D3-5C71-45C8-A786-18DAF1295389}"/>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76733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478BEA-C1B6-4D8F-AFB2-54174406BBEF}"/>
              </a:ext>
            </a:extLst>
          </p:cNvPr>
          <p:cNvSpPr>
            <a:spLocks noGrp="1"/>
          </p:cNvSpPr>
          <p:nvPr>
            <p:ph type="title"/>
          </p:nvPr>
        </p:nvSpPr>
        <p:spPr>
          <a:xfrm>
            <a:off x="2481635" y="1228347"/>
            <a:ext cx="7603659" cy="1089805"/>
          </a:xfrm>
        </p:spPr>
        <p:txBody>
          <a:bodyPr>
            <a:normAutofit/>
          </a:bodyPr>
          <a:lstStyle/>
          <a:p>
            <a:pPr algn="ctr"/>
            <a:r>
              <a:rPr lang="es-AR" sz="3200" u="sng" dirty="0">
                <a:latin typeface="Arial" panose="020B0604020202020204" pitchFamily="34" charset="0"/>
                <a:cs typeface="Arial" panose="020B0604020202020204" pitchFamily="34" charset="0"/>
              </a:rPr>
              <a:t>Rol de Referentes de Huerta Escolar</a:t>
            </a:r>
          </a:p>
        </p:txBody>
      </p:sp>
      <p:sp>
        <p:nvSpPr>
          <p:cNvPr id="3" name="Marcador de contenido 2">
            <a:extLst>
              <a:ext uri="{FF2B5EF4-FFF2-40B4-BE49-F238E27FC236}">
                <a16:creationId xmlns:a16="http://schemas.microsoft.com/office/drawing/2014/main" id="{A64088D0-8DCC-4906-8273-4484EDA7BE2B}"/>
              </a:ext>
            </a:extLst>
          </p:cNvPr>
          <p:cNvSpPr>
            <a:spLocks noGrp="1"/>
          </p:cNvSpPr>
          <p:nvPr>
            <p:ph idx="1"/>
          </p:nvPr>
        </p:nvSpPr>
        <p:spPr>
          <a:xfrm>
            <a:off x="2481636" y="2278683"/>
            <a:ext cx="7603659" cy="2783541"/>
          </a:xfrm>
        </p:spPr>
        <p:txBody>
          <a:bodyPr/>
          <a:lstStyle/>
          <a:p>
            <a:pPr marL="0" indent="0" algn="ctr">
              <a:buNone/>
            </a:pPr>
            <a:r>
              <a:rPr lang="es-AR" sz="2000" u="sng" dirty="0">
                <a:effectLst>
                  <a:outerShdw blurRad="38100" dist="38100" dir="2700000" algn="tl">
                    <a:srgbClr val="000000">
                      <a:alpha val="43137"/>
                    </a:srgbClr>
                  </a:outerShdw>
                </a:effectLst>
              </a:rPr>
              <a:t>Doble función</a:t>
            </a:r>
          </a:p>
          <a:p>
            <a:pPr marL="0" indent="0">
              <a:buNone/>
            </a:pPr>
            <a:endParaRPr lang="es-AR" sz="2000" dirty="0">
              <a:effectLst>
                <a:outerShdw blurRad="38100" dist="38100" dir="2700000" algn="tl">
                  <a:srgbClr val="000000">
                    <a:alpha val="43137"/>
                  </a:srgbClr>
                </a:outerShdw>
              </a:effectLst>
            </a:endParaRPr>
          </a:p>
          <a:p>
            <a:pPr marL="0" indent="0" algn="just">
              <a:buNone/>
            </a:pPr>
            <a:r>
              <a:rPr lang="es-AR" sz="2000" dirty="0">
                <a:effectLst>
                  <a:outerShdw blurRad="38100" dist="38100" dir="2700000" algn="tl">
                    <a:srgbClr val="000000">
                      <a:alpha val="43137"/>
                    </a:srgbClr>
                  </a:outerShdw>
                </a:effectLst>
              </a:rPr>
              <a:t>-&gt; Organización, cuidado, mantenimiento y gestión del espacio de huerta escolar.</a:t>
            </a:r>
          </a:p>
          <a:p>
            <a:pPr marL="0" indent="0" algn="just">
              <a:buNone/>
            </a:pPr>
            <a:endParaRPr lang="es-AR" sz="2000" dirty="0">
              <a:effectLst>
                <a:outerShdw blurRad="38100" dist="38100" dir="2700000" algn="tl">
                  <a:srgbClr val="000000">
                    <a:alpha val="43137"/>
                  </a:srgbClr>
                </a:outerShdw>
              </a:effectLst>
            </a:endParaRPr>
          </a:p>
          <a:p>
            <a:pPr marL="0" indent="0" algn="just">
              <a:buNone/>
            </a:pPr>
            <a:r>
              <a:rPr lang="es-AR" sz="2000" dirty="0">
                <a:effectLst>
                  <a:outerShdw blurRad="38100" dist="38100" dir="2700000" algn="tl">
                    <a:srgbClr val="000000">
                      <a:alpha val="43137"/>
                    </a:srgbClr>
                  </a:outerShdw>
                </a:effectLst>
              </a:rPr>
              <a:t>-&gt; Articulación de propuestas educativas desde la huerta escolar junto a colegas de diferentes disciplinas.</a:t>
            </a:r>
          </a:p>
          <a:p>
            <a:pPr marL="0" indent="0">
              <a:buNone/>
            </a:pPr>
            <a:endParaRPr lang="es-AR" dirty="0"/>
          </a:p>
        </p:txBody>
      </p:sp>
      <p:pic>
        <p:nvPicPr>
          <p:cNvPr id="4" name="Imagen 3">
            <a:extLst>
              <a:ext uri="{FF2B5EF4-FFF2-40B4-BE49-F238E27FC236}">
                <a16:creationId xmlns:a16="http://schemas.microsoft.com/office/drawing/2014/main" id="{DC81FA78-73DB-424B-870A-62CB78EE6067}"/>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DF11CB65-A164-4C34-A6F2-01B4E0BE6713}"/>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8338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F5625-F99A-4E94-A6A6-DA784BB16E22}"/>
              </a:ext>
            </a:extLst>
          </p:cNvPr>
          <p:cNvSpPr>
            <a:spLocks noGrp="1"/>
          </p:cNvSpPr>
          <p:nvPr>
            <p:ph type="title"/>
          </p:nvPr>
        </p:nvSpPr>
        <p:spPr>
          <a:xfrm>
            <a:off x="4043613" y="1055417"/>
            <a:ext cx="4104774" cy="747490"/>
          </a:xfrm>
        </p:spPr>
        <p:txBody>
          <a:bodyPr>
            <a:normAutofit fontScale="90000"/>
          </a:bodyPr>
          <a:lstStyle/>
          <a:p>
            <a:r>
              <a:rPr lang="es-AR" sz="3200" dirty="0">
                <a:effectLst>
                  <a:outerShdw blurRad="38100" dist="38100" dir="2700000" algn="tl">
                    <a:srgbClr val="000000">
                      <a:alpha val="43137"/>
                    </a:srgbClr>
                  </a:outerShdw>
                </a:effectLst>
              </a:rPr>
              <a:t>Propósitos y objetivos. </a:t>
            </a:r>
            <a:br>
              <a:rPr lang="es-AR" dirty="0">
                <a:effectLst>
                  <a:outerShdw blurRad="38100" dist="38100" dir="2700000" algn="tl">
                    <a:srgbClr val="000000">
                      <a:alpha val="43137"/>
                    </a:srgbClr>
                  </a:outerShdw>
                </a:effectLst>
              </a:rPr>
            </a:br>
            <a:endParaRPr lang="es-AR" dirty="0"/>
          </a:p>
        </p:txBody>
      </p:sp>
      <p:sp>
        <p:nvSpPr>
          <p:cNvPr id="3" name="Marcador de contenido 2">
            <a:extLst>
              <a:ext uri="{FF2B5EF4-FFF2-40B4-BE49-F238E27FC236}">
                <a16:creationId xmlns:a16="http://schemas.microsoft.com/office/drawing/2014/main" id="{9C19A0C9-C5E7-4046-94CC-91CCA321688C}"/>
              </a:ext>
            </a:extLst>
          </p:cNvPr>
          <p:cNvSpPr>
            <a:spLocks noGrp="1"/>
          </p:cNvSpPr>
          <p:nvPr>
            <p:ph idx="1"/>
          </p:nvPr>
        </p:nvSpPr>
        <p:spPr>
          <a:xfrm>
            <a:off x="2408469" y="2133600"/>
            <a:ext cx="7375059" cy="3446929"/>
          </a:xfrm>
        </p:spPr>
        <p:txBody>
          <a:bodyPr/>
          <a:lstStyle/>
          <a:p>
            <a:pPr algn="just"/>
            <a:r>
              <a:rPr lang="es-AR" dirty="0"/>
              <a:t>Propósitos: </a:t>
            </a:r>
            <a:r>
              <a:rPr lang="es-ES" dirty="0"/>
              <a:t>Los propósitos educativos son intenciones que se propone el docente durante la intervención didáctica para que los/las estudiantes construyan su propio aprendizaje mediante la realización de diversas actividades. Se enfatiza el proceso más que la meta o el producto final. </a:t>
            </a:r>
          </a:p>
          <a:p>
            <a:pPr algn="just"/>
            <a:endParaRPr lang="es-AR" dirty="0"/>
          </a:p>
          <a:p>
            <a:pPr algn="just"/>
            <a:r>
              <a:rPr lang="es-AR" dirty="0"/>
              <a:t>Objetivos: </a:t>
            </a:r>
            <a:r>
              <a:rPr lang="es-ES" dirty="0"/>
              <a:t>Los objetivos  de aprendizaje son  metas previamente definidas y concretas, a las cuales se espera que los/las estudiantes puedan arribar luego de realizar un recorrido en relación a las propuestas educativas.</a:t>
            </a:r>
            <a:endParaRPr lang="es-AR" dirty="0"/>
          </a:p>
          <a:p>
            <a:pPr marL="0" indent="0">
              <a:buNone/>
            </a:pPr>
            <a:endParaRPr lang="es-AR" dirty="0"/>
          </a:p>
        </p:txBody>
      </p:sp>
      <p:pic>
        <p:nvPicPr>
          <p:cNvPr id="4" name="Imagen 3">
            <a:extLst>
              <a:ext uri="{FF2B5EF4-FFF2-40B4-BE49-F238E27FC236}">
                <a16:creationId xmlns:a16="http://schemas.microsoft.com/office/drawing/2014/main" id="{44DA9791-F858-48A8-9FE4-A6B8014EBDD9}"/>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75E511BA-A4F2-4970-A64F-1D0058F22EF3}"/>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3877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77675F-811E-4AB3-B713-3253A6691D11}"/>
              </a:ext>
            </a:extLst>
          </p:cNvPr>
          <p:cNvSpPr>
            <a:spLocks noGrp="1"/>
          </p:cNvSpPr>
          <p:nvPr>
            <p:ph type="title"/>
          </p:nvPr>
        </p:nvSpPr>
        <p:spPr>
          <a:xfrm>
            <a:off x="2619935" y="1185858"/>
            <a:ext cx="6952129" cy="1288207"/>
          </a:xfrm>
        </p:spPr>
        <p:txBody>
          <a:bodyPr>
            <a:normAutofit fontScale="90000"/>
          </a:bodyPr>
          <a:lstStyle/>
          <a:p>
            <a:pPr algn="ctr"/>
            <a:r>
              <a:rPr lang="es-AR" sz="3200" dirty="0">
                <a:effectLst>
                  <a:outerShdw blurRad="38100" dist="38100" dir="2700000" algn="tl">
                    <a:srgbClr val="000000">
                      <a:alpha val="43137"/>
                    </a:srgbClr>
                  </a:outerShdw>
                </a:effectLst>
              </a:rPr>
              <a:t>¡No tengo invernadero! -&gt; discusión en torno al lugar de los recursos.</a:t>
            </a:r>
            <a:br>
              <a:rPr lang="es-AR" sz="3200" dirty="0">
                <a:effectLst>
                  <a:outerShdw blurRad="38100" dist="38100" dir="2700000" algn="tl">
                    <a:srgbClr val="000000">
                      <a:alpha val="43137"/>
                    </a:srgbClr>
                  </a:outerShdw>
                </a:effectLst>
              </a:rPr>
            </a:br>
            <a:endParaRPr lang="es-AR" sz="3200" u="sng"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9F0C3DFB-3678-4E2E-B222-2C9CB56253F6}"/>
              </a:ext>
            </a:extLst>
          </p:cNvPr>
          <p:cNvSpPr>
            <a:spLocks noGrp="1"/>
          </p:cNvSpPr>
          <p:nvPr>
            <p:ph idx="1"/>
          </p:nvPr>
        </p:nvSpPr>
        <p:spPr>
          <a:xfrm>
            <a:off x="2619934" y="2939825"/>
            <a:ext cx="6952129" cy="2505636"/>
          </a:xfrm>
        </p:spPr>
        <p:txBody>
          <a:bodyPr>
            <a:normAutofit/>
          </a:bodyPr>
          <a:lstStyle/>
          <a:p>
            <a:pPr marL="0" indent="0" algn="ctr">
              <a:buNone/>
            </a:pPr>
            <a:r>
              <a:rPr lang="es-AR" sz="2000" dirty="0">
                <a:effectLst>
                  <a:outerShdw blurRad="38100" dist="38100" dir="2700000" algn="tl">
                    <a:srgbClr val="000000">
                      <a:alpha val="43137"/>
                    </a:srgbClr>
                  </a:outerShdw>
                </a:effectLst>
              </a:rPr>
              <a:t>¿Qué necesito para hacer huerta en la escuela?</a:t>
            </a:r>
          </a:p>
          <a:p>
            <a:pPr marL="0" indent="0" algn="ctr">
              <a:buNone/>
            </a:pPr>
            <a:endParaRPr lang="es-AR" sz="2000" dirty="0">
              <a:effectLst>
                <a:outerShdw blurRad="38100" dist="38100" dir="2700000" algn="tl">
                  <a:srgbClr val="000000">
                    <a:alpha val="43137"/>
                  </a:srgbClr>
                </a:outerShdw>
              </a:effectLst>
            </a:endParaRPr>
          </a:p>
          <a:p>
            <a:pPr marL="0" indent="0" algn="ctr">
              <a:buNone/>
            </a:pPr>
            <a:r>
              <a:rPr lang="es-AR" sz="2000" dirty="0">
                <a:effectLst>
                  <a:outerShdw blurRad="38100" dist="38100" dir="2700000" algn="tl">
                    <a:srgbClr val="000000">
                      <a:alpha val="43137"/>
                    </a:srgbClr>
                  </a:outerShdw>
                </a:effectLst>
              </a:rPr>
              <a:t>¿El recurso es anterior o posterior a mi propuesta de enseñanza?</a:t>
            </a:r>
          </a:p>
        </p:txBody>
      </p:sp>
      <p:pic>
        <p:nvPicPr>
          <p:cNvPr id="4" name="Imagen 3">
            <a:extLst>
              <a:ext uri="{FF2B5EF4-FFF2-40B4-BE49-F238E27FC236}">
                <a16:creationId xmlns:a16="http://schemas.microsoft.com/office/drawing/2014/main" id="{AF94CF3C-9FC5-43DA-B903-E6D1FA2FC53E}"/>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952DC654-5379-452F-AD10-544AAFF9003E}"/>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8283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D5069C-A3DE-417C-8313-FD13DB02A817}"/>
              </a:ext>
            </a:extLst>
          </p:cNvPr>
          <p:cNvSpPr>
            <a:spLocks noGrp="1"/>
          </p:cNvSpPr>
          <p:nvPr>
            <p:ph type="title"/>
          </p:nvPr>
        </p:nvSpPr>
        <p:spPr>
          <a:xfrm>
            <a:off x="2138082" y="556874"/>
            <a:ext cx="8148918" cy="1280890"/>
          </a:xfrm>
        </p:spPr>
        <p:txBody>
          <a:bodyPr>
            <a:noAutofit/>
          </a:bodyPr>
          <a:lstStyle/>
          <a:p>
            <a:pPr algn="ctr"/>
            <a:r>
              <a:rPr lang="es-AR" sz="3200" dirty="0">
                <a:effectLst>
                  <a:outerShdw blurRad="38100" dist="38100" dir="2700000" algn="tl">
                    <a:srgbClr val="000000">
                      <a:alpha val="43137"/>
                    </a:srgbClr>
                  </a:outerShdw>
                </a:effectLst>
              </a:rPr>
              <a:t>Explorar y descubrir como posibilidades de abordaje.</a:t>
            </a:r>
            <a:br>
              <a:rPr lang="es-AR" sz="3200" dirty="0">
                <a:effectLst>
                  <a:outerShdw blurRad="38100" dist="38100" dir="2700000" algn="tl">
                    <a:srgbClr val="000000">
                      <a:alpha val="43137"/>
                    </a:srgbClr>
                  </a:outerShdw>
                </a:effectLst>
              </a:rPr>
            </a:br>
            <a:endParaRPr lang="es-AR" sz="3200" dirty="0"/>
          </a:p>
        </p:txBody>
      </p:sp>
      <p:sp>
        <p:nvSpPr>
          <p:cNvPr id="3" name="Marcador de contenido 2">
            <a:extLst>
              <a:ext uri="{FF2B5EF4-FFF2-40B4-BE49-F238E27FC236}">
                <a16:creationId xmlns:a16="http://schemas.microsoft.com/office/drawing/2014/main" id="{CAFCFEDB-5F68-4D4A-844E-427331319AA7}"/>
              </a:ext>
            </a:extLst>
          </p:cNvPr>
          <p:cNvSpPr>
            <a:spLocks noGrp="1"/>
          </p:cNvSpPr>
          <p:nvPr>
            <p:ph idx="1"/>
          </p:nvPr>
        </p:nvSpPr>
        <p:spPr>
          <a:xfrm>
            <a:off x="1452283" y="1837764"/>
            <a:ext cx="9937376" cy="4073458"/>
          </a:xfrm>
        </p:spPr>
        <p:txBody>
          <a:bodyPr>
            <a:normAutofit fontScale="92500" lnSpcReduction="20000"/>
          </a:bodyPr>
          <a:lstStyle/>
          <a:p>
            <a:pPr algn="just">
              <a:lnSpc>
                <a:spcPct val="160000"/>
              </a:lnSpc>
            </a:pPr>
            <a:r>
              <a:rPr lang="es-ES" dirty="0"/>
              <a:t>Las </a:t>
            </a:r>
            <a:r>
              <a:rPr lang="es-ES" i="1" dirty="0"/>
              <a:t>estrategias para la exploración </a:t>
            </a:r>
            <a:r>
              <a:rPr lang="es-ES" dirty="0"/>
              <a:t>proponen que los y las estudiantes se sumerjan tanto en la indagación de los contenidos nuevos, como en los modos y las estrategias que utilizan para aprender esos contenidos. Para que no naufraguen en su intento de navegar por el vasto mundo del conocimiento, los docentes tienen que guiar sus procesos de búsqueda y no solo </a:t>
            </a:r>
            <a:r>
              <a:rPr lang="es-ES" i="1" dirty="0"/>
              <a:t>mandar a </a:t>
            </a:r>
            <a:r>
              <a:rPr lang="es-ES" dirty="0"/>
              <a:t>hacer una tarea. </a:t>
            </a:r>
          </a:p>
          <a:p>
            <a:r>
              <a:rPr lang="es-ES" dirty="0"/>
              <a:t>Para los y las estudiantes, explorar implica: </a:t>
            </a:r>
          </a:p>
          <a:p>
            <a:pPr marL="0" indent="0">
              <a:buNone/>
            </a:pPr>
            <a:r>
              <a:rPr lang="es-AR" dirty="0"/>
              <a:t>		1. Hacer preguntas. </a:t>
            </a:r>
          </a:p>
          <a:p>
            <a:pPr marL="0" indent="0">
              <a:buNone/>
            </a:pPr>
            <a:r>
              <a:rPr lang="es-AR" dirty="0"/>
              <a:t>		2. Formular hipótesis provisorias. </a:t>
            </a:r>
          </a:p>
          <a:p>
            <a:pPr marL="0" indent="0">
              <a:buNone/>
            </a:pPr>
            <a:r>
              <a:rPr lang="es-AR" dirty="0"/>
              <a:t>		3. Recopilar información. </a:t>
            </a:r>
          </a:p>
          <a:p>
            <a:pPr marL="0" indent="0">
              <a:buNone/>
            </a:pPr>
            <a:r>
              <a:rPr lang="es-AR" dirty="0"/>
              <a:t>		4. Construir conocimiento. </a:t>
            </a:r>
          </a:p>
          <a:p>
            <a:pPr marL="0" indent="0" algn="r">
              <a:buNone/>
            </a:pPr>
            <a:r>
              <a:rPr lang="es-AR" sz="1500" i="1" dirty="0"/>
              <a:t>Rebeca Anijovich</a:t>
            </a:r>
          </a:p>
        </p:txBody>
      </p:sp>
      <p:pic>
        <p:nvPicPr>
          <p:cNvPr id="4" name="Imagen 3">
            <a:extLst>
              <a:ext uri="{FF2B5EF4-FFF2-40B4-BE49-F238E27FC236}">
                <a16:creationId xmlns:a16="http://schemas.microsoft.com/office/drawing/2014/main" id="{9DC97813-8EF2-4499-ABC5-7E823EDA7410}"/>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D0008BE6-7B9D-4497-96E0-5E9BBB4DB4DF}"/>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2709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E7C294-9EA7-47EE-9B9F-37E2849ADE75}"/>
              </a:ext>
            </a:extLst>
          </p:cNvPr>
          <p:cNvSpPr>
            <a:spLocks noGrp="1"/>
          </p:cNvSpPr>
          <p:nvPr>
            <p:ph idx="1"/>
          </p:nvPr>
        </p:nvSpPr>
        <p:spPr>
          <a:xfrm>
            <a:off x="1845365" y="1323959"/>
            <a:ext cx="8915400" cy="4504764"/>
          </a:xfrm>
        </p:spPr>
        <p:txBody>
          <a:bodyPr>
            <a:normAutofit lnSpcReduction="10000"/>
          </a:bodyPr>
          <a:lstStyle/>
          <a:p>
            <a:pPr algn="just"/>
            <a:r>
              <a:rPr lang="es-AR" dirty="0"/>
              <a:t>1. </a:t>
            </a:r>
            <a:r>
              <a:rPr lang="es-ES" i="1" dirty="0"/>
              <a:t>Hacer preguntas </a:t>
            </a:r>
            <a:r>
              <a:rPr lang="es-ES" dirty="0"/>
              <a:t>significa </a:t>
            </a:r>
            <a:r>
              <a:rPr lang="es-ES" u="sng" dirty="0">
                <a:effectLst>
                  <a:outerShdw blurRad="38100" dist="38100" dir="2700000" algn="tl">
                    <a:srgbClr val="000000">
                      <a:alpha val="43137"/>
                    </a:srgbClr>
                  </a:outerShdw>
                </a:effectLst>
              </a:rPr>
              <a:t>'indagar</a:t>
            </a:r>
            <a:r>
              <a:rPr lang="es-ES" dirty="0"/>
              <a:t> aspectos del tema que despiertan en los alumnos curiosidad, interés, ganas de saber’. </a:t>
            </a:r>
            <a:endParaRPr lang="es-AR" dirty="0"/>
          </a:p>
          <a:p>
            <a:pPr algn="just"/>
            <a:r>
              <a:rPr lang="es-ES" dirty="0"/>
              <a:t>2. </a:t>
            </a:r>
            <a:r>
              <a:rPr lang="es-ES" i="1" dirty="0"/>
              <a:t>Formular hipótesis provisorias: </a:t>
            </a:r>
            <a:r>
              <a:rPr lang="es-ES" dirty="0"/>
              <a:t>con ellas, se exploran los conocimientos previos, y se establece la conexión con ellos. Se producen las primeras inferencias del tipo: "Creo que esto es...", o predicciones como "Si hacemos esto...". </a:t>
            </a:r>
            <a:endParaRPr lang="es-AR" dirty="0"/>
          </a:p>
          <a:p>
            <a:pPr algn="just"/>
            <a:r>
              <a:rPr lang="es-ES" dirty="0"/>
              <a:t>3. </a:t>
            </a:r>
            <a:r>
              <a:rPr lang="es-ES" i="1" dirty="0"/>
              <a:t>Recopilar información: </a:t>
            </a:r>
            <a:r>
              <a:rPr lang="es-ES" dirty="0"/>
              <a:t>lo que no equivale a lanzarse al vacío, en-tendiendo que el universo y el acceso a la información, en la actualidad, es infinito. Recopilar información significa 'planificar la búsqueda, seleccionar la información, clasificarla y, por último, organizarla’. </a:t>
            </a:r>
            <a:endParaRPr lang="es-AR" dirty="0"/>
          </a:p>
          <a:p>
            <a:pPr algn="just"/>
            <a:r>
              <a:rPr lang="es-ES" dirty="0"/>
              <a:t>4. </a:t>
            </a:r>
            <a:r>
              <a:rPr lang="es-ES" i="1" dirty="0"/>
              <a:t>Construir conocimiento: </a:t>
            </a:r>
            <a:r>
              <a:rPr lang="es-ES" dirty="0"/>
              <a:t>esta construcción se vincula con la posibilidad de lograr un cambio conceptual en las concepciones iniciales de nuestros alumnos. Esto es el pasaje del conocimiento cotidiano al conocimiento disciplinar. </a:t>
            </a:r>
          </a:p>
          <a:p>
            <a:pPr marL="0" indent="0" algn="r">
              <a:buNone/>
            </a:pPr>
            <a:r>
              <a:rPr lang="es-ES" sz="1400" i="1" dirty="0"/>
              <a:t>Rebeca Anijovich</a:t>
            </a:r>
          </a:p>
          <a:p>
            <a:endParaRPr lang="es-ES" dirty="0"/>
          </a:p>
          <a:p>
            <a:endParaRPr lang="es-ES" dirty="0"/>
          </a:p>
          <a:p>
            <a:endParaRPr lang="es-AR" dirty="0"/>
          </a:p>
        </p:txBody>
      </p:sp>
      <p:pic>
        <p:nvPicPr>
          <p:cNvPr id="4" name="Imagen 3">
            <a:extLst>
              <a:ext uri="{FF2B5EF4-FFF2-40B4-BE49-F238E27FC236}">
                <a16:creationId xmlns:a16="http://schemas.microsoft.com/office/drawing/2014/main" id="{E93BB9C1-D311-45EA-8940-43A7049D9428}"/>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4E1DDB53-EA67-481A-B7A1-AA78E360C2C3}"/>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51010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1C1DA7-8D11-4154-B7E1-737FE10FA09E}"/>
              </a:ext>
            </a:extLst>
          </p:cNvPr>
          <p:cNvSpPr>
            <a:spLocks noGrp="1"/>
          </p:cNvSpPr>
          <p:nvPr>
            <p:ph type="title"/>
          </p:nvPr>
        </p:nvSpPr>
        <p:spPr>
          <a:xfrm>
            <a:off x="2343475" y="779057"/>
            <a:ext cx="7505047" cy="1509490"/>
          </a:xfrm>
        </p:spPr>
        <p:txBody>
          <a:bodyPr>
            <a:normAutofit fontScale="90000"/>
          </a:bodyPr>
          <a:lstStyle/>
          <a:p>
            <a:pPr algn="ctr"/>
            <a:r>
              <a:rPr lang="es-AR" dirty="0">
                <a:effectLst>
                  <a:outerShdw blurRad="38100" dist="38100" dir="2700000" algn="tl">
                    <a:srgbClr val="000000">
                      <a:alpha val="43137"/>
                    </a:srgbClr>
                  </a:outerShdw>
                </a:effectLst>
              </a:rPr>
              <a:t>Construyendo pasos para comenzar a pensar una secuencia.</a:t>
            </a:r>
            <a:br>
              <a:rPr lang="es-AR" dirty="0">
                <a:effectLst>
                  <a:outerShdw blurRad="38100" dist="38100" dir="2700000" algn="tl">
                    <a:srgbClr val="000000">
                      <a:alpha val="43137"/>
                    </a:srgbClr>
                  </a:outerShdw>
                </a:effectLst>
              </a:rPr>
            </a:br>
            <a:endParaRPr lang="es-AR" dirty="0"/>
          </a:p>
        </p:txBody>
      </p:sp>
      <p:sp>
        <p:nvSpPr>
          <p:cNvPr id="3" name="Marcador de contenido 2">
            <a:extLst>
              <a:ext uri="{FF2B5EF4-FFF2-40B4-BE49-F238E27FC236}">
                <a16:creationId xmlns:a16="http://schemas.microsoft.com/office/drawing/2014/main" id="{1AC57832-E9F8-4965-8D6F-2364F3FB1FE5}"/>
              </a:ext>
            </a:extLst>
          </p:cNvPr>
          <p:cNvSpPr>
            <a:spLocks noGrp="1"/>
          </p:cNvSpPr>
          <p:nvPr>
            <p:ph idx="1"/>
          </p:nvPr>
        </p:nvSpPr>
        <p:spPr>
          <a:xfrm>
            <a:off x="1748118" y="2288547"/>
            <a:ext cx="8888505" cy="3399559"/>
          </a:xfrm>
        </p:spPr>
        <p:txBody>
          <a:bodyPr>
            <a:normAutofit fontScale="92500" lnSpcReduction="10000"/>
          </a:bodyPr>
          <a:lstStyle/>
          <a:p>
            <a:pPr algn="just"/>
            <a:r>
              <a:rPr lang="es-AR" dirty="0"/>
              <a:t>Grupos de 4 integrantes (diferentes niveles/ modalidades)</a:t>
            </a:r>
          </a:p>
          <a:p>
            <a:pPr algn="just"/>
            <a:r>
              <a:rPr lang="es-AR" dirty="0"/>
              <a:t>Disponer / caracterizar un grupo de un nivel/modalidad determinado.</a:t>
            </a:r>
          </a:p>
          <a:p>
            <a:pPr algn="just"/>
            <a:r>
              <a:rPr lang="es-AR" dirty="0"/>
              <a:t>Contenido: seleccionar un/unos contenido/s curricular/es que se crean posibles abordar a partir de las </a:t>
            </a:r>
            <a:r>
              <a:rPr lang="es-AR"/>
              <a:t>posibilidades presentadas. </a:t>
            </a:r>
            <a:r>
              <a:rPr lang="es-AR" dirty="0"/>
              <a:t>Estos contenidos deberían ser plausibles de abordaje desde la huerta escolar.</a:t>
            </a:r>
          </a:p>
          <a:p>
            <a:pPr algn="just"/>
            <a:r>
              <a:rPr lang="es-AR" dirty="0"/>
              <a:t>Plantear propósitos de enseñanza y objetivos de aprendizaje en relación a lo planteado anteriormente.</a:t>
            </a:r>
          </a:p>
          <a:p>
            <a:pPr algn="just"/>
            <a:r>
              <a:rPr lang="es-AR" dirty="0"/>
              <a:t>¿Qué “preguntas” se podrían plantear para dar inicio a esta exploración a partir de los materiales presentados?</a:t>
            </a:r>
          </a:p>
          <a:p>
            <a:pPr algn="just"/>
            <a:r>
              <a:rPr lang="es-AR" dirty="0"/>
              <a:t>¿Son las preguntas el único camino? ¿Qué otras estrategias se podrían poner en juego para ingresar al universo de la indagación?</a:t>
            </a:r>
          </a:p>
          <a:p>
            <a:pPr algn="just"/>
            <a:endParaRPr lang="es-AR" dirty="0"/>
          </a:p>
        </p:txBody>
      </p:sp>
      <p:pic>
        <p:nvPicPr>
          <p:cNvPr id="4" name="Imagen 3">
            <a:extLst>
              <a:ext uri="{FF2B5EF4-FFF2-40B4-BE49-F238E27FC236}">
                <a16:creationId xmlns:a16="http://schemas.microsoft.com/office/drawing/2014/main" id="{254A21B1-51BB-48EF-8A61-0384CFD1BAAF}"/>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54C24790-DE89-4CBA-9B9C-38F1CB2DFB71}"/>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04160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4FBB3F-5BF2-4D35-9BB3-9DE23F03F1A1}"/>
              </a:ext>
            </a:extLst>
          </p:cNvPr>
          <p:cNvSpPr>
            <a:spLocks noGrp="1"/>
          </p:cNvSpPr>
          <p:nvPr>
            <p:ph type="title"/>
          </p:nvPr>
        </p:nvSpPr>
        <p:spPr>
          <a:xfrm>
            <a:off x="8336791" y="4966449"/>
            <a:ext cx="2046310" cy="494368"/>
          </a:xfrm>
        </p:spPr>
        <p:txBody>
          <a:bodyPr>
            <a:normAutofit/>
          </a:bodyPr>
          <a:lstStyle/>
          <a:p>
            <a:r>
              <a:rPr lang="es-AR" sz="2000" dirty="0"/>
              <a:t>Continuará….</a:t>
            </a:r>
          </a:p>
        </p:txBody>
      </p:sp>
      <p:sp>
        <p:nvSpPr>
          <p:cNvPr id="3" name="Marcador de contenido 2">
            <a:extLst>
              <a:ext uri="{FF2B5EF4-FFF2-40B4-BE49-F238E27FC236}">
                <a16:creationId xmlns:a16="http://schemas.microsoft.com/office/drawing/2014/main" id="{89B62C7A-2742-4E65-97E9-665A8842554E}"/>
              </a:ext>
            </a:extLst>
          </p:cNvPr>
          <p:cNvSpPr>
            <a:spLocks noGrp="1"/>
          </p:cNvSpPr>
          <p:nvPr>
            <p:ph idx="1"/>
          </p:nvPr>
        </p:nvSpPr>
        <p:spPr>
          <a:xfrm>
            <a:off x="3869333" y="2983006"/>
            <a:ext cx="4453334" cy="891988"/>
          </a:xfrm>
        </p:spPr>
        <p:txBody>
          <a:bodyPr>
            <a:normAutofit/>
          </a:bodyPr>
          <a:lstStyle/>
          <a:p>
            <a:pPr marL="0" indent="0">
              <a:buNone/>
            </a:pPr>
            <a:r>
              <a:rPr lang="es-AR" sz="3600" dirty="0">
                <a:effectLst>
                  <a:outerShdw blurRad="38100" dist="38100" dir="2700000" algn="tl">
                    <a:srgbClr val="000000">
                      <a:alpha val="43137"/>
                    </a:srgbClr>
                  </a:outerShdw>
                </a:effectLst>
              </a:rPr>
              <a:t>¡Muchas gracias!</a:t>
            </a:r>
          </a:p>
        </p:txBody>
      </p:sp>
      <p:pic>
        <p:nvPicPr>
          <p:cNvPr id="5" name="Imagen 4">
            <a:extLst>
              <a:ext uri="{FF2B5EF4-FFF2-40B4-BE49-F238E27FC236}">
                <a16:creationId xmlns:a16="http://schemas.microsoft.com/office/drawing/2014/main" id="{A019F1F4-3496-4E40-BDD2-9A1A8309E211}"/>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6" name="Imagen 5">
            <a:extLst>
              <a:ext uri="{FF2B5EF4-FFF2-40B4-BE49-F238E27FC236}">
                <a16:creationId xmlns:a16="http://schemas.microsoft.com/office/drawing/2014/main" id="{17B72762-E3D9-4496-9444-6A925B5FA877}"/>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1140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92B605DD-3B9D-418F-91D9-238D18EF083A}"/>
              </a:ext>
            </a:extLst>
          </p:cNvPr>
          <p:cNvPicPr>
            <a:picLocks noGrp="1" noChangeAspect="1"/>
          </p:cNvPicPr>
          <p:nvPr>
            <p:ph idx="1"/>
          </p:nvPr>
        </p:nvPicPr>
        <p:blipFill>
          <a:blip r:embed="rId2"/>
          <a:stretch>
            <a:fillRect/>
          </a:stretch>
        </p:blipFill>
        <p:spPr>
          <a:xfrm>
            <a:off x="3956121" y="358588"/>
            <a:ext cx="4138420" cy="5853954"/>
          </a:xfrm>
        </p:spPr>
      </p:pic>
      <p:pic>
        <p:nvPicPr>
          <p:cNvPr id="6" name="Imagen 5">
            <a:extLst>
              <a:ext uri="{FF2B5EF4-FFF2-40B4-BE49-F238E27FC236}">
                <a16:creationId xmlns:a16="http://schemas.microsoft.com/office/drawing/2014/main" id="{DC81FA78-73DB-424B-870A-62CB78EE6067}"/>
              </a:ext>
            </a:extLst>
          </p:cNvPr>
          <p:cNvPicPr>
            <a:picLocks noChangeAspect="1"/>
          </p:cNvPicPr>
          <p:nvPr/>
        </p:nvPicPr>
        <p:blipFill>
          <a:blip r:embed="rId3"/>
          <a:stretch>
            <a:fillRect/>
          </a:stretch>
        </p:blipFill>
        <p:spPr>
          <a:xfrm>
            <a:off x="10760766" y="241038"/>
            <a:ext cx="1089804" cy="1089804"/>
          </a:xfrm>
          <a:prstGeom prst="rect">
            <a:avLst/>
          </a:prstGeom>
          <a:ln>
            <a:noFill/>
          </a:ln>
          <a:effectLst>
            <a:outerShdw blurRad="190500" algn="tl" rotWithShape="0">
              <a:srgbClr val="000000">
                <a:alpha val="70000"/>
              </a:srgbClr>
            </a:outerShdw>
          </a:effectLst>
        </p:spPr>
      </p:pic>
      <p:pic>
        <p:nvPicPr>
          <p:cNvPr id="7" name="Imagen 6">
            <a:extLst>
              <a:ext uri="{FF2B5EF4-FFF2-40B4-BE49-F238E27FC236}">
                <a16:creationId xmlns:a16="http://schemas.microsoft.com/office/drawing/2014/main" id="{DF11CB65-A164-4C34-A6F2-01B4E0BE6713}"/>
              </a:ext>
            </a:extLst>
          </p:cNvPr>
          <p:cNvPicPr>
            <a:picLocks noChangeAspect="1"/>
          </p:cNvPicPr>
          <p:nvPr/>
        </p:nvPicPr>
        <p:blipFill>
          <a:blip r:embed="rId4"/>
          <a:stretch>
            <a:fillRect/>
          </a:stretch>
        </p:blipFill>
        <p:spPr>
          <a:xfrm>
            <a:off x="2832053" y="5918105"/>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7091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C735EE-6B1D-466D-BE50-381259311AB7}"/>
              </a:ext>
            </a:extLst>
          </p:cNvPr>
          <p:cNvSpPr>
            <a:spLocks noGrp="1"/>
          </p:cNvSpPr>
          <p:nvPr>
            <p:ph type="title"/>
          </p:nvPr>
        </p:nvSpPr>
        <p:spPr>
          <a:xfrm>
            <a:off x="4045324" y="779057"/>
            <a:ext cx="4101352" cy="1089804"/>
          </a:xfrm>
        </p:spPr>
        <p:txBody>
          <a:bodyPr>
            <a:normAutofit fontScale="90000"/>
          </a:bodyPr>
          <a:lstStyle/>
          <a:p>
            <a:pPr algn="ctr"/>
            <a:br>
              <a:rPr lang="es-AR" sz="2800" dirty="0">
                <a:latin typeface="Arial Rounded MT Bold" panose="020F0704030504030204" pitchFamily="34" charset="0"/>
              </a:rPr>
            </a:br>
            <a:r>
              <a:rPr lang="es-AR" u="sng" dirty="0">
                <a:latin typeface="Arial Rounded MT Bold" panose="020F0704030504030204" pitchFamily="34" charset="0"/>
              </a:rPr>
              <a:t>EJE PEDAGÓGICO</a:t>
            </a:r>
          </a:p>
        </p:txBody>
      </p:sp>
      <p:sp>
        <p:nvSpPr>
          <p:cNvPr id="3" name="Marcador de contenido 2">
            <a:extLst>
              <a:ext uri="{FF2B5EF4-FFF2-40B4-BE49-F238E27FC236}">
                <a16:creationId xmlns:a16="http://schemas.microsoft.com/office/drawing/2014/main" id="{181C6223-3E83-4511-B3A1-0335C0B09C36}"/>
              </a:ext>
            </a:extLst>
          </p:cNvPr>
          <p:cNvSpPr>
            <a:spLocks noGrp="1"/>
          </p:cNvSpPr>
          <p:nvPr>
            <p:ph idx="1"/>
          </p:nvPr>
        </p:nvSpPr>
        <p:spPr>
          <a:xfrm>
            <a:off x="2832053" y="2245939"/>
            <a:ext cx="6527894" cy="3509402"/>
          </a:xfrm>
        </p:spPr>
        <p:txBody>
          <a:bodyPr>
            <a:normAutofit lnSpcReduction="10000"/>
          </a:bodyPr>
          <a:lstStyle/>
          <a:p>
            <a:pPr algn="just">
              <a:buFont typeface="Arial" panose="020B0604020202020204" pitchFamily="34" charset="0"/>
              <a:buChar char="•"/>
            </a:pPr>
            <a:r>
              <a:rPr lang="es-AR" dirty="0">
                <a:effectLst>
                  <a:outerShdw blurRad="38100" dist="38100" dir="2700000" algn="tl">
                    <a:srgbClr val="000000">
                      <a:alpha val="43137"/>
                    </a:srgbClr>
                  </a:outerShdw>
                </a:effectLst>
              </a:rPr>
              <a:t>¿A qué nos referimos cuando hablamos de huerta escolar?</a:t>
            </a:r>
          </a:p>
          <a:p>
            <a:pPr algn="just">
              <a:buFont typeface="Arial" panose="020B0604020202020204" pitchFamily="34" charset="0"/>
              <a:buChar char="•"/>
            </a:pPr>
            <a:r>
              <a:rPr lang="es-AR" dirty="0">
                <a:effectLst>
                  <a:outerShdw blurRad="38100" dist="38100" dir="2700000" algn="tl">
                    <a:srgbClr val="000000">
                      <a:alpha val="43137"/>
                    </a:srgbClr>
                  </a:outerShdw>
                </a:effectLst>
              </a:rPr>
              <a:t>Experiencia vs éxito.</a:t>
            </a:r>
          </a:p>
          <a:p>
            <a:pPr algn="just">
              <a:buFont typeface="Arial" panose="020B0604020202020204" pitchFamily="34" charset="0"/>
              <a:buChar char="•"/>
            </a:pPr>
            <a:r>
              <a:rPr lang="es-AR" dirty="0">
                <a:effectLst>
                  <a:outerShdw blurRad="38100" dist="38100" dir="2700000" algn="tl">
                    <a:srgbClr val="000000">
                      <a:alpha val="43137"/>
                    </a:srgbClr>
                  </a:outerShdw>
                </a:effectLst>
              </a:rPr>
              <a:t>Rol de referentes de huerta escolar.</a:t>
            </a:r>
          </a:p>
          <a:p>
            <a:pPr algn="just">
              <a:buFont typeface="Arial" panose="020B0604020202020204" pitchFamily="34" charset="0"/>
              <a:buChar char="•"/>
            </a:pPr>
            <a:r>
              <a:rPr lang="es-AR" dirty="0">
                <a:effectLst>
                  <a:outerShdw blurRad="38100" dist="38100" dir="2700000" algn="tl">
                    <a:srgbClr val="000000">
                      <a:alpha val="43137"/>
                    </a:srgbClr>
                  </a:outerShdw>
                </a:effectLst>
              </a:rPr>
              <a:t>Propósitos y objetivos.</a:t>
            </a:r>
          </a:p>
          <a:p>
            <a:pPr algn="just">
              <a:buFont typeface="Arial" panose="020B0604020202020204" pitchFamily="34" charset="0"/>
              <a:buChar char="•"/>
            </a:pPr>
            <a:r>
              <a:rPr lang="es-AR" dirty="0">
                <a:effectLst>
                  <a:outerShdw blurRad="38100" dist="38100" dir="2700000" algn="tl">
                    <a:srgbClr val="000000">
                      <a:alpha val="43137"/>
                    </a:srgbClr>
                  </a:outerShdw>
                </a:effectLst>
              </a:rPr>
              <a:t>¡No tengo invernadero! -&gt; discusión en torno al lugar de los recursos.</a:t>
            </a:r>
          </a:p>
          <a:p>
            <a:pPr algn="just">
              <a:buFont typeface="Arial" panose="020B0604020202020204" pitchFamily="34" charset="0"/>
              <a:buChar char="•"/>
            </a:pPr>
            <a:r>
              <a:rPr lang="es-AR" dirty="0">
                <a:effectLst>
                  <a:outerShdw blurRad="38100" dist="38100" dir="2700000" algn="tl">
                    <a:srgbClr val="000000">
                      <a:alpha val="43137"/>
                    </a:srgbClr>
                  </a:outerShdw>
                </a:effectLst>
              </a:rPr>
              <a:t>Explorar y descubrir como posibilidades de abordaje.</a:t>
            </a:r>
          </a:p>
          <a:p>
            <a:pPr algn="just">
              <a:buFont typeface="Arial" panose="020B0604020202020204" pitchFamily="34" charset="0"/>
              <a:buChar char="•"/>
            </a:pPr>
            <a:r>
              <a:rPr lang="es-AR" dirty="0">
                <a:effectLst>
                  <a:outerShdw blurRad="38100" dist="38100" dir="2700000" algn="tl">
                    <a:srgbClr val="000000">
                      <a:alpha val="43137"/>
                    </a:srgbClr>
                  </a:outerShdw>
                </a:effectLst>
              </a:rPr>
              <a:t>Construyendo pasos para comenzar a pensar una secuencia.</a:t>
            </a:r>
          </a:p>
          <a:p>
            <a:pPr algn="just">
              <a:buFont typeface="Arial" panose="020B0604020202020204" pitchFamily="34" charset="0"/>
              <a:buChar char="•"/>
            </a:pPr>
            <a:endParaRPr lang="es-AR" dirty="0">
              <a:effectLst>
                <a:outerShdw blurRad="38100" dist="38100" dir="2700000" algn="tl">
                  <a:srgbClr val="000000">
                    <a:alpha val="43137"/>
                  </a:srgbClr>
                </a:outerShdw>
              </a:effectLst>
            </a:endParaRPr>
          </a:p>
          <a:p>
            <a:pPr>
              <a:buFont typeface="Arial" panose="020B0604020202020204" pitchFamily="34" charset="0"/>
              <a:buChar char="•"/>
            </a:pPr>
            <a:endParaRPr lang="es-AR" dirty="0">
              <a:effectLst>
                <a:outerShdw blurRad="38100" dist="38100" dir="2700000" algn="tl">
                  <a:srgbClr val="000000">
                    <a:alpha val="43137"/>
                  </a:srgbClr>
                </a:outerShdw>
              </a:effectLst>
            </a:endParaRPr>
          </a:p>
          <a:p>
            <a:pPr>
              <a:buFont typeface="Arial" panose="020B0604020202020204" pitchFamily="34" charset="0"/>
              <a:buChar char="•"/>
            </a:pPr>
            <a:endParaRPr lang="es-AR" dirty="0">
              <a:effectLst>
                <a:outerShdw blurRad="38100" dist="38100" dir="2700000" algn="tl">
                  <a:srgbClr val="000000">
                    <a:alpha val="43137"/>
                  </a:srgbClr>
                </a:outerShdw>
              </a:effectLst>
            </a:endParaRPr>
          </a:p>
          <a:p>
            <a:endParaRPr lang="es-AR" dirty="0"/>
          </a:p>
        </p:txBody>
      </p:sp>
      <p:pic>
        <p:nvPicPr>
          <p:cNvPr id="4" name="Imagen 3">
            <a:extLst>
              <a:ext uri="{FF2B5EF4-FFF2-40B4-BE49-F238E27FC236}">
                <a16:creationId xmlns:a16="http://schemas.microsoft.com/office/drawing/2014/main" id="{E18B702E-5471-4C6D-8537-717F5AE94295}"/>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E0BA2E6-C395-49C5-B73B-1F1F151D7BAA}"/>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8956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BCEDB2-74C1-499C-A606-D92A82C4B371}"/>
              </a:ext>
            </a:extLst>
          </p:cNvPr>
          <p:cNvSpPr>
            <a:spLocks noGrp="1"/>
          </p:cNvSpPr>
          <p:nvPr>
            <p:ph type="title"/>
          </p:nvPr>
        </p:nvSpPr>
        <p:spPr>
          <a:xfrm>
            <a:off x="3578271" y="1570188"/>
            <a:ext cx="7936122" cy="586125"/>
          </a:xfrm>
        </p:spPr>
        <p:txBody>
          <a:bodyPr>
            <a:normAutofit/>
          </a:bodyPr>
          <a:lstStyle/>
          <a:p>
            <a:pPr algn="r"/>
            <a:r>
              <a:rPr lang="es-AR" sz="1400" i="1" dirty="0"/>
              <a:t>La educación es el arte de rebautizarnos, de enseñarnos a sentir de otro modo.</a:t>
            </a:r>
            <a:br>
              <a:rPr lang="es-AR" sz="1400" i="1" dirty="0"/>
            </a:br>
            <a:r>
              <a:rPr lang="es-AR" sz="1400" dirty="0"/>
              <a:t>F. </a:t>
            </a:r>
            <a:r>
              <a:rPr lang="es-AR" sz="1400" dirty="0" err="1"/>
              <a:t>Nietzche</a:t>
            </a:r>
            <a:endParaRPr lang="es-AR" sz="1400" dirty="0"/>
          </a:p>
        </p:txBody>
      </p:sp>
      <p:sp>
        <p:nvSpPr>
          <p:cNvPr id="3" name="Marcador de contenido 2">
            <a:extLst>
              <a:ext uri="{FF2B5EF4-FFF2-40B4-BE49-F238E27FC236}">
                <a16:creationId xmlns:a16="http://schemas.microsoft.com/office/drawing/2014/main" id="{C3B1A41F-0496-42A7-A54F-CAB86CF1D207}"/>
              </a:ext>
            </a:extLst>
          </p:cNvPr>
          <p:cNvSpPr>
            <a:spLocks noGrp="1"/>
          </p:cNvSpPr>
          <p:nvPr>
            <p:ph idx="1"/>
          </p:nvPr>
        </p:nvSpPr>
        <p:spPr>
          <a:xfrm>
            <a:off x="2266483" y="2799555"/>
            <a:ext cx="8171553" cy="2036603"/>
          </a:xfrm>
        </p:spPr>
        <p:txBody>
          <a:bodyPr/>
          <a:lstStyle/>
          <a:p>
            <a:pPr marL="0" indent="0">
              <a:lnSpc>
                <a:spcPct val="150000"/>
              </a:lnSpc>
              <a:buNone/>
            </a:pPr>
            <a:r>
              <a:rPr lang="es-AR" sz="2400" i="1" dirty="0">
                <a:effectLst>
                  <a:outerShdw blurRad="38100" dist="38100" dir="2700000" algn="tl">
                    <a:srgbClr val="000000">
                      <a:alpha val="43137"/>
                    </a:srgbClr>
                  </a:outerShdw>
                </a:effectLst>
              </a:rPr>
              <a:t>“[…] El secreto de los buenos maestros: a través de sus preguntas, guían discretamente […]”</a:t>
            </a:r>
          </a:p>
          <a:p>
            <a:pPr marL="0" indent="0" algn="r">
              <a:buNone/>
            </a:pPr>
            <a:r>
              <a:rPr lang="es-AR" dirty="0"/>
              <a:t>El maestro ignorante. J. </a:t>
            </a:r>
            <a:r>
              <a:rPr lang="es-AR" dirty="0" err="1"/>
              <a:t>Rancière</a:t>
            </a:r>
            <a:endParaRPr lang="es-AR" dirty="0"/>
          </a:p>
        </p:txBody>
      </p:sp>
      <p:pic>
        <p:nvPicPr>
          <p:cNvPr id="4" name="Imagen 3">
            <a:extLst>
              <a:ext uri="{FF2B5EF4-FFF2-40B4-BE49-F238E27FC236}">
                <a16:creationId xmlns:a16="http://schemas.microsoft.com/office/drawing/2014/main" id="{9F6645DA-3666-450D-B53D-2AAE2099E388}"/>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56AB69DB-1A28-49CF-9407-84AA78829F18}"/>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6500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3A7F35-C8B6-4485-8E9C-DAA9A01E07D1}"/>
              </a:ext>
            </a:extLst>
          </p:cNvPr>
          <p:cNvSpPr>
            <a:spLocks noGrp="1"/>
          </p:cNvSpPr>
          <p:nvPr>
            <p:ph type="title"/>
          </p:nvPr>
        </p:nvSpPr>
        <p:spPr>
          <a:xfrm>
            <a:off x="3138440" y="2517813"/>
            <a:ext cx="6221506" cy="1822374"/>
          </a:xfrm>
        </p:spPr>
        <p:txBody>
          <a:bodyPr>
            <a:normAutofit fontScale="90000"/>
          </a:bodyPr>
          <a:lstStyle/>
          <a:p>
            <a:pPr algn="ctr"/>
            <a:r>
              <a:rPr lang="es-AR" dirty="0">
                <a:effectLst>
                  <a:outerShdw blurRad="38100" dist="38100" dir="2700000" algn="tl">
                    <a:srgbClr val="000000">
                      <a:alpha val="43137"/>
                    </a:srgbClr>
                  </a:outerShdw>
                </a:effectLst>
              </a:rPr>
              <a:t>¿Qué es una huerta escolar?</a:t>
            </a:r>
            <a:br>
              <a:rPr lang="es-AR" dirty="0">
                <a:effectLst>
                  <a:outerShdw blurRad="38100" dist="38100" dir="2700000" algn="tl">
                    <a:srgbClr val="000000">
                      <a:alpha val="43137"/>
                    </a:srgbClr>
                  </a:outerShdw>
                </a:effectLst>
              </a:rPr>
            </a:br>
            <a:r>
              <a:rPr lang="es-AR" dirty="0">
                <a:effectLst>
                  <a:outerShdw blurRad="38100" dist="38100" dir="2700000" algn="tl">
                    <a:srgbClr val="000000">
                      <a:alpha val="43137"/>
                    </a:srgbClr>
                  </a:outerShdw>
                </a:effectLst>
              </a:rPr>
              <a:t> </a:t>
            </a:r>
            <a:br>
              <a:rPr lang="es-AR" dirty="0">
                <a:effectLst>
                  <a:outerShdw blurRad="38100" dist="38100" dir="2700000" algn="tl">
                    <a:srgbClr val="000000">
                      <a:alpha val="43137"/>
                    </a:srgbClr>
                  </a:outerShdw>
                </a:effectLst>
              </a:rPr>
            </a:br>
            <a:r>
              <a:rPr lang="es-AR" dirty="0">
                <a:effectLst>
                  <a:outerShdw blurRad="38100" dist="38100" dir="2700000" algn="tl">
                    <a:srgbClr val="000000">
                      <a:alpha val="43137"/>
                    </a:srgbClr>
                  </a:outerShdw>
                </a:effectLst>
              </a:rPr>
              <a:t>¿Qué la caracteriza?</a:t>
            </a:r>
            <a:endParaRPr lang="es-A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9" name="Imagen 8">
            <a:extLst>
              <a:ext uri="{FF2B5EF4-FFF2-40B4-BE49-F238E27FC236}">
                <a16:creationId xmlns:a16="http://schemas.microsoft.com/office/drawing/2014/main" id="{DFFDF87E-31B6-4E12-B51A-C129177063FC}"/>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10" name="Imagen 9">
            <a:extLst>
              <a:ext uri="{FF2B5EF4-FFF2-40B4-BE49-F238E27FC236}">
                <a16:creationId xmlns:a16="http://schemas.microsoft.com/office/drawing/2014/main" id="{09D5193D-D7DD-42AA-A40B-8DE92965CAE6}"/>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0544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45AA1E6D-5118-4BAE-9A95-58C72A068408}"/>
              </a:ext>
            </a:extLst>
          </p:cNvPr>
          <p:cNvSpPr>
            <a:spLocks noGrp="1"/>
          </p:cNvSpPr>
          <p:nvPr>
            <p:ph idx="1"/>
          </p:nvPr>
        </p:nvSpPr>
        <p:spPr>
          <a:xfrm>
            <a:off x="1967752" y="2642347"/>
            <a:ext cx="8256494" cy="1573306"/>
          </a:xfrm>
        </p:spPr>
        <p:txBody>
          <a:bodyPr>
            <a:normAutofit lnSpcReduction="10000"/>
          </a:bodyPr>
          <a:lstStyle/>
          <a:p>
            <a:pPr lvl="0"/>
            <a:endParaRPr lang="es-AR" dirty="0"/>
          </a:p>
          <a:p>
            <a:pPr marL="0" lvl="0" indent="0" algn="ctr">
              <a:buNone/>
            </a:pPr>
            <a:r>
              <a:rPr lang="es-AR" sz="3800" i="1" dirty="0">
                <a:effectLst>
                  <a:outerShdw blurRad="38100" dist="38100" dir="2700000" algn="tl">
                    <a:srgbClr val="000000">
                      <a:alpha val="43137"/>
                    </a:srgbClr>
                  </a:outerShdw>
                </a:effectLst>
              </a:rPr>
              <a:t>Es esencialmente un espacio de experiencias</a:t>
            </a:r>
            <a:r>
              <a:rPr lang="es-AR" dirty="0"/>
              <a:t>. </a:t>
            </a:r>
          </a:p>
          <a:p>
            <a:pPr marL="0" indent="0">
              <a:buNone/>
            </a:pPr>
            <a:endParaRPr lang="es-AR" dirty="0"/>
          </a:p>
          <a:p>
            <a:pPr marL="0" indent="0" algn="ctr">
              <a:buNone/>
            </a:pPr>
            <a:endParaRPr lang="es-AR" sz="3600" b="1"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88042CB-9FC8-4D9F-9217-A6298044CD5F}"/>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6" name="Imagen 5">
            <a:extLst>
              <a:ext uri="{FF2B5EF4-FFF2-40B4-BE49-F238E27FC236}">
                <a16:creationId xmlns:a16="http://schemas.microsoft.com/office/drawing/2014/main" id="{98A6EF20-5E8B-4702-BF80-C25EF9B7170F}"/>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0320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990E-2767-46FF-A783-9560BD714C32}"/>
              </a:ext>
            </a:extLst>
          </p:cNvPr>
          <p:cNvSpPr>
            <a:spLocks noGrp="1"/>
          </p:cNvSpPr>
          <p:nvPr>
            <p:ph type="title"/>
          </p:nvPr>
        </p:nvSpPr>
        <p:spPr>
          <a:xfrm>
            <a:off x="2589212" y="974034"/>
            <a:ext cx="7478922" cy="699849"/>
          </a:xfrm>
        </p:spPr>
        <p:txBody>
          <a:bodyPr>
            <a:normAutofit/>
          </a:bodyPr>
          <a:lstStyle/>
          <a:p>
            <a:r>
              <a:rPr lang="es-AR" sz="3200" dirty="0">
                <a:effectLst>
                  <a:outerShdw blurRad="38100" dist="38100" dir="2700000" algn="tl">
                    <a:srgbClr val="000000">
                      <a:alpha val="43137"/>
                    </a:srgbClr>
                  </a:outerShdw>
                </a:effectLst>
              </a:rPr>
              <a:t>¿Por qué hablamos de experiencia?</a:t>
            </a:r>
          </a:p>
        </p:txBody>
      </p:sp>
      <p:sp>
        <p:nvSpPr>
          <p:cNvPr id="3" name="Marcador de contenido 2">
            <a:extLst>
              <a:ext uri="{FF2B5EF4-FFF2-40B4-BE49-F238E27FC236}">
                <a16:creationId xmlns:a16="http://schemas.microsoft.com/office/drawing/2014/main" id="{DFDE0E44-821B-4EF1-A12D-D6700DE3A790}"/>
              </a:ext>
            </a:extLst>
          </p:cNvPr>
          <p:cNvSpPr>
            <a:spLocks noGrp="1"/>
          </p:cNvSpPr>
          <p:nvPr>
            <p:ph idx="1"/>
          </p:nvPr>
        </p:nvSpPr>
        <p:spPr>
          <a:xfrm>
            <a:off x="1882588" y="1903740"/>
            <a:ext cx="9009530" cy="3980225"/>
          </a:xfrm>
        </p:spPr>
        <p:txBody>
          <a:bodyPr>
            <a:normAutofit/>
          </a:bodyPr>
          <a:lstStyle/>
          <a:p>
            <a:pPr>
              <a:buFont typeface="Arial" panose="020B0604020202020204" pitchFamily="34" charset="0"/>
              <a:buChar char="•"/>
            </a:pPr>
            <a:r>
              <a:rPr lang="es-AR" i="1" dirty="0"/>
              <a:t>Ex-per-</a:t>
            </a:r>
            <a:r>
              <a:rPr lang="es-AR" i="1" dirty="0" err="1"/>
              <a:t>ientia</a:t>
            </a:r>
            <a:r>
              <a:rPr lang="es-AR" i="1" dirty="0"/>
              <a:t> </a:t>
            </a:r>
            <a:r>
              <a:rPr lang="es-AR" dirty="0"/>
              <a:t>significa salir hacia afuera y pasar a través.</a:t>
            </a:r>
          </a:p>
          <a:p>
            <a:pPr marL="0" indent="0">
              <a:buNone/>
            </a:pPr>
            <a:endParaRPr lang="es-AR" dirty="0"/>
          </a:p>
          <a:p>
            <a:pPr algn="just">
              <a:buFont typeface="Arial" panose="020B0604020202020204" pitchFamily="34" charset="0"/>
              <a:buChar char="•"/>
            </a:pPr>
            <a:r>
              <a:rPr lang="es-AR" i="1" dirty="0"/>
              <a:t>Hacer una </a:t>
            </a:r>
            <a:r>
              <a:rPr lang="es-AR" i="1" dirty="0">
                <a:effectLst>
                  <a:outerShdw blurRad="38100" dist="38100" dir="2700000" algn="tl">
                    <a:srgbClr val="000000">
                      <a:alpha val="43137"/>
                    </a:srgbClr>
                  </a:outerShdw>
                </a:effectLst>
              </a:rPr>
              <a:t>experiencia</a:t>
            </a:r>
            <a:r>
              <a:rPr lang="es-AR" i="1" dirty="0"/>
              <a:t> con algo significa que </a:t>
            </a:r>
            <a:r>
              <a:rPr lang="es-AR" i="1" u="sng" dirty="0"/>
              <a:t>algo nos acaece, nos alcanza; que se apodera de nosotros</a:t>
            </a:r>
            <a:r>
              <a:rPr lang="es-AR" i="1" dirty="0"/>
              <a:t>, que nos tumba y </a:t>
            </a:r>
            <a:r>
              <a:rPr lang="es-AR" i="1" dirty="0">
                <a:effectLst>
                  <a:outerShdw blurRad="38100" dist="38100" dir="2700000" algn="tl">
                    <a:srgbClr val="000000">
                      <a:alpha val="43137"/>
                    </a:srgbClr>
                  </a:outerShdw>
                </a:effectLst>
              </a:rPr>
              <a:t>nos transforma</a:t>
            </a:r>
            <a:r>
              <a:rPr lang="es-AR" i="1" dirty="0"/>
              <a:t>. Cuando hablamos de “hacer una experiencia”, eso no significa necesariamente que nosotros la hagamos acaecer; hacer significa aquí: sufrir, padecer, tomar lo que nos alcanza receptivamente, aceptar, en la medida que nos sometemos a ello, </a:t>
            </a:r>
            <a:r>
              <a:rPr lang="es-AR" i="1" dirty="0">
                <a:effectLst>
                  <a:outerShdw blurRad="38100" dist="38100" dir="2700000" algn="tl">
                    <a:srgbClr val="000000">
                      <a:alpha val="43137"/>
                    </a:srgbClr>
                  </a:outerShdw>
                </a:effectLst>
              </a:rPr>
              <a:t>Hacer una experiencia</a:t>
            </a:r>
            <a:r>
              <a:rPr lang="es-AR" i="1" dirty="0"/>
              <a:t> quiere decir, por tanto: </a:t>
            </a:r>
            <a:r>
              <a:rPr lang="es-AR" i="1" dirty="0">
                <a:effectLst>
                  <a:outerShdw blurRad="38100" dist="38100" dir="2700000" algn="tl">
                    <a:srgbClr val="000000">
                      <a:alpha val="43137"/>
                    </a:srgbClr>
                  </a:outerShdw>
                </a:effectLst>
              </a:rPr>
              <a:t>dejarnos abordar en lo propio por lo que nos interpela</a:t>
            </a:r>
            <a:r>
              <a:rPr lang="es-AR" i="1" dirty="0"/>
              <a:t>, entrando y sometiéndonos a ello. Nosotros podemos ser así </a:t>
            </a:r>
            <a:r>
              <a:rPr lang="es-AR" i="1" dirty="0">
                <a:effectLst>
                  <a:outerShdw blurRad="38100" dist="38100" dir="2700000" algn="tl">
                    <a:srgbClr val="000000">
                      <a:alpha val="43137"/>
                    </a:srgbClr>
                  </a:outerShdw>
                </a:effectLst>
              </a:rPr>
              <a:t>transformados</a:t>
            </a:r>
            <a:r>
              <a:rPr lang="es-AR" i="1" dirty="0"/>
              <a:t> por tales experiencias, de un día para otro en el transcurso del tiempo.</a:t>
            </a:r>
            <a:endParaRPr lang="es-AR" dirty="0"/>
          </a:p>
          <a:p>
            <a:pPr marL="0" indent="0" algn="r">
              <a:buNone/>
            </a:pPr>
            <a:r>
              <a:rPr lang="es-AR" sz="1400" i="1" dirty="0"/>
              <a:t>La experiencia de la lectura. Jorge Larrosa</a:t>
            </a:r>
          </a:p>
        </p:txBody>
      </p:sp>
      <p:pic>
        <p:nvPicPr>
          <p:cNvPr id="4" name="Imagen 3">
            <a:extLst>
              <a:ext uri="{FF2B5EF4-FFF2-40B4-BE49-F238E27FC236}">
                <a16:creationId xmlns:a16="http://schemas.microsoft.com/office/drawing/2014/main" id="{A9E038B7-B575-4392-9C95-1B086F83808E}"/>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C8170E0D-347E-4D52-B62C-5BD1E5C7096B}"/>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0968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E16D248-6538-441A-9F12-96AA2B9A34E4}"/>
              </a:ext>
            </a:extLst>
          </p:cNvPr>
          <p:cNvSpPr>
            <a:spLocks noGrp="1"/>
          </p:cNvSpPr>
          <p:nvPr>
            <p:ph idx="1"/>
          </p:nvPr>
        </p:nvSpPr>
        <p:spPr>
          <a:xfrm>
            <a:off x="2232212" y="654423"/>
            <a:ext cx="8216153" cy="5127812"/>
          </a:xfrm>
        </p:spPr>
        <p:txBody>
          <a:bodyPr>
            <a:normAutofit/>
          </a:bodyPr>
          <a:lstStyle/>
          <a:p>
            <a:pPr marL="0" lvl="0" indent="0" algn="ctr">
              <a:buNone/>
            </a:pPr>
            <a:r>
              <a:rPr lang="es-AR" sz="2800" i="1" u="sng" dirty="0">
                <a:effectLst>
                  <a:outerShdw blurRad="38100" dist="38100" dir="2700000" algn="tl">
                    <a:srgbClr val="000000">
                      <a:alpha val="43137"/>
                    </a:srgbClr>
                  </a:outerShdw>
                </a:effectLst>
              </a:rPr>
              <a:t>Experiencias de huerta escolar.</a:t>
            </a:r>
            <a:r>
              <a:rPr lang="es-AR" u="sng" dirty="0"/>
              <a:t> </a:t>
            </a:r>
          </a:p>
          <a:p>
            <a:pPr marL="0" indent="0">
              <a:buNone/>
            </a:pPr>
            <a:endParaRPr lang="es-AR" dirty="0"/>
          </a:p>
          <a:p>
            <a:pPr lvl="0"/>
            <a:r>
              <a:rPr lang="es-AR" dirty="0"/>
              <a:t>De enseñanza y de aprendizaje.</a:t>
            </a:r>
          </a:p>
          <a:p>
            <a:pPr lvl="0"/>
            <a:r>
              <a:rPr lang="es-AR" dirty="0"/>
              <a:t>De descubrimientos.</a:t>
            </a:r>
          </a:p>
          <a:p>
            <a:pPr lvl="0"/>
            <a:r>
              <a:rPr lang="es-AR" dirty="0"/>
              <a:t>De experimentaciones.</a:t>
            </a:r>
          </a:p>
          <a:p>
            <a:pPr lvl="0"/>
            <a:r>
              <a:rPr lang="es-AR" dirty="0"/>
              <a:t>De conexión con el entorno.</a:t>
            </a:r>
          </a:p>
          <a:p>
            <a:pPr lvl="0"/>
            <a:r>
              <a:rPr lang="es-AR" dirty="0"/>
              <a:t>De exploración/ indagación.</a:t>
            </a:r>
          </a:p>
          <a:p>
            <a:pPr lvl="0"/>
            <a:r>
              <a:rPr lang="es-AR" dirty="0"/>
              <a:t>De intercambio de saberes.</a:t>
            </a:r>
          </a:p>
          <a:p>
            <a:pPr lvl="0"/>
            <a:r>
              <a:rPr lang="es-AR" dirty="0"/>
              <a:t>De interacción con la naturaleza.</a:t>
            </a:r>
          </a:p>
          <a:p>
            <a:pPr lvl="0"/>
            <a:r>
              <a:rPr lang="es-AR" dirty="0"/>
              <a:t>De cultivo y cuidado del medio ambiente.</a:t>
            </a:r>
          </a:p>
          <a:p>
            <a:pPr lvl="0"/>
            <a:r>
              <a:rPr lang="es-AR" dirty="0"/>
              <a:t>De responsabilidades compartidas.</a:t>
            </a:r>
          </a:p>
          <a:p>
            <a:pPr lvl="0"/>
            <a:r>
              <a:rPr lang="es-AR" dirty="0"/>
              <a:t>De colaboración y cooperación.</a:t>
            </a:r>
          </a:p>
          <a:p>
            <a:endParaRPr lang="es-AR" dirty="0"/>
          </a:p>
        </p:txBody>
      </p:sp>
      <p:pic>
        <p:nvPicPr>
          <p:cNvPr id="4" name="Imagen 3">
            <a:extLst>
              <a:ext uri="{FF2B5EF4-FFF2-40B4-BE49-F238E27FC236}">
                <a16:creationId xmlns:a16="http://schemas.microsoft.com/office/drawing/2014/main" id="{557768FC-FAB3-43EC-8AD2-6EA4BDE306E0}"/>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8AC245EE-422A-491E-B7D9-28557D8504B0}"/>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3778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317414-FD52-409F-8B5C-2F7813598FD1}"/>
              </a:ext>
            </a:extLst>
          </p:cNvPr>
          <p:cNvSpPr>
            <a:spLocks noGrp="1"/>
          </p:cNvSpPr>
          <p:nvPr>
            <p:ph type="title"/>
          </p:nvPr>
        </p:nvSpPr>
        <p:spPr>
          <a:xfrm>
            <a:off x="2832052" y="1457005"/>
            <a:ext cx="6213334" cy="741875"/>
          </a:xfrm>
        </p:spPr>
        <p:txBody>
          <a:bodyPr>
            <a:normAutofit/>
          </a:bodyPr>
          <a:lstStyle/>
          <a:p>
            <a:pPr algn="ctr"/>
            <a:r>
              <a:rPr lang="es-AR"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Experiencia vs Éxito</a:t>
            </a:r>
          </a:p>
        </p:txBody>
      </p:sp>
      <p:sp>
        <p:nvSpPr>
          <p:cNvPr id="3" name="Marcador de contenido 2">
            <a:extLst>
              <a:ext uri="{FF2B5EF4-FFF2-40B4-BE49-F238E27FC236}">
                <a16:creationId xmlns:a16="http://schemas.microsoft.com/office/drawing/2014/main" id="{ADCECA62-EFE4-4B48-AC32-5C0BB5DC81D6}"/>
              </a:ext>
            </a:extLst>
          </p:cNvPr>
          <p:cNvSpPr>
            <a:spLocks noGrp="1"/>
          </p:cNvSpPr>
          <p:nvPr>
            <p:ph idx="1"/>
          </p:nvPr>
        </p:nvSpPr>
        <p:spPr>
          <a:xfrm>
            <a:off x="1872065" y="2395863"/>
            <a:ext cx="8447870" cy="3121393"/>
          </a:xfrm>
        </p:spPr>
        <p:txBody>
          <a:bodyPr/>
          <a:lstStyle/>
          <a:p>
            <a:pPr marL="0" indent="0">
              <a:buNone/>
            </a:pPr>
            <a:endParaRPr lang="es-AR" dirty="0"/>
          </a:p>
          <a:p>
            <a:pPr marL="0" indent="0" algn="just">
              <a:buNone/>
            </a:pPr>
            <a:r>
              <a:rPr lang="es-AR" sz="2000" dirty="0">
                <a:effectLst>
                  <a:outerShdw blurRad="38100" dist="38100" dir="2700000" algn="tl">
                    <a:srgbClr val="000000">
                      <a:alpha val="43137"/>
                    </a:srgbClr>
                  </a:outerShdw>
                </a:effectLst>
              </a:rPr>
              <a:t>-&gt; No se trata de una huerta cuyo fin es producir a escala hortalizas o frutas de manera eficiente.</a:t>
            </a:r>
          </a:p>
          <a:p>
            <a:pPr marL="0" indent="0" algn="just">
              <a:buNone/>
            </a:pPr>
            <a:endParaRPr lang="es-AR" sz="2000" dirty="0">
              <a:effectLst>
                <a:outerShdw blurRad="38100" dist="38100" dir="2700000" algn="tl">
                  <a:srgbClr val="000000">
                    <a:alpha val="43137"/>
                  </a:srgbClr>
                </a:outerShdw>
              </a:effectLst>
            </a:endParaRPr>
          </a:p>
          <a:p>
            <a:pPr marL="0" indent="0" algn="just">
              <a:buNone/>
            </a:pPr>
            <a:r>
              <a:rPr lang="es-AR" sz="2000" dirty="0">
                <a:effectLst>
                  <a:outerShdw blurRad="38100" dist="38100" dir="2700000" algn="tl">
                    <a:srgbClr val="000000">
                      <a:alpha val="43137"/>
                    </a:srgbClr>
                  </a:outerShdw>
                </a:effectLst>
              </a:rPr>
              <a:t>-&gt; Su “éxito” -&gt; Generar experiencias que permitan el abordaje de contenidos curriculares (los posibles) desde un lugar diferente.</a:t>
            </a:r>
          </a:p>
          <a:p>
            <a:pPr marL="0" indent="0">
              <a:buNone/>
            </a:pPr>
            <a:endParaRPr lang="es-AR" dirty="0"/>
          </a:p>
        </p:txBody>
      </p:sp>
      <p:pic>
        <p:nvPicPr>
          <p:cNvPr id="4" name="Imagen 3">
            <a:extLst>
              <a:ext uri="{FF2B5EF4-FFF2-40B4-BE49-F238E27FC236}">
                <a16:creationId xmlns:a16="http://schemas.microsoft.com/office/drawing/2014/main" id="{6E4C8323-2054-468F-BA3C-300094D97EE3}"/>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74875125-4A0B-4E2A-A904-9201E23E14BA}"/>
              </a:ext>
            </a:extLst>
          </p:cNvPr>
          <p:cNvPicPr>
            <a:picLocks noChangeAspect="1"/>
          </p:cNvPicPr>
          <p:nvPr/>
        </p:nvPicPr>
        <p:blipFill>
          <a:blip r:embed="rId3"/>
          <a:stretch>
            <a:fillRect/>
          </a:stretch>
        </p:blipFill>
        <p:spPr>
          <a:xfrm>
            <a:off x="2832052" y="59112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7529650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284</TotalTime>
  <Words>897</Words>
  <Application>Microsoft Office PowerPoint</Application>
  <PresentationFormat>Panorámica</PresentationFormat>
  <Paragraphs>79</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Arial Rounded MT Bold</vt:lpstr>
      <vt:lpstr>Century Gothic</vt:lpstr>
      <vt:lpstr>Wingdings 3</vt:lpstr>
      <vt:lpstr>Espiral</vt:lpstr>
      <vt:lpstr>1° Capacitación del Programa Provincial de Huertas Escolares.</vt:lpstr>
      <vt:lpstr>Presentación de PowerPoint</vt:lpstr>
      <vt:lpstr> EJE PEDAGÓGICO</vt:lpstr>
      <vt:lpstr>La educación es el arte de rebautizarnos, de enseñarnos a sentir de otro modo. F. Nietzche</vt:lpstr>
      <vt:lpstr>¿Qué es una huerta escolar?   ¿Qué la caracteriza?</vt:lpstr>
      <vt:lpstr>Presentación de PowerPoint</vt:lpstr>
      <vt:lpstr>¿Por qué hablamos de experiencia?</vt:lpstr>
      <vt:lpstr>Presentación de PowerPoint</vt:lpstr>
      <vt:lpstr>Experiencia vs Éxito</vt:lpstr>
      <vt:lpstr>¿Cuál es el rol de los y las referentes de huerta escolar en las instituciones?</vt:lpstr>
      <vt:lpstr>Rol de Referentes de Huerta Escolar</vt:lpstr>
      <vt:lpstr>Propósitos y objetivos.  </vt:lpstr>
      <vt:lpstr>¡No tengo invernadero! -&gt; discusión en torno al lugar de los recursos. </vt:lpstr>
      <vt:lpstr>Explorar y descubrir como posibilidades de abordaje. </vt:lpstr>
      <vt:lpstr>Presentación de PowerPoint</vt:lpstr>
      <vt:lpstr>Construyendo pasos para comenzar a pensar una secuencia. </vt:lpstr>
      <vt:lpstr>Continuará….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Capacitación del Programa Provincial de Huertas Escolares.</dc:title>
  <dc:creator>Usuario</dc:creator>
  <cp:lastModifiedBy>Usuario</cp:lastModifiedBy>
  <cp:revision>36</cp:revision>
  <dcterms:created xsi:type="dcterms:W3CDTF">2022-08-29T20:53:08Z</dcterms:created>
  <dcterms:modified xsi:type="dcterms:W3CDTF">2022-09-20T16:42:33Z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