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2" r:id="rId12"/>
    <p:sldId id="271" r:id="rId13"/>
    <p:sldId id="257" r:id="rId14"/>
    <p:sldId id="258" r:id="rId15"/>
    <p:sldId id="259" r:id="rId16"/>
    <p:sldId id="260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EDDA-FC1E-4BCC-8E6B-51BD41A1C85A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31CD065-3579-49E9-BAF5-CBD2D0526B6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56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EDDA-FC1E-4BCC-8E6B-51BD41A1C85A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31CD065-3579-49E9-BAF5-CBD2D0526B6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51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EDDA-FC1E-4BCC-8E6B-51BD41A1C85A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31CD065-3579-49E9-BAF5-CBD2D0526B6C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8921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EDDA-FC1E-4BCC-8E6B-51BD41A1C85A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31CD065-3579-49E9-BAF5-CBD2D0526B6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68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EDDA-FC1E-4BCC-8E6B-51BD41A1C85A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31CD065-3579-49E9-BAF5-CBD2D0526B6C}" type="slidenum">
              <a:rPr lang="en-US" smtClean="0"/>
              <a:t>‹Nº›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6579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EDDA-FC1E-4BCC-8E6B-51BD41A1C85A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31CD065-3579-49E9-BAF5-CBD2D0526B6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56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EDDA-FC1E-4BCC-8E6B-51BD41A1C85A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D065-3579-49E9-BAF5-CBD2D0526B6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40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EDDA-FC1E-4BCC-8E6B-51BD41A1C85A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D065-3579-49E9-BAF5-CBD2D0526B6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66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EDDA-FC1E-4BCC-8E6B-51BD41A1C85A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D065-3579-49E9-BAF5-CBD2D0526B6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08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EDDA-FC1E-4BCC-8E6B-51BD41A1C85A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31CD065-3579-49E9-BAF5-CBD2D0526B6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21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EDDA-FC1E-4BCC-8E6B-51BD41A1C85A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31CD065-3579-49E9-BAF5-CBD2D0526B6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10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EDDA-FC1E-4BCC-8E6B-51BD41A1C85A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31CD065-3579-49E9-BAF5-CBD2D0526B6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01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EDDA-FC1E-4BCC-8E6B-51BD41A1C85A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D065-3579-49E9-BAF5-CBD2D0526B6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05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EDDA-FC1E-4BCC-8E6B-51BD41A1C85A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D065-3579-49E9-BAF5-CBD2D0526B6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1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EDDA-FC1E-4BCC-8E6B-51BD41A1C85A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D065-3579-49E9-BAF5-CBD2D0526B6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22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EDDA-FC1E-4BCC-8E6B-51BD41A1C85A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31CD065-3579-49E9-BAF5-CBD2D0526B6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32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0EDDA-FC1E-4BCC-8E6B-51BD41A1C85A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31CD065-3579-49E9-BAF5-CBD2D0526B6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1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Manejo de suelo y Planificación de la huerta agroecológica escolar 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80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b="1" dirty="0"/>
              <a:t>Requisitos del área para la huerta</a:t>
            </a:r>
            <a:br>
              <a:rPr lang="es-ES_tradnl" b="1" dirty="0"/>
            </a:b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b="1" dirty="0"/>
              <a:t>Canteros</a:t>
            </a:r>
          </a:p>
          <a:p>
            <a:pPr marL="0" indent="0">
              <a:buNone/>
            </a:pPr>
            <a:r>
              <a:rPr lang="es-ES_tradnl" b="1" dirty="0"/>
              <a:t> Es imprescindible la aplicación de materia orgánica (10 kg por metro cuadrado)</a:t>
            </a:r>
          </a:p>
          <a:p>
            <a:pPr marL="0" indent="0">
              <a:buNone/>
            </a:pPr>
            <a:r>
              <a:rPr lang="es-ES_tradnl" b="1" dirty="0"/>
              <a:t> Después de confeccionado el cantero se  realiza la preparación para la nueva temporada</a:t>
            </a:r>
          </a:p>
          <a:p>
            <a:pPr marL="0" indent="0">
              <a:buNone/>
            </a:pPr>
            <a:endParaRPr lang="es-ES_tradnl" b="1" dirty="0"/>
          </a:p>
          <a:p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6244" y="4379976"/>
            <a:ext cx="4873752" cy="171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740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Preparación del suelo</a:t>
            </a:r>
            <a:endParaRPr lang="en-US" dirty="0"/>
          </a:p>
        </p:txBody>
      </p:sp>
      <p:pic>
        <p:nvPicPr>
          <p:cNvPr id="4" name="Picture 7" descr="preparación canteros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924" y="1619282"/>
            <a:ext cx="2778252" cy="1029231"/>
          </a:xfrm>
          <a:prstGeom prst="rect">
            <a:avLst/>
          </a:prstGeom>
          <a:noFill/>
        </p:spPr>
      </p:pic>
      <p:pic>
        <p:nvPicPr>
          <p:cNvPr id="5" name="Picture 8" descr="preparación canteros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5925" y="2944845"/>
            <a:ext cx="2778252" cy="842539"/>
          </a:xfrm>
          <a:prstGeom prst="rect">
            <a:avLst/>
          </a:prstGeom>
          <a:noFill/>
        </p:spPr>
      </p:pic>
      <p:pic>
        <p:nvPicPr>
          <p:cNvPr id="6" name="Picture 9" descr="preparación canteros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6229" y="4015645"/>
            <a:ext cx="2747947" cy="798117"/>
          </a:xfrm>
          <a:prstGeom prst="rect">
            <a:avLst/>
          </a:prstGeom>
          <a:noFill/>
        </p:spPr>
      </p:pic>
      <p:pic>
        <p:nvPicPr>
          <p:cNvPr id="7" name="Picture 6" descr="preapraación canteros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5924" y="5039517"/>
            <a:ext cx="2778252" cy="719580"/>
          </a:xfrm>
          <a:prstGeom prst="rect">
            <a:avLst/>
          </a:prstGeom>
          <a:noFill/>
        </p:spPr>
      </p:pic>
      <p:pic>
        <p:nvPicPr>
          <p:cNvPr id="8" name="Picture 5" descr="preparación canteros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23" y="5888320"/>
            <a:ext cx="3020949" cy="912251"/>
          </a:xfrm>
          <a:prstGeom prst="rect">
            <a:avLst/>
          </a:prstGeom>
          <a:noFill/>
        </p:spPr>
      </p:pic>
      <p:sp>
        <p:nvSpPr>
          <p:cNvPr id="9" name="Llamada de flecha a la izquierda 8"/>
          <p:cNvSpPr/>
          <p:nvPr/>
        </p:nvSpPr>
        <p:spPr>
          <a:xfrm>
            <a:off x="5742432" y="1487462"/>
            <a:ext cx="3246120" cy="1072857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Hacer una zanja de 30 cm de ancho por 30 cm de profundidad </a:t>
            </a:r>
            <a:endParaRPr lang="en-US" dirty="0"/>
          </a:p>
        </p:txBody>
      </p:sp>
      <p:sp>
        <p:nvSpPr>
          <p:cNvPr id="10" name="Llamada de flecha a la izquierda 9"/>
          <p:cNvSpPr/>
          <p:nvPr/>
        </p:nvSpPr>
        <p:spPr>
          <a:xfrm>
            <a:off x="6629400" y="2944845"/>
            <a:ext cx="2359152" cy="1005363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Dejar la tierra de la zanja en la cabecera </a:t>
            </a:r>
            <a:endParaRPr lang="en-US" dirty="0"/>
          </a:p>
        </p:txBody>
      </p:sp>
      <p:sp>
        <p:nvSpPr>
          <p:cNvPr id="12" name="Llamada de flecha a la izquierda 11"/>
          <p:cNvSpPr/>
          <p:nvPr/>
        </p:nvSpPr>
        <p:spPr>
          <a:xfrm>
            <a:off x="6711696" y="4626864"/>
            <a:ext cx="2971800" cy="9144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Haciendo cortes de 5 cm , empujar el pan de tierra </a:t>
            </a:r>
            <a:endParaRPr lang="en-US" dirty="0"/>
          </a:p>
        </p:txBody>
      </p:sp>
      <p:sp>
        <p:nvSpPr>
          <p:cNvPr id="13" name="Llamada de flecha a la izquierda 12"/>
          <p:cNvSpPr/>
          <p:nvPr/>
        </p:nvSpPr>
        <p:spPr>
          <a:xfrm>
            <a:off x="7283196" y="5759097"/>
            <a:ext cx="3387852" cy="9144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Llevar la tierra de la cabecera del cantero al final y rastrillar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7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_tradnl" b="1" dirty="0"/>
              <a:t>Ventajas del cantero con abundante materia orgánica</a:t>
            </a:r>
            <a:br>
              <a:rPr lang="es-ES_tradnl" b="1" dirty="0"/>
            </a:b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798193"/>
            <a:ext cx="10515600" cy="4351338"/>
          </a:xfrm>
        </p:spPr>
        <p:txBody>
          <a:bodyPr/>
          <a:lstStyle/>
          <a:p>
            <a:pPr marL="228600" lvl="2">
              <a:spcBef>
                <a:spcPts val="1000"/>
              </a:spcBef>
            </a:pPr>
            <a:r>
              <a:rPr lang="es-ES" sz="2800" b="1" dirty="0"/>
              <a:t>Activa biológicamente el suelo al aportar nutrimentos a los microorganismos.</a:t>
            </a:r>
          </a:p>
          <a:p>
            <a:pPr marL="228600" lvl="2">
              <a:spcBef>
                <a:spcPts val="1000"/>
              </a:spcBef>
            </a:pPr>
            <a:r>
              <a:rPr lang="es-ES" sz="2800" b="1" dirty="0"/>
              <a:t> Incrementa la capacidad de retención de agua</a:t>
            </a:r>
            <a:endParaRPr lang="es-ES_tradnl" sz="2800" b="1" dirty="0"/>
          </a:p>
          <a:p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9664" y="3317748"/>
            <a:ext cx="4169663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334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487010"/>
            <a:ext cx="10515600" cy="118361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AR" b="1" dirty="0">
                <a:solidFill>
                  <a:srgbClr val="4AB7E9"/>
                </a:solidFill>
                <a:latin typeface="Encode Sans" panose="00000500000000000000" pitchFamily="2" charset="0"/>
              </a:rPr>
              <a:t>La Tierra Orgánica 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1387792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s-AR" sz="3200" b="1" dirty="0">
                <a:latin typeface="Encode Sans" panose="00000500000000000000" pitchFamily="2" charset="0"/>
              </a:rPr>
              <a:t>SUELO </a:t>
            </a:r>
          </a:p>
        </p:txBody>
      </p:sp>
      <p:sp>
        <p:nvSpPr>
          <p:cNvPr id="6" name="Llaves 5"/>
          <p:cNvSpPr/>
          <p:nvPr/>
        </p:nvSpPr>
        <p:spPr>
          <a:xfrm>
            <a:off x="411480" y="762000"/>
            <a:ext cx="11369040" cy="5334000"/>
          </a:xfrm>
          <a:prstGeom prst="bracePair">
            <a:avLst>
              <a:gd name="adj" fmla="val 6333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93825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0400" y="1523997"/>
            <a:ext cx="10871200" cy="812346"/>
          </a:xfrm>
        </p:spPr>
        <p:txBody>
          <a:bodyPr>
            <a:normAutofit/>
          </a:bodyPr>
          <a:lstStyle/>
          <a:p>
            <a:pPr algn="ctr"/>
            <a:r>
              <a:rPr lang="es-AR" sz="3600" b="1" dirty="0">
                <a:solidFill>
                  <a:srgbClr val="4AB7E9"/>
                </a:solidFill>
                <a:latin typeface="Encode Sans" panose="00000500000000000000" pitchFamily="2" charset="0"/>
              </a:rPr>
              <a:t>Características del suelo </a:t>
            </a:r>
            <a:endParaRPr lang="es-AR" b="1" dirty="0">
              <a:solidFill>
                <a:srgbClr val="4AB7E9"/>
              </a:solidFill>
              <a:latin typeface="Encode Sans" panose="00000500000000000000" pitchFamily="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0400" y="2336343"/>
            <a:ext cx="10871200" cy="609599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s-ES" b="1" dirty="0">
                <a:latin typeface="Encode Sans" panose="00000500000000000000" pitchFamily="2" charset="0"/>
              </a:rPr>
              <a:t>TEXTURA: Proporción de los tamaños de las partículas del suelo </a:t>
            </a: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660400" y="3090176"/>
            <a:ext cx="10871200" cy="2134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s-ES" sz="2600" dirty="0">
                <a:latin typeface="Encode Sans" panose="00000500000000000000" pitchFamily="2" charset="0"/>
              </a:rPr>
              <a:t>Gravas (&gt; de 2 mm)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s-ES" sz="2600" dirty="0">
                <a:latin typeface="Encode Sans" panose="00000500000000000000" pitchFamily="2" charset="0"/>
              </a:rPr>
              <a:t>Arenas (0,05 a 2 mm)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s-ES" sz="2600" dirty="0">
                <a:latin typeface="Encode Sans" panose="00000500000000000000" pitchFamily="2" charset="0"/>
              </a:rPr>
              <a:t>Limo (0,002 a 0,05 mm)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s-ES" sz="2600" dirty="0">
                <a:latin typeface="Encode Sans" panose="00000500000000000000" pitchFamily="2" charset="0"/>
              </a:rPr>
              <a:t>Arcillas (&lt; 0,002 mm)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s-ES" sz="2600" dirty="0">
                <a:latin typeface="Encode Sans" panose="00000500000000000000" pitchFamily="2" charset="0"/>
              </a:rPr>
              <a:t>Materia Orgánica </a:t>
            </a:r>
          </a:p>
        </p:txBody>
      </p:sp>
    </p:spTree>
    <p:extLst>
      <p:ext uri="{BB962C8B-B14F-4D97-AF65-F5344CB8AC3E}">
        <p14:creationId xmlns:p14="http://schemas.microsoft.com/office/powerpoint/2010/main" val="2096124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0400" y="289497"/>
            <a:ext cx="10871200" cy="2046846"/>
          </a:xfrm>
        </p:spPr>
        <p:txBody>
          <a:bodyPr>
            <a:normAutofit/>
          </a:bodyPr>
          <a:lstStyle/>
          <a:p>
            <a:pPr algn="ctr"/>
            <a:r>
              <a:rPr lang="es-AR" b="1" dirty="0">
                <a:solidFill>
                  <a:srgbClr val="4AB7E9"/>
                </a:solidFill>
                <a:latin typeface="Encode Sans" panose="00000500000000000000" pitchFamily="2" charset="0"/>
              </a:rPr>
              <a:t>    </a:t>
            </a: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660400" y="3090176"/>
            <a:ext cx="10871200" cy="2134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endParaRPr lang="es-ES" sz="2600" dirty="0">
              <a:latin typeface="Encode Sans" panose="00000500000000000000" pitchFamily="2" charset="0"/>
            </a:endParaRPr>
          </a:p>
        </p:txBody>
      </p:sp>
      <p:pic>
        <p:nvPicPr>
          <p:cNvPr id="6" name="Picture 22" descr="tipos de suelo_arenas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14297" y="371298"/>
            <a:ext cx="2093913" cy="1770063"/>
          </a:xfrm>
          <a:noFill/>
        </p:spPr>
      </p:pic>
      <p:pic>
        <p:nvPicPr>
          <p:cNvPr id="7" name="Picture 12" descr="suelo arenoso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09164" y="333852"/>
            <a:ext cx="4136771" cy="1905000"/>
          </a:xfrm>
          <a:noFill/>
          <a:ln w="317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Pentágono 3"/>
          <p:cNvSpPr/>
          <p:nvPr/>
        </p:nvSpPr>
        <p:spPr>
          <a:xfrm>
            <a:off x="485774" y="768096"/>
            <a:ext cx="1653922" cy="105156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Suelos Arenosos</a:t>
            </a:r>
            <a:endParaRPr lang="en-US" sz="2400" dirty="0"/>
          </a:p>
        </p:txBody>
      </p:sp>
      <p:pic>
        <p:nvPicPr>
          <p:cNvPr id="9" name="Picture 16" descr="suelo arcillos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164" y="2389479"/>
            <a:ext cx="4038600" cy="1905000"/>
          </a:xfrm>
          <a:prstGeom prst="rect">
            <a:avLst/>
          </a:prstGeom>
          <a:noFill/>
          <a:ln w="317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5" descr="tipos de suelo_arcillas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4112" y="2487168"/>
            <a:ext cx="2084832" cy="16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2" descr="tipos de suelo_arenas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45031" y="446611"/>
            <a:ext cx="2093913" cy="1770063"/>
          </a:xfrm>
          <a:noFill/>
        </p:spPr>
      </p:pic>
      <p:sp>
        <p:nvSpPr>
          <p:cNvPr id="13" name="Pentágono 12"/>
          <p:cNvSpPr/>
          <p:nvPr/>
        </p:nvSpPr>
        <p:spPr>
          <a:xfrm>
            <a:off x="566928" y="2939351"/>
            <a:ext cx="1508760" cy="106572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Suelos Arcillosos</a:t>
            </a:r>
            <a:endParaRPr lang="en-US" dirty="0"/>
          </a:p>
        </p:txBody>
      </p:sp>
      <p:pic>
        <p:nvPicPr>
          <p:cNvPr id="14" name="Picture 19" descr="suelo franco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79800" y="4724400"/>
            <a:ext cx="4038600" cy="1893888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5" name="Pentágono 14"/>
          <p:cNvSpPr/>
          <p:nvPr/>
        </p:nvSpPr>
        <p:spPr>
          <a:xfrm>
            <a:off x="1115568" y="5375512"/>
            <a:ext cx="1554480" cy="93681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Suelos Francos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" name="Picture 22" descr="tipos de suelo_arenas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19657" y="287587"/>
            <a:ext cx="2093913" cy="1770063"/>
          </a:xfrm>
          <a:noFill/>
        </p:spPr>
      </p:pic>
      <p:pic>
        <p:nvPicPr>
          <p:cNvPr id="17" name="Picture 22" descr="tipos de suelo_arena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340" y="251087"/>
            <a:ext cx="2093913" cy="17700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860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Abonos Orgánicos </a:t>
            </a:r>
            <a:endParaRPr lang="en-US" dirty="0"/>
          </a:p>
        </p:txBody>
      </p:sp>
      <p:pic>
        <p:nvPicPr>
          <p:cNvPr id="4" name="Picture 15" descr="humus de lombriz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97101" y="1884458"/>
            <a:ext cx="2716205" cy="2742406"/>
          </a:xfr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" name="Picture 20" descr="lombriz sobre hum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84091" y="3255661"/>
            <a:ext cx="2508250" cy="3384550"/>
          </a:xfrm>
          <a:prstGeom prst="rect">
            <a:avLst/>
          </a:prstGeom>
          <a:noFill/>
        </p:spPr>
      </p:pic>
      <p:pic>
        <p:nvPicPr>
          <p:cNvPr id="6" name="Picture 17" descr="compost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9739" y="699786"/>
            <a:ext cx="3341687" cy="5111750"/>
          </a:xfrm>
          <a:prstGeom prst="rect">
            <a:avLst/>
          </a:prstGeom>
          <a:noFill/>
        </p:spPr>
      </p:pic>
      <p:sp>
        <p:nvSpPr>
          <p:cNvPr id="7" name="Rectángulo 6"/>
          <p:cNvSpPr/>
          <p:nvPr/>
        </p:nvSpPr>
        <p:spPr>
          <a:xfrm>
            <a:off x="9107423" y="5879592"/>
            <a:ext cx="156557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Compost </a:t>
            </a:r>
            <a:endParaRPr lang="en-US" dirty="0"/>
          </a:p>
        </p:txBody>
      </p:sp>
      <p:sp>
        <p:nvSpPr>
          <p:cNvPr id="8" name="Redondear rectángulo de esquina sencilla 7"/>
          <p:cNvSpPr/>
          <p:nvPr/>
        </p:nvSpPr>
        <p:spPr>
          <a:xfrm>
            <a:off x="1290574" y="5440680"/>
            <a:ext cx="2138426" cy="9144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/>
              <a:t>Lombricompost</a:t>
            </a:r>
            <a:r>
              <a:rPr lang="es-E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Propiedades químicas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  <a:p>
            <a:pPr algn="ctr">
              <a:buFont typeface="Wingdings" panose="05000000000000000000" pitchFamily="2" charset="2"/>
              <a:buChar char="q"/>
            </a:pPr>
            <a:r>
              <a:rPr lang="es-ES" dirty="0"/>
              <a:t> PH</a:t>
            </a:r>
          </a:p>
          <a:p>
            <a:pPr>
              <a:buFont typeface="Wingdings" panose="05000000000000000000" pitchFamily="2" charset="2"/>
              <a:buChar char="q"/>
            </a:pPr>
            <a:endParaRPr lang="es-ES" dirty="0"/>
          </a:p>
          <a:p>
            <a:pPr algn="ctr">
              <a:buFont typeface="Wingdings" panose="05000000000000000000" pitchFamily="2" charset="2"/>
              <a:buChar char="q"/>
            </a:pPr>
            <a:r>
              <a:rPr lang="es-ES" dirty="0"/>
              <a:t>Salinidad o conductividad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991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En nuestra Huerta Agroecológica promovemos la vida del suelo utilizando estas técnicas. 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3091" y="1825625"/>
            <a:ext cx="5325817" cy="4351338"/>
          </a:xfrm>
        </p:spPr>
      </p:pic>
    </p:spTree>
    <p:extLst>
      <p:ext uri="{BB962C8B-B14F-4D97-AF65-F5344CB8AC3E}">
        <p14:creationId xmlns:p14="http://schemas.microsoft.com/office/powerpoint/2010/main" val="3622421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PLANIFICACIÓN DE LA HUERTA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altLang="en-US" sz="3200" b="1" dirty="0">
                <a:solidFill>
                  <a:schemeClr val="folHlink"/>
                </a:solidFill>
                <a:latin typeface="Tempus Sans ITC" panose="04020404030D070202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LAS MALEZAS NO SÓLO MOLESTAN…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18785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altLang="en-US" b="1" dirty="0">
                <a:solidFill>
                  <a:schemeClr val="folHlink"/>
                </a:solidFill>
                <a:latin typeface="Tempus Sans ITC" panose="04020404030D07020202" pitchFamily="82" charset="0"/>
              </a:rPr>
              <a:t>PLANTAS INDICADORAS</a:t>
            </a:r>
            <a:br>
              <a:rPr lang="es-ES" altLang="en-US" b="1" dirty="0">
                <a:solidFill>
                  <a:schemeClr val="folHlink"/>
                </a:solidFill>
                <a:latin typeface="Tempus Sans ITC" panose="04020404030D07020202" pitchFamily="82" charset="0"/>
              </a:rPr>
            </a:br>
            <a:endParaRPr lang="en-US" dirty="0"/>
          </a:p>
        </p:txBody>
      </p:sp>
      <p:pic>
        <p:nvPicPr>
          <p:cNvPr id="4" name="Picture 7" descr="helecho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A29A73"/>
              </a:clrFrom>
              <a:clrTo>
                <a:srgbClr val="A29A7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9152" y="1548150"/>
            <a:ext cx="7781544" cy="478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3048000" y="2828836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n-US" sz="32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La vegetación espontánea de una región o de un predio, muchas veces contiene información valiosa acerca de las características físicas y químicas del suelo que hay debajo de ella.</a:t>
            </a:r>
          </a:p>
        </p:txBody>
      </p:sp>
    </p:spTree>
    <p:extLst>
      <p:ext uri="{BB962C8B-B14F-4D97-AF65-F5344CB8AC3E}">
        <p14:creationId xmlns:p14="http://schemas.microsoft.com/office/powerpoint/2010/main" val="303745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103086"/>
            <a:ext cx="10515600" cy="1175203"/>
          </a:xfrm>
        </p:spPr>
        <p:txBody>
          <a:bodyPr>
            <a:normAutofit fontScale="90000"/>
          </a:bodyPr>
          <a:lstStyle/>
          <a:p>
            <a:pPr algn="ctr"/>
            <a:r>
              <a:rPr lang="es-ES" altLang="en-US" b="1" dirty="0">
                <a:solidFill>
                  <a:schemeClr val="folHlink"/>
                </a:solidFill>
                <a:latin typeface="Tempus Sans ITC" panose="04020404030D07020202" pitchFamily="82" charset="0"/>
              </a:rPr>
              <a:t>LAS PLANTAS SILVESTRES…</a:t>
            </a:r>
            <a:br>
              <a:rPr lang="es-ES" altLang="en-US" b="1" dirty="0">
                <a:solidFill>
                  <a:schemeClr val="folHlink"/>
                </a:solidFill>
                <a:latin typeface="Tempus Sans ITC" panose="04020404030D07020202" pitchFamily="82" charset="0"/>
              </a:rPr>
            </a:br>
            <a:endParaRPr lang="es-AR" b="1" dirty="0">
              <a:solidFill>
                <a:schemeClr val="bg1"/>
              </a:solidFill>
              <a:latin typeface="Encode Sans" panose="00000500000000000000" pitchFamily="2" charset="0"/>
            </a:endParaRPr>
          </a:p>
        </p:txBody>
      </p:sp>
      <p:pic>
        <p:nvPicPr>
          <p:cNvPr id="4" name="Picture 9" descr="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4960" y="2432913"/>
            <a:ext cx="2497666" cy="18732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3048000" y="2551837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n-US" sz="24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…son de fácil adaptación a los terrenos sobre los cuales viven.</a:t>
            </a:r>
          </a:p>
          <a:p>
            <a:pPr>
              <a:spcBef>
                <a:spcPct val="50000"/>
              </a:spcBef>
            </a:pPr>
            <a:r>
              <a:rPr lang="es-ES" altLang="en-US" sz="24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…se desarrollan únicamente bajo ciertas condiciones agroecológicas.</a:t>
            </a:r>
          </a:p>
          <a:p>
            <a:pPr>
              <a:spcBef>
                <a:spcPct val="50000"/>
              </a:spcBef>
            </a:pPr>
            <a:r>
              <a:rPr lang="es-ES" altLang="en-US" sz="24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…poseen exigencias particulares que hacen que ellas se instalan en el tipo de suelo que mejor les conviene.</a:t>
            </a:r>
          </a:p>
        </p:txBody>
      </p:sp>
    </p:spTree>
    <p:extLst>
      <p:ext uri="{BB962C8B-B14F-4D97-AF65-F5344CB8AC3E}">
        <p14:creationId xmlns:p14="http://schemas.microsoft.com/office/powerpoint/2010/main" val="8011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0400" y="1523997"/>
            <a:ext cx="10871200" cy="812346"/>
          </a:xfrm>
        </p:spPr>
        <p:txBody>
          <a:bodyPr>
            <a:normAutofit fontScale="90000"/>
          </a:bodyPr>
          <a:lstStyle/>
          <a:p>
            <a:pPr algn="ctr"/>
            <a:r>
              <a:rPr lang="es-ES" altLang="en-US" b="1" dirty="0">
                <a:solidFill>
                  <a:schemeClr val="folHlink"/>
                </a:solidFill>
                <a:latin typeface="Tempus Sans ITC" panose="04020404030D07020202" pitchFamily="82" charset="0"/>
              </a:rPr>
              <a:t>RECONOCIMIENTO DE ESPECIES</a:t>
            </a:r>
            <a:br>
              <a:rPr lang="es-ES" altLang="en-US" b="1" dirty="0">
                <a:solidFill>
                  <a:schemeClr val="folHlink"/>
                </a:solidFill>
                <a:latin typeface="Tempus Sans ITC" panose="04020404030D07020202" pitchFamily="82" charset="0"/>
              </a:rPr>
            </a:br>
            <a:endParaRPr lang="es-AR" b="1" dirty="0">
              <a:solidFill>
                <a:srgbClr val="4AB7E9"/>
              </a:solidFill>
              <a:latin typeface="Encode Sans" panose="00000500000000000000" pitchFamily="2" charset="0"/>
            </a:endParaRP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660400" y="3090176"/>
            <a:ext cx="10871200" cy="2134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endParaRPr lang="es-ES" sz="2600" dirty="0">
              <a:latin typeface="Encode Sans" panose="00000500000000000000" pitchFamily="2" charset="0"/>
            </a:endParaRPr>
          </a:p>
        </p:txBody>
      </p:sp>
      <p:pic>
        <p:nvPicPr>
          <p:cNvPr id="5" name="Picture 16" descr="23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944" y="3362512"/>
            <a:ext cx="2651760" cy="144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3048000" y="2967335"/>
            <a:ext cx="6096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n-US" sz="2800" b="1" dirty="0">
                <a:solidFill>
                  <a:srgbClr val="66CCFF"/>
                </a:solidFill>
                <a:latin typeface="Tempus Sans ITC" panose="04020404030D07020202" pitchFamily="82" charset="0"/>
              </a:rPr>
              <a:t>Una observación cuidadosa de lo que crece  en diversos lugares de permitirá conocer mejor nuestro suelo.</a:t>
            </a:r>
          </a:p>
          <a:p>
            <a:pPr>
              <a:spcBef>
                <a:spcPct val="50000"/>
              </a:spcBef>
            </a:pPr>
            <a:r>
              <a:rPr lang="es-ES" altLang="en-US" sz="2800" b="1" dirty="0">
                <a:solidFill>
                  <a:srgbClr val="66CCFF"/>
                </a:solidFill>
                <a:latin typeface="Tempus Sans ITC" panose="04020404030D07020202" pitchFamily="82" charset="0"/>
              </a:rPr>
              <a:t>nuestra huerta, nos permitirá reconocer mejor mi suelo. </a:t>
            </a:r>
          </a:p>
        </p:txBody>
      </p:sp>
    </p:spTree>
    <p:extLst>
      <p:ext uri="{BB962C8B-B14F-4D97-AF65-F5344CB8AC3E}">
        <p14:creationId xmlns:p14="http://schemas.microsoft.com/office/powerpoint/2010/main" val="198364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33829" y="333829"/>
            <a:ext cx="11509827" cy="6125027"/>
          </a:xfrm>
          <a:prstGeom prst="rect">
            <a:avLst/>
          </a:prstGeom>
          <a:solidFill>
            <a:srgbClr val="4AB7E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32584" y="694944"/>
            <a:ext cx="8625612" cy="1260855"/>
          </a:xfrm>
        </p:spPr>
        <p:txBody>
          <a:bodyPr>
            <a:normAutofit fontScale="90000"/>
          </a:bodyPr>
          <a:lstStyle/>
          <a:p>
            <a:pPr algn="ctr">
              <a:spcAft>
                <a:spcPts val="600"/>
              </a:spcAft>
            </a:pPr>
            <a:r>
              <a:rPr lang="es-MX" sz="4000" b="1" dirty="0"/>
              <a:t>Para fomentar  el huerto casero</a:t>
            </a:r>
            <a:br>
              <a:rPr lang="es-MX" sz="4000" b="1" dirty="0"/>
            </a:br>
            <a:r>
              <a:rPr lang="es-MX" sz="4000" b="1" dirty="0"/>
              <a:t> se necesita:</a:t>
            </a:r>
            <a:br>
              <a:rPr lang="es-MX" sz="4000" b="1" dirty="0"/>
            </a:br>
            <a:endParaRPr lang="es-AR" sz="4000" b="1" dirty="0">
              <a:solidFill>
                <a:schemeClr val="bg1"/>
              </a:solidFill>
              <a:latin typeface="Encode Sans" panose="00000500000000000000" pitchFamily="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2170" y="1727199"/>
            <a:ext cx="10871200" cy="3860801"/>
          </a:xfrm>
          <a:solidFill>
            <a:srgbClr val="FFC000"/>
          </a:solidFill>
        </p:spPr>
        <p:txBody>
          <a:bodyPr anchor="t">
            <a:noAutofit/>
          </a:bodyPr>
          <a:lstStyle/>
          <a:p>
            <a:pPr marL="1238250" lvl="2" algn="just">
              <a:lnSpc>
                <a:spcPct val="130000"/>
              </a:lnSpc>
              <a:buFont typeface="Symbol" pitchFamily="18" charset="2"/>
              <a:buChar char="Þ"/>
            </a:pPr>
            <a:r>
              <a:rPr lang="es-MX" sz="2800" b="1" dirty="0"/>
              <a:t>Poca tierra y de cualquier tipo.</a:t>
            </a:r>
          </a:p>
          <a:p>
            <a:pPr marL="1238250" lvl="2" algn="just">
              <a:lnSpc>
                <a:spcPct val="130000"/>
              </a:lnSpc>
              <a:buFont typeface="Symbol" pitchFamily="18" charset="2"/>
              <a:buChar char="Þ"/>
            </a:pPr>
            <a:r>
              <a:rPr lang="es-MX" sz="2800" b="1" dirty="0"/>
              <a:t> Materia orgánica.</a:t>
            </a:r>
          </a:p>
          <a:p>
            <a:pPr marL="1238250" lvl="2" algn="just">
              <a:lnSpc>
                <a:spcPct val="130000"/>
              </a:lnSpc>
              <a:buFont typeface="Symbol" pitchFamily="18" charset="2"/>
              <a:buChar char="Þ"/>
            </a:pPr>
            <a:r>
              <a:rPr lang="es-MX" sz="2800" b="1" dirty="0"/>
              <a:t> Agua apropiada.</a:t>
            </a:r>
          </a:p>
          <a:p>
            <a:pPr marL="1238250" lvl="2" algn="just">
              <a:lnSpc>
                <a:spcPct val="130000"/>
              </a:lnSpc>
              <a:buFont typeface="Symbol" pitchFamily="18" charset="2"/>
              <a:buChar char="Þ"/>
            </a:pPr>
            <a:r>
              <a:rPr lang="es-MX" sz="2800" b="1" dirty="0"/>
              <a:t> Semilla de buena calidad.</a:t>
            </a:r>
          </a:p>
          <a:p>
            <a:pPr marL="1238250" lvl="2" algn="just">
              <a:lnSpc>
                <a:spcPct val="130000"/>
              </a:lnSpc>
              <a:buFont typeface="Symbol" pitchFamily="18" charset="2"/>
              <a:buChar char="Þ"/>
            </a:pPr>
            <a:r>
              <a:rPr lang="es-MX" sz="2800" b="1" dirty="0"/>
              <a:t> Ningún producto químico.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s-MX" sz="3600" b="1" dirty="0">
                <a:solidFill>
                  <a:schemeClr val="tx2"/>
                </a:solidFill>
              </a:rPr>
              <a:t>Un trabajo dedicado y cuidadoso</a:t>
            </a:r>
            <a:endParaRPr lang="es-ES_tradnl" sz="3600" b="1" dirty="0"/>
          </a:p>
          <a:p>
            <a:pPr algn="ctr">
              <a:lnSpc>
                <a:spcPct val="120000"/>
              </a:lnSpc>
            </a:pPr>
            <a:endParaRPr lang="es-ES" sz="3600" b="1" dirty="0" err="1">
              <a:solidFill>
                <a:schemeClr val="bg1"/>
              </a:solidFill>
              <a:latin typeface="Encode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868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b="1" dirty="0"/>
              <a:t>Ejemplo del plano de sombra</a:t>
            </a:r>
            <a:br>
              <a:rPr lang="es-ES_tradnl" b="1" dirty="0"/>
            </a:br>
            <a:endParaRPr lang="en-US" dirty="0"/>
          </a:p>
        </p:txBody>
      </p:sp>
      <p:sp>
        <p:nvSpPr>
          <p:cNvPr id="7" name="Rectangle 1026"/>
          <p:cNvSpPr>
            <a:spLocks noChangeArrowheads="1"/>
          </p:cNvSpPr>
          <p:nvPr/>
        </p:nvSpPr>
        <p:spPr bwMode="auto">
          <a:xfrm>
            <a:off x="2066933" y="1690688"/>
            <a:ext cx="7924800" cy="4572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8" name="Line 1027"/>
          <p:cNvSpPr>
            <a:spLocks noChangeShapeType="1"/>
          </p:cNvSpPr>
          <p:nvPr/>
        </p:nvSpPr>
        <p:spPr bwMode="auto">
          <a:xfrm flipH="1">
            <a:off x="4166616" y="1624814"/>
            <a:ext cx="2743200" cy="4572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9" name="Line 1028"/>
          <p:cNvSpPr>
            <a:spLocks noChangeShapeType="1"/>
          </p:cNvSpPr>
          <p:nvPr/>
        </p:nvSpPr>
        <p:spPr bwMode="auto">
          <a:xfrm>
            <a:off x="2871216" y="1624814"/>
            <a:ext cx="762000" cy="4572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" name="Line 1029"/>
          <p:cNvSpPr>
            <a:spLocks noChangeShapeType="1"/>
          </p:cNvSpPr>
          <p:nvPr/>
        </p:nvSpPr>
        <p:spPr bwMode="auto">
          <a:xfrm flipH="1">
            <a:off x="2109216" y="3987014"/>
            <a:ext cx="114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1" name="Text Box 1030"/>
          <p:cNvSpPr txBox="1">
            <a:spLocks noChangeArrowheads="1"/>
          </p:cNvSpPr>
          <p:nvPr/>
        </p:nvSpPr>
        <p:spPr bwMode="auto">
          <a:xfrm>
            <a:off x="6909816" y="2615414"/>
            <a:ext cx="251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_tradnl" b="1" dirty="0"/>
              <a:t>Sol todo el día</a:t>
            </a:r>
          </a:p>
        </p:txBody>
      </p:sp>
      <p:sp>
        <p:nvSpPr>
          <p:cNvPr id="12" name="Text Box 1031"/>
          <p:cNvSpPr txBox="1">
            <a:spLocks noChangeArrowheads="1"/>
          </p:cNvSpPr>
          <p:nvPr/>
        </p:nvSpPr>
        <p:spPr bwMode="auto">
          <a:xfrm rot="18051718">
            <a:off x="3785617" y="3008211"/>
            <a:ext cx="2667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_tradnl" b="1" dirty="0">
                <a:solidFill>
                  <a:srgbClr val="FFFF00"/>
                </a:solidFill>
              </a:rPr>
              <a:t>Sol medio día o casi todo el día </a:t>
            </a:r>
          </a:p>
        </p:txBody>
      </p:sp>
      <p:sp>
        <p:nvSpPr>
          <p:cNvPr id="13" name="Text Box 1032"/>
          <p:cNvSpPr txBox="1">
            <a:spLocks noChangeArrowheads="1"/>
          </p:cNvSpPr>
          <p:nvPr/>
        </p:nvSpPr>
        <p:spPr bwMode="auto">
          <a:xfrm rot="17119497">
            <a:off x="1347216" y="2613827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_tradnl" b="1" dirty="0" err="1">
                <a:solidFill>
                  <a:srgbClr val="008000"/>
                </a:solidFill>
              </a:rPr>
              <a:t>Semi</a:t>
            </a:r>
            <a:r>
              <a:rPr lang="es-ES_tradnl" b="1" dirty="0">
                <a:solidFill>
                  <a:srgbClr val="008000"/>
                </a:solidFill>
              </a:rPr>
              <a:t> sombra</a:t>
            </a:r>
          </a:p>
        </p:txBody>
      </p:sp>
      <p:sp>
        <p:nvSpPr>
          <p:cNvPr id="14" name="Text Box 1033"/>
          <p:cNvSpPr txBox="1">
            <a:spLocks noChangeArrowheads="1"/>
          </p:cNvSpPr>
          <p:nvPr/>
        </p:nvSpPr>
        <p:spPr bwMode="auto">
          <a:xfrm rot="-4646418">
            <a:off x="1766316" y="4863314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_tradnl" b="1">
                <a:solidFill>
                  <a:srgbClr val="010000"/>
                </a:solidFill>
              </a:rPr>
              <a:t>Sombra</a:t>
            </a:r>
          </a:p>
        </p:txBody>
      </p:sp>
      <p:sp>
        <p:nvSpPr>
          <p:cNvPr id="15" name="Text Box 1035"/>
          <p:cNvSpPr txBox="1">
            <a:spLocks noChangeArrowheads="1"/>
          </p:cNvSpPr>
          <p:nvPr/>
        </p:nvSpPr>
        <p:spPr bwMode="auto">
          <a:xfrm>
            <a:off x="6763766" y="3840448"/>
            <a:ext cx="17554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dirty="0">
                <a:solidFill>
                  <a:srgbClr val="FFFF00"/>
                </a:solidFill>
              </a:rPr>
              <a:t>Plantas heliófilas</a:t>
            </a:r>
          </a:p>
        </p:txBody>
      </p:sp>
      <p:sp>
        <p:nvSpPr>
          <p:cNvPr id="16" name="Text Box 1036"/>
          <p:cNvSpPr txBox="1">
            <a:spLocks noChangeArrowheads="1"/>
          </p:cNvSpPr>
          <p:nvPr/>
        </p:nvSpPr>
        <p:spPr bwMode="auto">
          <a:xfrm>
            <a:off x="3353816" y="1963443"/>
            <a:ext cx="122976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dirty="0">
                <a:solidFill>
                  <a:srgbClr val="FFC000"/>
                </a:solidFill>
              </a:rPr>
              <a:t>(Plantas</a:t>
            </a:r>
          </a:p>
          <a:p>
            <a:pPr>
              <a:spcBef>
                <a:spcPct val="50000"/>
              </a:spcBef>
            </a:pPr>
            <a:r>
              <a:rPr lang="es-ES_tradnl" dirty="0" err="1">
                <a:solidFill>
                  <a:srgbClr val="FFC000"/>
                </a:solidFill>
              </a:rPr>
              <a:t>heliófobas</a:t>
            </a:r>
            <a:r>
              <a:rPr lang="es-ES_tradnl" dirty="0">
                <a:solidFill>
                  <a:srgbClr val="FFC000"/>
                </a:solidFill>
              </a:rPr>
              <a:t>)</a:t>
            </a:r>
          </a:p>
        </p:txBody>
      </p:sp>
      <p:sp>
        <p:nvSpPr>
          <p:cNvPr id="17" name="Text Box 1037"/>
          <p:cNvSpPr txBox="1">
            <a:spLocks noChangeArrowheads="1"/>
          </p:cNvSpPr>
          <p:nvPr/>
        </p:nvSpPr>
        <p:spPr bwMode="auto">
          <a:xfrm rot="-4457466">
            <a:off x="2088579" y="3169451"/>
            <a:ext cx="1200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000">
                <a:solidFill>
                  <a:schemeClr val="tx2"/>
                </a:solidFill>
              </a:rPr>
              <a:t>Compost</a:t>
            </a:r>
          </a:p>
        </p:txBody>
      </p:sp>
      <p:sp>
        <p:nvSpPr>
          <p:cNvPr id="18" name="Text Box 1039"/>
          <p:cNvSpPr txBox="1">
            <a:spLocks noChangeArrowheads="1"/>
          </p:cNvSpPr>
          <p:nvPr/>
        </p:nvSpPr>
        <p:spPr bwMode="auto">
          <a:xfrm rot="-4232798">
            <a:off x="1812354" y="5122076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>
                <a:solidFill>
                  <a:schemeClr val="tx2"/>
                </a:solidFill>
              </a:rPr>
              <a:t>Lombricultura</a:t>
            </a:r>
          </a:p>
        </p:txBody>
      </p:sp>
    </p:spTree>
    <p:extLst>
      <p:ext uri="{BB962C8B-B14F-4D97-AF65-F5344CB8AC3E}">
        <p14:creationId xmlns:p14="http://schemas.microsoft.com/office/powerpoint/2010/main" val="3344851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b="1" dirty="0"/>
              <a:t>Requisitos del área para la huerta</a:t>
            </a:r>
            <a:br>
              <a:rPr lang="es-ES_tradnl" b="1" dirty="0"/>
            </a:b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b="1" dirty="0"/>
              <a:t>Canteros:</a:t>
            </a:r>
            <a:endParaRPr lang="es-ES_tradnl" b="1" dirty="0"/>
          </a:p>
          <a:p>
            <a:r>
              <a:rPr lang="es-ES_tradnl" b="1" dirty="0"/>
              <a:t> Los canteros serán de 1,20 m de ancho por 30 cm de profundidad y el largo depende del tamaño del área y de su pendiente.</a:t>
            </a:r>
          </a:p>
          <a:p>
            <a:r>
              <a:rPr lang="es-ES_tradnl" b="1" dirty="0"/>
              <a:t> Si la pendiente es muy pronunciada, los canteros serán cortos.</a:t>
            </a:r>
          </a:p>
          <a:p>
            <a:endParaRPr lang="es-ES_tradnl" b="1" dirty="0"/>
          </a:p>
          <a:p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376" y="3827558"/>
            <a:ext cx="7159752" cy="269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22852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1451</TotalTime>
  <Words>440</Words>
  <Application>Microsoft Office PowerPoint</Application>
  <PresentationFormat>Panorámica</PresentationFormat>
  <Paragraphs>68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Arial</vt:lpstr>
      <vt:lpstr>Century Gothic</vt:lpstr>
      <vt:lpstr>Encode Sans</vt:lpstr>
      <vt:lpstr>Symbol</vt:lpstr>
      <vt:lpstr>Tempus Sans ITC</vt:lpstr>
      <vt:lpstr>Wingdings</vt:lpstr>
      <vt:lpstr>Wingdings 3</vt:lpstr>
      <vt:lpstr>Espiral</vt:lpstr>
      <vt:lpstr>Manejo de suelo y Planificación de la huerta agroecológica escolar </vt:lpstr>
      <vt:lpstr>En nuestra Huerta Agroecológica promovemos la vida del suelo utilizando estas técnicas. </vt:lpstr>
      <vt:lpstr>PLANIFICACIÓN DE LA HUERTA</vt:lpstr>
      <vt:lpstr>PLANTAS INDICADORAS </vt:lpstr>
      <vt:lpstr>LAS PLANTAS SILVESTRES… </vt:lpstr>
      <vt:lpstr>RECONOCIMIENTO DE ESPECIES </vt:lpstr>
      <vt:lpstr>Para fomentar  el huerto casero  se necesita: </vt:lpstr>
      <vt:lpstr>Ejemplo del plano de sombra </vt:lpstr>
      <vt:lpstr>Requisitos del área para la huerta </vt:lpstr>
      <vt:lpstr>Requisitos del área para la huerta </vt:lpstr>
      <vt:lpstr>Preparación del suelo</vt:lpstr>
      <vt:lpstr>Ventajas del cantero con abundante materia orgánica </vt:lpstr>
      <vt:lpstr>La Tierra Orgánica  </vt:lpstr>
      <vt:lpstr>Características del suelo </vt:lpstr>
      <vt:lpstr>    </vt:lpstr>
      <vt:lpstr>Abonos Orgánicos </vt:lpstr>
      <vt:lpstr>Propiedades químicas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Susana Aressi</dc:creator>
  <cp:lastModifiedBy>Admin</cp:lastModifiedBy>
  <cp:revision>6</cp:revision>
  <dcterms:created xsi:type="dcterms:W3CDTF">2022-08-31T14:15:35Z</dcterms:created>
  <dcterms:modified xsi:type="dcterms:W3CDTF">2022-09-21T23:50:55Z</dcterms:modified>
</cp:coreProperties>
</file>