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9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58" r:id="rId11"/>
    <p:sldId id="261" r:id="rId12"/>
    <p:sldId id="270" r:id="rId13"/>
    <p:sldId id="272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A847CFC-816F-41D0-AAC0-9BF4FEBC753E}" type="datetimeFigureOut">
              <a:rPr lang="es-ES" smtClean="0"/>
              <a:t>02/09/2022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02/09/2022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02/09/2022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02/09/2022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02/09/2022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02/09/2022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02/09/2022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A847CFC-816F-41D0-AAC0-9BF4FEBC753E}" type="datetimeFigureOut">
              <a:rPr lang="es-ES" smtClean="0"/>
              <a:t>02/09/2022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A847CFC-816F-41D0-AAC0-9BF4FEBC753E}" type="datetimeFigureOut">
              <a:rPr lang="es-ES" smtClean="0"/>
              <a:t>02/09/2022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02/09/2022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800200"/>
          </a:xfrm>
        </p:spPr>
        <p:txBody>
          <a:bodyPr>
            <a:normAutofit fontScale="90000"/>
          </a:bodyPr>
          <a:lstStyle/>
          <a:p>
            <a:pPr lvl="0" algn="ctr"/>
            <a:r>
              <a:rPr lang="es-419" sz="4000" b="1" dirty="0" smtClean="0">
                <a:solidFill>
                  <a:srgbClr val="C00000"/>
                </a:solidFill>
                <a:effectLst/>
              </a:rPr>
              <a:t>MANEJO DE SUELO Y PLANIFICACIÓN DE LA HUERTA.    </a:t>
            </a:r>
            <a:endParaRPr lang="es-AR" sz="4000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43608" y="4437112"/>
            <a:ext cx="6912768" cy="1584176"/>
          </a:xfrm>
        </p:spPr>
        <p:txBody>
          <a:bodyPr/>
          <a:lstStyle/>
          <a:p>
            <a:pPr lvl="0" algn="ctr"/>
            <a:r>
              <a:rPr lang="es-419" sz="4400" b="1" dirty="0" smtClean="0">
                <a:solidFill>
                  <a:srgbClr val="C00000"/>
                </a:solidFill>
              </a:rPr>
              <a:t>CONTROL</a:t>
            </a:r>
            <a:r>
              <a:rPr lang="es-419" sz="4000" b="1" dirty="0" smtClean="0">
                <a:solidFill>
                  <a:srgbClr val="C00000"/>
                </a:solidFill>
              </a:rPr>
              <a:t> BIOLÓGICOS DE PLAGAS</a:t>
            </a:r>
            <a:r>
              <a:rPr lang="es-419" sz="4000" b="1" dirty="0" smtClean="0">
                <a:solidFill>
                  <a:schemeClr val="tx1"/>
                </a:solidFill>
              </a:rPr>
              <a:t>.</a:t>
            </a:r>
            <a:endParaRPr lang="es-AR" sz="4000" dirty="0" smtClean="0">
              <a:solidFill>
                <a:schemeClr val="tx1"/>
              </a:solidFill>
            </a:endParaRPr>
          </a:p>
          <a:p>
            <a:endParaRPr lang="es-AR" i="1" dirty="0"/>
          </a:p>
        </p:txBody>
      </p:sp>
      <p:pic>
        <p:nvPicPr>
          <p:cNvPr id="1026" name="Picture 2" descr="D:\Users\Usuario\desktop\CAPACITACION 03-09\Abono-orgánic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21" y="2276872"/>
            <a:ext cx="3017912" cy="189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Users\Usuario\desktop\RECOPILACION FOTOS INVERNADERO 2022\CALENDULA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276871"/>
            <a:ext cx="2703981" cy="1893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75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527" y="620688"/>
            <a:ext cx="8363272" cy="792088"/>
          </a:xfrm>
        </p:spPr>
        <p:txBody>
          <a:bodyPr>
            <a:normAutofit fontScale="90000"/>
          </a:bodyPr>
          <a:lstStyle/>
          <a:p>
            <a:r>
              <a:rPr lang="es-AR" dirty="0"/>
              <a:t/>
            </a:r>
            <a:br>
              <a:rPr lang="es-AR" dirty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sz="3600" u="sng" dirty="0" smtClean="0">
                <a:solidFill>
                  <a:schemeClr val="bg1"/>
                </a:solidFill>
              </a:rPr>
              <a:t>POSIBLES CONTENIDOS A TRABAJAR.</a:t>
            </a:r>
            <a:br>
              <a:rPr lang="es-AR" sz="3600" u="sng" dirty="0" smtClean="0">
                <a:solidFill>
                  <a:schemeClr val="bg1"/>
                </a:solidFill>
              </a:rPr>
            </a:b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  <p:sp>
        <p:nvSpPr>
          <p:cNvPr id="7" name="6 CuadroTexto"/>
          <p:cNvSpPr txBox="1"/>
          <p:nvPr/>
        </p:nvSpPr>
        <p:spPr>
          <a:xfrm>
            <a:off x="603887" y="1556792"/>
            <a:ext cx="792855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s-AR" sz="3200" dirty="0" smtClean="0">
                <a:ln w="6350">
                  <a:solidFill>
                    <a:srgbClr val="873624">
                      <a:shade val="43000"/>
                    </a:srgbClr>
                  </a:solidFill>
                </a:ln>
                <a:solidFill>
                  <a:schemeClr val="bg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CARACTERISTICAS </a:t>
            </a:r>
            <a:r>
              <a:rPr lang="es-AR" sz="3200" dirty="0">
                <a:ln w="6350">
                  <a:solidFill>
                    <a:srgbClr val="873624">
                      <a:shade val="43000"/>
                    </a:srgbClr>
                  </a:solidFill>
                </a:ln>
                <a:solidFill>
                  <a:schemeClr val="bg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DE LOS </a:t>
            </a:r>
            <a:r>
              <a:rPr lang="es-AR" sz="3200" dirty="0" smtClean="0">
                <a:ln w="6350">
                  <a:solidFill>
                    <a:srgbClr val="873624">
                      <a:shade val="43000"/>
                    </a:srgbClr>
                  </a:solidFill>
                </a:ln>
                <a:solidFill>
                  <a:schemeClr val="bg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SUELOS.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s-AR" sz="3200" dirty="0" smtClean="0">
                <a:ln w="6350">
                  <a:solidFill>
                    <a:srgbClr val="873624">
                      <a:shade val="43000"/>
                    </a:srgbClr>
                  </a:solidFill>
                </a:ln>
                <a:solidFill>
                  <a:schemeClr val="bg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LOS </a:t>
            </a:r>
            <a:r>
              <a:rPr lang="es-AR" sz="3200" dirty="0">
                <a:ln w="6350">
                  <a:solidFill>
                    <a:srgbClr val="873624">
                      <a:shade val="43000"/>
                    </a:srgbClr>
                  </a:solidFill>
                </a:ln>
                <a:solidFill>
                  <a:schemeClr val="bg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ORGANISMOS DEL </a:t>
            </a:r>
            <a:r>
              <a:rPr lang="es-AR" sz="3200" dirty="0" smtClean="0">
                <a:ln w="6350">
                  <a:solidFill>
                    <a:srgbClr val="873624">
                      <a:shade val="43000"/>
                    </a:srgbClr>
                  </a:solidFill>
                </a:ln>
                <a:solidFill>
                  <a:schemeClr val="bg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SUELO.</a:t>
            </a:r>
            <a:endParaRPr lang="es-AR" sz="2400" dirty="0" smtClean="0">
              <a:ln w="6350">
                <a:solidFill>
                  <a:srgbClr val="873624">
                    <a:shade val="43000"/>
                  </a:srgbClr>
                </a:solidFill>
              </a:ln>
              <a:solidFill>
                <a:schemeClr val="bg1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s-AR" sz="3200" dirty="0" smtClean="0">
                <a:ln w="6350">
                  <a:solidFill>
                    <a:srgbClr val="873624">
                      <a:shade val="43000"/>
                    </a:srgbClr>
                  </a:solidFill>
                </a:ln>
                <a:solidFill>
                  <a:schemeClr val="bg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HORIZONTES </a:t>
            </a:r>
            <a:r>
              <a:rPr lang="es-AR" sz="3200" dirty="0">
                <a:ln w="6350">
                  <a:solidFill>
                    <a:srgbClr val="873624">
                      <a:shade val="43000"/>
                    </a:srgbClr>
                  </a:solidFill>
                </a:ln>
                <a:solidFill>
                  <a:schemeClr val="bg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DEL </a:t>
            </a:r>
            <a:r>
              <a:rPr lang="es-AR" sz="3200" dirty="0" smtClean="0">
                <a:ln w="6350">
                  <a:solidFill>
                    <a:srgbClr val="873624">
                      <a:shade val="43000"/>
                    </a:srgbClr>
                  </a:solidFill>
                </a:ln>
                <a:solidFill>
                  <a:schemeClr val="bg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SUELO.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s-AR" sz="3200" dirty="0" smtClean="0">
                <a:ln w="6350">
                  <a:solidFill>
                    <a:srgbClr val="873624">
                      <a:shade val="43000"/>
                    </a:srgbClr>
                  </a:solidFill>
                </a:ln>
                <a:solidFill>
                  <a:schemeClr val="bg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ROTACIÓN </a:t>
            </a:r>
            <a:r>
              <a:rPr lang="es-AR" sz="3200" dirty="0">
                <a:ln w="6350">
                  <a:solidFill>
                    <a:srgbClr val="873624">
                      <a:shade val="43000"/>
                    </a:srgbClr>
                  </a:solidFill>
                </a:ln>
                <a:solidFill>
                  <a:schemeClr val="bg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DE CULTIVOS</a:t>
            </a:r>
            <a:r>
              <a:rPr lang="es-AR" sz="3200" dirty="0" smtClean="0">
                <a:ln w="6350">
                  <a:solidFill>
                    <a:srgbClr val="873624">
                      <a:shade val="43000"/>
                    </a:srgbClr>
                  </a:solidFill>
                </a:ln>
                <a:solidFill>
                  <a:schemeClr val="bg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s-AR" sz="3200" dirty="0" smtClean="0">
                <a:ln w="6350">
                  <a:solidFill>
                    <a:srgbClr val="873624">
                      <a:shade val="43000"/>
                    </a:srgbClr>
                  </a:solidFill>
                </a:ln>
                <a:solidFill>
                  <a:schemeClr val="bg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ENFERMEDADES EN LAS PLANTAS</a:t>
            </a:r>
            <a:r>
              <a:rPr lang="es-AR" sz="3200" b="1" dirty="0" smtClean="0">
                <a:ln w="6350">
                  <a:solidFill>
                    <a:srgbClr val="873624">
                      <a:shade val="43000"/>
                    </a:srgbClr>
                  </a:solidFill>
                </a:ln>
                <a:solidFill>
                  <a:schemeClr val="bg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.</a:t>
            </a:r>
            <a:endParaRPr lang="es-AR" sz="3200" dirty="0"/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s-AR" sz="3200" dirty="0" smtClean="0">
                <a:ln w="6350">
                  <a:solidFill>
                    <a:srgbClr val="873624">
                      <a:shade val="43000"/>
                    </a:srgbClr>
                  </a:solidFill>
                </a:ln>
                <a:solidFill>
                  <a:schemeClr val="bg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TIPOS DE ABONOS.</a:t>
            </a:r>
          </a:p>
        </p:txBody>
      </p:sp>
    </p:spTree>
    <p:extLst>
      <p:ext uri="{BB962C8B-B14F-4D97-AF65-F5344CB8AC3E}">
        <p14:creationId xmlns:p14="http://schemas.microsoft.com/office/powerpoint/2010/main" val="185953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17290"/>
          </a:xfrm>
        </p:spPr>
        <p:txBody>
          <a:bodyPr/>
          <a:lstStyle/>
          <a:p>
            <a:pPr algn="ctr"/>
            <a:r>
              <a:rPr lang="es-AR" b="1" dirty="0" smtClean="0">
                <a:solidFill>
                  <a:schemeClr val="bg1"/>
                </a:solidFill>
              </a:rPr>
              <a:t>TIPOS DE ABONOS.</a:t>
            </a:r>
            <a:endParaRPr lang="es-AR" b="1" dirty="0">
              <a:solidFill>
                <a:schemeClr val="bg1"/>
              </a:solidFill>
            </a:endParaRPr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340768"/>
            <a:ext cx="7200800" cy="5065995"/>
          </a:xfrm>
          <a:ln w="3810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20997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548680"/>
            <a:ext cx="7920880" cy="1008112"/>
          </a:xfrm>
        </p:spPr>
        <p:txBody>
          <a:bodyPr/>
          <a:lstStyle/>
          <a:p>
            <a:r>
              <a:rPr lang="es-AR" b="1" dirty="0" smtClean="0">
                <a:solidFill>
                  <a:schemeClr val="bg1"/>
                </a:solidFill>
              </a:rPr>
              <a:t>MEDIDAS DE SEGURIDAD.</a:t>
            </a:r>
            <a:endParaRPr lang="es-AR" b="1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29600" cy="4445795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849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5584"/>
            <a:ext cx="7632848" cy="5605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5364088" y="6021288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b="1" dirty="0" smtClean="0">
                <a:solidFill>
                  <a:schemeClr val="bg1"/>
                </a:solidFill>
              </a:rPr>
              <a:t>GRACIAS!!!</a:t>
            </a:r>
            <a:endParaRPr lang="es-AR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370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29258"/>
          </a:xfrm>
        </p:spPr>
        <p:txBody>
          <a:bodyPr/>
          <a:lstStyle/>
          <a:p>
            <a:pPr algn="ctr"/>
            <a:r>
              <a:rPr lang="es-AR" b="1" dirty="0" smtClean="0">
                <a:solidFill>
                  <a:schemeClr val="bg1"/>
                </a:solidFill>
              </a:rPr>
              <a:t>Organizar la enseñanza.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112568"/>
          </a:xfrm>
        </p:spPr>
        <p:txBody>
          <a:bodyPr>
            <a:noAutofit/>
          </a:bodyPr>
          <a:lstStyle/>
          <a:p>
            <a:r>
              <a:rPr lang="es-AR" sz="2800" b="1" dirty="0" smtClean="0">
                <a:solidFill>
                  <a:schemeClr val="bg1"/>
                </a:solidFill>
              </a:rPr>
              <a:t>Planificación </a:t>
            </a:r>
            <a:r>
              <a:rPr lang="es-AR" sz="2800" b="1" dirty="0">
                <a:solidFill>
                  <a:schemeClr val="bg1"/>
                </a:solidFill>
              </a:rPr>
              <a:t>por </a:t>
            </a:r>
            <a:r>
              <a:rPr lang="es-AR" sz="2800" b="1" dirty="0" smtClean="0">
                <a:solidFill>
                  <a:schemeClr val="bg1"/>
                </a:solidFill>
              </a:rPr>
              <a:t>unidad didáctica. </a:t>
            </a:r>
          </a:p>
          <a:p>
            <a:r>
              <a:rPr lang="es-AR" sz="2800" b="1" dirty="0">
                <a:solidFill>
                  <a:schemeClr val="bg1"/>
                </a:solidFill>
              </a:rPr>
              <a:t>P</a:t>
            </a:r>
            <a:r>
              <a:rPr lang="es-AR" sz="2800" b="1" dirty="0" smtClean="0">
                <a:solidFill>
                  <a:schemeClr val="bg1"/>
                </a:solidFill>
              </a:rPr>
              <a:t>or proyecto</a:t>
            </a:r>
            <a:r>
              <a:rPr lang="es-AR" sz="2800" b="1" dirty="0">
                <a:solidFill>
                  <a:schemeClr val="bg1"/>
                </a:solidFill>
              </a:rPr>
              <a:t>.</a:t>
            </a:r>
            <a:endParaRPr lang="es-AR" sz="2800" b="1" dirty="0" smtClean="0">
              <a:solidFill>
                <a:schemeClr val="bg1"/>
              </a:solidFill>
            </a:endParaRPr>
          </a:p>
          <a:p>
            <a:r>
              <a:rPr lang="es-AR" sz="2800" b="1" dirty="0">
                <a:solidFill>
                  <a:schemeClr val="bg1"/>
                </a:solidFill>
              </a:rPr>
              <a:t>I</a:t>
            </a:r>
            <a:r>
              <a:rPr lang="es-AR" sz="2800" b="1" dirty="0" smtClean="0">
                <a:solidFill>
                  <a:schemeClr val="bg1"/>
                </a:solidFill>
              </a:rPr>
              <a:t>tinerarios didácticos.</a:t>
            </a:r>
            <a:r>
              <a:rPr lang="es-AR" sz="2800" b="1" dirty="0">
                <a:solidFill>
                  <a:schemeClr val="bg1"/>
                </a:solidFill>
              </a:rPr>
              <a:t> </a:t>
            </a:r>
            <a:endParaRPr lang="es-AR" sz="2800" b="1" dirty="0" smtClean="0">
              <a:solidFill>
                <a:schemeClr val="bg1"/>
              </a:solidFill>
            </a:endParaRPr>
          </a:p>
          <a:p>
            <a:r>
              <a:rPr lang="es-AR" sz="2800" b="1" dirty="0" smtClean="0">
                <a:solidFill>
                  <a:schemeClr val="bg1"/>
                </a:solidFill>
              </a:rPr>
              <a:t>Núcleo temático.</a:t>
            </a:r>
          </a:p>
          <a:p>
            <a:r>
              <a:rPr lang="es-AR" sz="2800" b="1" dirty="0" smtClean="0">
                <a:solidFill>
                  <a:schemeClr val="bg1"/>
                </a:solidFill>
              </a:rPr>
              <a:t>Resolución de problemas.</a:t>
            </a:r>
          </a:p>
          <a:p>
            <a:r>
              <a:rPr lang="es-AR" sz="2800" b="1" dirty="0">
                <a:solidFill>
                  <a:schemeClr val="bg1"/>
                </a:solidFill>
              </a:rPr>
              <a:t>S</a:t>
            </a:r>
            <a:r>
              <a:rPr lang="es-AR" sz="2800" b="1" dirty="0" smtClean="0">
                <a:solidFill>
                  <a:schemeClr val="bg1"/>
                </a:solidFill>
              </a:rPr>
              <a:t>ecuencia didáctica. </a:t>
            </a:r>
          </a:p>
          <a:p>
            <a:pPr marL="64008" indent="0">
              <a:buNone/>
            </a:pPr>
            <a:endParaRPr lang="es-AR" sz="2000" dirty="0" smtClean="0">
              <a:solidFill>
                <a:schemeClr val="bg1"/>
              </a:solidFill>
            </a:endParaRPr>
          </a:p>
          <a:p>
            <a:pPr marL="64008" indent="0">
              <a:buNone/>
            </a:pPr>
            <a:r>
              <a:rPr lang="es-AR" sz="2400" dirty="0" smtClean="0">
                <a:solidFill>
                  <a:schemeClr val="bg1"/>
                </a:solidFill>
              </a:rPr>
              <a:t>Todas </a:t>
            </a:r>
            <a:r>
              <a:rPr lang="es-AR" sz="2400" dirty="0">
                <a:solidFill>
                  <a:schemeClr val="bg1"/>
                </a:solidFill>
              </a:rPr>
              <a:t>las nombradas, </a:t>
            </a:r>
            <a:r>
              <a:rPr lang="es-AR" sz="2400" b="1" dirty="0">
                <a:solidFill>
                  <a:schemeClr val="bg1"/>
                </a:solidFill>
              </a:rPr>
              <a:t>constituyen formas de organizar el trabajo en el </a:t>
            </a:r>
            <a:r>
              <a:rPr lang="es-AR" sz="2400" b="1" dirty="0" smtClean="0">
                <a:solidFill>
                  <a:schemeClr val="bg1"/>
                </a:solidFill>
              </a:rPr>
              <a:t>aula. </a:t>
            </a:r>
            <a:r>
              <a:rPr lang="es-AR" sz="2400" dirty="0">
                <a:solidFill>
                  <a:schemeClr val="bg1"/>
                </a:solidFill>
              </a:rPr>
              <a:t>a partir </a:t>
            </a:r>
            <a:r>
              <a:rPr lang="es-AR" sz="2400" dirty="0" smtClean="0">
                <a:solidFill>
                  <a:schemeClr val="bg1"/>
                </a:solidFill>
              </a:rPr>
              <a:t>de actividades </a:t>
            </a:r>
            <a:r>
              <a:rPr lang="es-AR" sz="2400" dirty="0">
                <a:solidFill>
                  <a:schemeClr val="bg1"/>
                </a:solidFill>
              </a:rPr>
              <a:t>pensadas para que los alumnos </a:t>
            </a:r>
            <a:r>
              <a:rPr lang="es-AR" sz="2400" b="1" dirty="0">
                <a:solidFill>
                  <a:schemeClr val="bg1"/>
                </a:solidFill>
              </a:rPr>
              <a:t>construyan determinados </a:t>
            </a:r>
            <a:r>
              <a:rPr lang="es-AR" sz="2400" b="1" dirty="0" smtClean="0">
                <a:solidFill>
                  <a:schemeClr val="bg1"/>
                </a:solidFill>
              </a:rPr>
              <a:t>saberes.</a:t>
            </a:r>
            <a:endParaRPr lang="es-A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98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dirty="0" smtClean="0">
                <a:solidFill>
                  <a:schemeClr val="bg1"/>
                </a:solidFill>
              </a:rPr>
              <a:t>Aportes para pensar las secuencias didácticas en el aula.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772817"/>
            <a:ext cx="8363272" cy="4464495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es-AR" dirty="0">
                <a:solidFill>
                  <a:schemeClr val="bg1"/>
                </a:solidFill>
              </a:rPr>
              <a:t>Una preocupación </a:t>
            </a:r>
            <a:r>
              <a:rPr lang="es-AR" dirty="0" smtClean="0">
                <a:solidFill>
                  <a:schemeClr val="bg1"/>
                </a:solidFill>
              </a:rPr>
              <a:t>central constituye en los </a:t>
            </a:r>
            <a:r>
              <a:rPr lang="es-AR" dirty="0">
                <a:solidFill>
                  <a:schemeClr val="bg1"/>
                </a:solidFill>
              </a:rPr>
              <a:t>modos de </a:t>
            </a:r>
            <a:r>
              <a:rPr lang="es-AR" dirty="0" smtClean="0">
                <a:solidFill>
                  <a:schemeClr val="bg1"/>
                </a:solidFill>
              </a:rPr>
              <a:t>planificar una secuencia, </a:t>
            </a:r>
            <a:r>
              <a:rPr lang="es-AR" dirty="0">
                <a:solidFill>
                  <a:schemeClr val="bg1"/>
                </a:solidFill>
              </a:rPr>
              <a:t>que podría resumirse en los siguientes interrogantes: </a:t>
            </a:r>
            <a:endParaRPr lang="es-AR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s-AR" sz="3200" b="1" dirty="0" smtClean="0">
                <a:solidFill>
                  <a:schemeClr val="bg1"/>
                </a:solidFill>
              </a:rPr>
              <a:t>¿</a:t>
            </a:r>
            <a:r>
              <a:rPr lang="es-AR" sz="3200" b="1" dirty="0">
                <a:solidFill>
                  <a:schemeClr val="bg1"/>
                </a:solidFill>
              </a:rPr>
              <a:t>Cómo organizar la clase? </a:t>
            </a:r>
            <a:endParaRPr lang="es-AR" sz="32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s-AR" sz="3200" b="1" dirty="0" smtClean="0">
                <a:solidFill>
                  <a:schemeClr val="bg1"/>
                </a:solidFill>
              </a:rPr>
              <a:t>¿</a:t>
            </a:r>
            <a:r>
              <a:rPr lang="es-AR" sz="3200" b="1" dirty="0">
                <a:solidFill>
                  <a:schemeClr val="bg1"/>
                </a:solidFill>
              </a:rPr>
              <a:t>Qué se </a:t>
            </a:r>
            <a:r>
              <a:rPr lang="es-AR" sz="3200" b="1" dirty="0" smtClean="0">
                <a:solidFill>
                  <a:schemeClr val="bg1"/>
                </a:solidFill>
              </a:rPr>
              <a:t>debería tener en cuenta? </a:t>
            </a:r>
          </a:p>
          <a:p>
            <a:pPr>
              <a:buFont typeface="Wingdings" pitchFamily="2" charset="2"/>
              <a:buChar char="Ø"/>
            </a:pPr>
            <a:r>
              <a:rPr lang="es-AR" sz="3200" b="1" dirty="0" smtClean="0">
                <a:solidFill>
                  <a:schemeClr val="bg1"/>
                </a:solidFill>
              </a:rPr>
              <a:t>¿Qué se puede ofrecer a los alumnos?</a:t>
            </a:r>
          </a:p>
          <a:p>
            <a:pPr>
              <a:buFont typeface="Wingdings" pitchFamily="2" charset="2"/>
              <a:buChar char="Ø"/>
            </a:pPr>
            <a:r>
              <a:rPr lang="es-AR" sz="3200" b="1" dirty="0" smtClean="0">
                <a:solidFill>
                  <a:schemeClr val="bg1"/>
                </a:solidFill>
              </a:rPr>
              <a:t>¿</a:t>
            </a:r>
            <a:r>
              <a:rPr lang="es-AR" sz="3200" b="1" dirty="0">
                <a:solidFill>
                  <a:schemeClr val="bg1"/>
                </a:solidFill>
              </a:rPr>
              <a:t>Qué elementos debe contener una secuencia didáctica</a:t>
            </a:r>
            <a:r>
              <a:rPr lang="es-AR" sz="3200" b="1" dirty="0" smtClean="0">
                <a:solidFill>
                  <a:schemeClr val="bg1"/>
                </a:solidFill>
              </a:rPr>
              <a:t>?.</a:t>
            </a:r>
          </a:p>
        </p:txBody>
      </p:sp>
    </p:spTree>
    <p:extLst>
      <p:ext uri="{BB962C8B-B14F-4D97-AF65-F5344CB8AC3E}">
        <p14:creationId xmlns:p14="http://schemas.microsoft.com/office/powerpoint/2010/main" val="420496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es-AR" sz="3600" b="1" dirty="0" smtClean="0">
                <a:solidFill>
                  <a:schemeClr val="bg1"/>
                </a:solidFill>
              </a:rPr>
              <a:t>ALGUNAS CARACTERÍSTICAS QUE LA CONSTITUYEN: </a:t>
            </a:r>
            <a:endParaRPr lang="es-AR" sz="3600" b="1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528392"/>
          </a:xfrm>
        </p:spPr>
        <p:txBody>
          <a:bodyPr>
            <a:noAutofit/>
          </a:bodyPr>
          <a:lstStyle/>
          <a:p>
            <a:r>
              <a:rPr lang="es-AR" sz="3600" b="1" dirty="0">
                <a:solidFill>
                  <a:schemeClr val="bg1"/>
                </a:solidFill>
              </a:rPr>
              <a:t>Implica construir un conjunto de intervenciones pedagógicas y actividades de aprendizaje que conservan una unidad de sentido otorgada por el propósito y los saberes a enseñar. </a:t>
            </a:r>
            <a:endParaRPr lang="es-AR" sz="36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15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 smtClean="0">
                <a:solidFill>
                  <a:schemeClr val="bg1"/>
                </a:solidFill>
              </a:rPr>
              <a:t>IMPLICANCIA.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824536"/>
          </a:xfrm>
        </p:spPr>
        <p:txBody>
          <a:bodyPr>
            <a:noAutofit/>
          </a:bodyPr>
          <a:lstStyle/>
          <a:p>
            <a:r>
              <a:rPr lang="es-AR" sz="3600" b="1" dirty="0" smtClean="0">
                <a:solidFill>
                  <a:schemeClr val="bg1"/>
                </a:solidFill>
              </a:rPr>
              <a:t>Implica situaciones de enseñanza que incluyen una variedad de estrategias docentes y actividades para los alumnos.</a:t>
            </a:r>
          </a:p>
          <a:p>
            <a:pPr marL="64008" indent="0">
              <a:buNone/>
            </a:pPr>
            <a:endParaRPr lang="es-AR" sz="1200" b="1" dirty="0" smtClean="0">
              <a:solidFill>
                <a:schemeClr val="bg1"/>
              </a:solidFill>
            </a:endParaRPr>
          </a:p>
          <a:p>
            <a:r>
              <a:rPr lang="es-AR" sz="3600" b="1" dirty="0" smtClean="0">
                <a:solidFill>
                  <a:schemeClr val="bg1"/>
                </a:solidFill>
              </a:rPr>
              <a:t>Las actividades sientan bases para la o las siguientes, y a la vez recuperan saberes incorporados a las anteriores. </a:t>
            </a:r>
            <a:endParaRPr lang="es-A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29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399032"/>
          </a:xfrm>
        </p:spPr>
        <p:txBody>
          <a:bodyPr/>
          <a:lstStyle/>
          <a:p>
            <a:pPr algn="ctr"/>
            <a:r>
              <a:rPr lang="es-AR" b="1" dirty="0" smtClean="0">
                <a:solidFill>
                  <a:schemeClr val="bg1"/>
                </a:solidFill>
              </a:rPr>
              <a:t>POSIBILIDADES.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348880"/>
            <a:ext cx="8352928" cy="2980927"/>
          </a:xfrm>
        </p:spPr>
        <p:txBody>
          <a:bodyPr/>
          <a:lstStyle/>
          <a:p>
            <a:r>
              <a:rPr lang="es-AR" sz="3600" b="1" dirty="0">
                <a:solidFill>
                  <a:schemeClr val="bg1"/>
                </a:solidFill>
              </a:rPr>
              <a:t>Posibilita presentar </a:t>
            </a:r>
            <a:r>
              <a:rPr lang="es-AR" sz="3600" b="1" dirty="0" smtClean="0">
                <a:solidFill>
                  <a:schemeClr val="bg1"/>
                </a:solidFill>
              </a:rPr>
              <a:t>variadas </a:t>
            </a:r>
            <a:r>
              <a:rPr lang="es-AR" sz="3600" b="1" dirty="0">
                <a:solidFill>
                  <a:schemeClr val="bg1"/>
                </a:solidFill>
              </a:rPr>
              <a:t>oportunidades para acercarse a un mismo objeto de estudio/conjunto </a:t>
            </a:r>
            <a:r>
              <a:rPr lang="es-AR" sz="3600" b="1" dirty="0" smtClean="0">
                <a:solidFill>
                  <a:schemeClr val="bg1"/>
                </a:solidFill>
              </a:rPr>
              <a:t>de saberes/capacidades. </a:t>
            </a:r>
            <a:endParaRPr lang="es-AR" sz="3600" b="1" dirty="0">
              <a:solidFill>
                <a:schemeClr val="bg1"/>
              </a:solidFill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8814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399032"/>
          </a:xfrm>
        </p:spPr>
        <p:txBody>
          <a:bodyPr/>
          <a:lstStyle/>
          <a:p>
            <a:pPr algn="ctr"/>
            <a:r>
              <a:rPr lang="es-AR" b="1" dirty="0" smtClean="0">
                <a:solidFill>
                  <a:schemeClr val="bg1"/>
                </a:solidFill>
              </a:rPr>
              <a:t>SIGNIFICATIVIDAD</a:t>
            </a:r>
            <a:r>
              <a:rPr lang="es-AR" dirty="0" smtClean="0"/>
              <a:t>.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2276872"/>
            <a:ext cx="7992888" cy="3744416"/>
          </a:xfrm>
        </p:spPr>
        <p:txBody>
          <a:bodyPr/>
          <a:lstStyle/>
          <a:p>
            <a:r>
              <a:rPr lang="es-AR" sz="3600" b="1" dirty="0">
                <a:solidFill>
                  <a:schemeClr val="bg1"/>
                </a:solidFill>
              </a:rPr>
              <a:t>Prevé instancias de recuperación de lo enseñado/aprendido de tal modo que los alumnos puedan “hilvanar” los saberes y tener presente el sentido de las actividades en todo momento.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2889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980728"/>
            <a:ext cx="7632848" cy="1143000"/>
          </a:xfrm>
        </p:spPr>
        <p:txBody>
          <a:bodyPr/>
          <a:lstStyle/>
          <a:p>
            <a:pPr algn="ctr"/>
            <a:r>
              <a:rPr lang="es-AR" b="1" dirty="0" smtClean="0">
                <a:solidFill>
                  <a:schemeClr val="bg1"/>
                </a:solidFill>
              </a:rPr>
              <a:t>FLEXIBILIDAD.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2420888"/>
            <a:ext cx="7848872" cy="2836912"/>
          </a:xfrm>
        </p:spPr>
        <p:txBody>
          <a:bodyPr>
            <a:normAutofit/>
          </a:bodyPr>
          <a:lstStyle/>
          <a:p>
            <a:r>
              <a:rPr lang="es-AR" sz="3600" b="1" dirty="0">
                <a:solidFill>
                  <a:schemeClr val="bg1"/>
                </a:solidFill>
              </a:rPr>
              <a:t>Es flexible, permite efectuar cambios en el ordenamiento de la secuencia, sin perder de vista el propósito didáctico.</a:t>
            </a:r>
          </a:p>
          <a:p>
            <a:pPr marL="64008" indent="0">
              <a:buNone/>
            </a:pPr>
            <a:endParaRPr lang="es-A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11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89298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dirty="0" smtClean="0">
                <a:solidFill>
                  <a:schemeClr val="bg1"/>
                </a:solidFill>
              </a:rPr>
              <a:t>ELEMENTOS DE UNA SECUENCIA DIDÁCTICA.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465664"/>
          </a:xfrm>
        </p:spPr>
        <p:txBody>
          <a:bodyPr>
            <a:normAutofit fontScale="92500" lnSpcReduction="20000"/>
          </a:bodyPr>
          <a:lstStyle/>
          <a:p>
            <a:pPr marL="64008" indent="0">
              <a:buNone/>
            </a:pPr>
            <a:endParaRPr lang="es-AR" sz="900" dirty="0"/>
          </a:p>
          <a:p>
            <a:r>
              <a:rPr lang="es-AR" sz="3500" b="1" dirty="0">
                <a:solidFill>
                  <a:schemeClr val="bg1"/>
                </a:solidFill>
              </a:rPr>
              <a:t>Fundamentación.</a:t>
            </a:r>
          </a:p>
          <a:p>
            <a:r>
              <a:rPr lang="es-AR" sz="3500" b="1" dirty="0" smtClean="0">
                <a:solidFill>
                  <a:schemeClr val="bg1"/>
                </a:solidFill>
              </a:rPr>
              <a:t>Contenidos de aprendizajes.</a:t>
            </a:r>
            <a:endParaRPr lang="es-AR" sz="3500" b="1" dirty="0">
              <a:solidFill>
                <a:schemeClr val="bg1"/>
              </a:solidFill>
            </a:endParaRPr>
          </a:p>
          <a:p>
            <a:r>
              <a:rPr lang="es-AR" sz="3500" b="1" dirty="0">
                <a:solidFill>
                  <a:schemeClr val="bg1"/>
                </a:solidFill>
              </a:rPr>
              <a:t>Propósitos.</a:t>
            </a:r>
          </a:p>
          <a:p>
            <a:r>
              <a:rPr lang="es-AR" sz="3500" b="1" dirty="0">
                <a:solidFill>
                  <a:schemeClr val="bg1"/>
                </a:solidFill>
              </a:rPr>
              <a:t>Objetivos.</a:t>
            </a:r>
          </a:p>
          <a:p>
            <a:r>
              <a:rPr lang="es-AR" sz="3500" b="1" dirty="0">
                <a:solidFill>
                  <a:schemeClr val="bg1"/>
                </a:solidFill>
              </a:rPr>
              <a:t>Estrategias.</a:t>
            </a:r>
          </a:p>
          <a:p>
            <a:r>
              <a:rPr lang="es-AR" sz="3500" b="1" dirty="0" smtClean="0">
                <a:solidFill>
                  <a:schemeClr val="bg1"/>
                </a:solidFill>
              </a:rPr>
              <a:t>Actividades. (Apertura, desarrollo y cierre).</a:t>
            </a:r>
            <a:endParaRPr lang="es-AR" sz="3500" b="1" dirty="0">
              <a:solidFill>
                <a:schemeClr val="bg1"/>
              </a:solidFill>
            </a:endParaRPr>
          </a:p>
          <a:p>
            <a:r>
              <a:rPr lang="es-AR" sz="3500" b="1" dirty="0">
                <a:solidFill>
                  <a:schemeClr val="bg1"/>
                </a:solidFill>
              </a:rPr>
              <a:t>Evaluación</a:t>
            </a:r>
            <a:r>
              <a:rPr lang="es-AR" sz="3500" b="1" dirty="0" smtClean="0">
                <a:solidFill>
                  <a:schemeClr val="bg1"/>
                </a:solidFill>
              </a:rPr>
              <a:t>.</a:t>
            </a:r>
          </a:p>
          <a:p>
            <a:pPr marL="64008" indent="0" algn="ctr">
              <a:buNone/>
            </a:pPr>
            <a:r>
              <a:rPr lang="es-AR" b="1" dirty="0" smtClean="0">
                <a:solidFill>
                  <a:schemeClr val="accent5"/>
                </a:solidFill>
              </a:rPr>
              <a:t>«Aprender y hacer son acciones inseparables»</a:t>
            </a:r>
            <a:endParaRPr lang="es-AR" b="1" dirty="0">
              <a:solidFill>
                <a:schemeClr val="accent5"/>
              </a:solidFill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5309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Carton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enc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398</TotalTime>
  <Words>348</Words>
  <Application>Microsoft Office PowerPoint</Application>
  <PresentationFormat>Presentación en pantalla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Brío</vt:lpstr>
      <vt:lpstr>MANEJO DE SUELO Y PLANIFICACIÓN DE LA HUERTA.    </vt:lpstr>
      <vt:lpstr>Organizar la enseñanza.</vt:lpstr>
      <vt:lpstr>Aportes para pensar las secuencias didácticas en el aula.</vt:lpstr>
      <vt:lpstr>ALGUNAS CARACTERÍSTICAS QUE LA CONSTITUYEN: </vt:lpstr>
      <vt:lpstr>IMPLICANCIA.</vt:lpstr>
      <vt:lpstr>POSIBILIDADES.</vt:lpstr>
      <vt:lpstr>SIGNIFICATIVIDAD.</vt:lpstr>
      <vt:lpstr>FLEXIBILIDAD.</vt:lpstr>
      <vt:lpstr>ELEMENTOS DE UNA SECUENCIA DIDÁCTICA.</vt:lpstr>
      <vt:lpstr>  POSIBLES CONTENIDOS A TRABAJAR.  </vt:lpstr>
      <vt:lpstr>TIPOS DE ABONOS.</vt:lpstr>
      <vt:lpstr>MEDIDAS DE SEGURIDAD.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Manejo de suelo y planificación de la huerta.     </dc:title>
  <dc:creator>Usuario</dc:creator>
  <cp:lastModifiedBy>Usuario</cp:lastModifiedBy>
  <cp:revision>35</cp:revision>
  <dcterms:created xsi:type="dcterms:W3CDTF">2022-08-30T14:02:48Z</dcterms:created>
  <dcterms:modified xsi:type="dcterms:W3CDTF">2022-09-02T13:58:38Z</dcterms:modified>
</cp:coreProperties>
</file>