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8" r:id="rId11"/>
    <p:sldId id="261" r:id="rId12"/>
    <p:sldId id="270" r:id="rId13"/>
    <p:sldId id="272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800200"/>
          </a:xfrm>
        </p:spPr>
        <p:txBody>
          <a:bodyPr>
            <a:normAutofit fontScale="90000"/>
          </a:bodyPr>
          <a:lstStyle/>
          <a:p>
            <a:pPr lvl="0" algn="ctr"/>
            <a:r>
              <a:rPr lang="es-419" sz="4000" b="1" dirty="0" smtClean="0">
                <a:solidFill>
                  <a:srgbClr val="C00000"/>
                </a:solidFill>
                <a:effectLst/>
              </a:rPr>
              <a:t>MANEJO DE SUELO Y PLANIFICACIÓN DE LA HUERTA.    </a:t>
            </a:r>
            <a:endParaRPr lang="es-AR" sz="40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437112"/>
            <a:ext cx="6912768" cy="1584176"/>
          </a:xfrm>
        </p:spPr>
        <p:txBody>
          <a:bodyPr/>
          <a:lstStyle/>
          <a:p>
            <a:pPr lvl="0" algn="ctr"/>
            <a:r>
              <a:rPr lang="es-419" sz="4400" b="1" dirty="0" smtClean="0">
                <a:solidFill>
                  <a:srgbClr val="C00000"/>
                </a:solidFill>
              </a:rPr>
              <a:t>CONTROL</a:t>
            </a:r>
            <a:r>
              <a:rPr lang="es-419" sz="4000" b="1" dirty="0" smtClean="0">
                <a:solidFill>
                  <a:srgbClr val="C00000"/>
                </a:solidFill>
              </a:rPr>
              <a:t> BIOLÓGICOS DE PLAGAS</a:t>
            </a:r>
            <a:r>
              <a:rPr lang="es-419" sz="4000" b="1" dirty="0" smtClean="0">
                <a:solidFill>
                  <a:schemeClr val="tx1"/>
                </a:solidFill>
              </a:rPr>
              <a:t>.</a:t>
            </a:r>
            <a:endParaRPr lang="es-AR" sz="4000" dirty="0" smtClean="0">
              <a:solidFill>
                <a:schemeClr val="tx1"/>
              </a:solidFill>
            </a:endParaRPr>
          </a:p>
          <a:p>
            <a:endParaRPr lang="es-AR" i="1" dirty="0"/>
          </a:p>
        </p:txBody>
      </p:sp>
      <p:pic>
        <p:nvPicPr>
          <p:cNvPr id="1026" name="Picture 2" descr="D:\Users\Usuario\desktop\CAPACITACION 03-09\Abono-orgán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21" y="2276872"/>
            <a:ext cx="3017912" cy="189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Usuario\desktop\RECOPILACION FOTOS INVERNADERO 2022\CALENDUL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76871"/>
            <a:ext cx="2703981" cy="189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75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527" y="620688"/>
            <a:ext cx="8363272" cy="792088"/>
          </a:xfrm>
        </p:spPr>
        <p:txBody>
          <a:bodyPr>
            <a:normAutofit fontScale="90000"/>
          </a:bodyPr>
          <a:lstStyle/>
          <a:p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3600" u="sng" dirty="0" smtClean="0">
                <a:solidFill>
                  <a:schemeClr val="bg1"/>
                </a:solidFill>
              </a:rPr>
              <a:t>POSIBLES CONTENIDOS A TRABAJAR.</a:t>
            </a:r>
            <a:br>
              <a:rPr lang="es-AR" sz="3600" u="sng" dirty="0" smtClean="0">
                <a:solidFill>
                  <a:schemeClr val="bg1"/>
                </a:solidFill>
              </a:rPr>
            </a:b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603887" y="1556792"/>
            <a:ext cx="79285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CARACTERISTICAS </a:t>
            </a:r>
            <a:r>
              <a:rPr lang="es-AR" sz="3200" dirty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DE LOS </a:t>
            </a: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SUELOS.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LOS </a:t>
            </a:r>
            <a:r>
              <a:rPr lang="es-AR" sz="3200" dirty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ORGANISMOS DEL </a:t>
            </a: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SUELO.</a:t>
            </a:r>
            <a:endParaRPr lang="es-AR" sz="2400" dirty="0" smtClean="0">
              <a:ln w="6350">
                <a:solidFill>
                  <a:srgbClr val="873624">
                    <a:shade val="43000"/>
                  </a:srgbClr>
                </a:solidFill>
              </a:ln>
              <a:solidFill>
                <a:schemeClr val="bg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ea typeface="+mj-ea"/>
              <a:cs typeface="+mj-cs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HORIZONTES </a:t>
            </a:r>
            <a:r>
              <a:rPr lang="es-AR" sz="3200" dirty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DEL </a:t>
            </a: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SUELO.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ROTACIÓN </a:t>
            </a:r>
            <a:r>
              <a:rPr lang="es-AR" sz="3200" dirty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DE CULTIVOS</a:t>
            </a: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ENFERMEDADES EN LAS PLANTAS</a:t>
            </a:r>
            <a:r>
              <a:rPr lang="es-AR" sz="3200" b="1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.</a:t>
            </a:r>
            <a:endParaRPr lang="es-AR" sz="32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3200" dirty="0" smtClean="0">
                <a:ln w="6350">
                  <a:solidFill>
                    <a:srgbClr val="873624">
                      <a:shade val="43000"/>
                    </a:srgb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TIPOS DE ABONOS.</a:t>
            </a:r>
          </a:p>
        </p:txBody>
      </p:sp>
    </p:spTree>
    <p:extLst>
      <p:ext uri="{BB962C8B-B14F-4D97-AF65-F5344CB8AC3E}">
        <p14:creationId xmlns:p14="http://schemas.microsoft.com/office/powerpoint/2010/main" val="185953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TIPOS DE ABONOS.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40768"/>
            <a:ext cx="7200800" cy="5065995"/>
          </a:xfrm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20997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008112"/>
          </a:xfrm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MEDIDAS DE SEGURIDAD.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4445795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49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5584"/>
            <a:ext cx="7632848" cy="5605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364088" y="602128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solidFill>
                  <a:schemeClr val="bg1"/>
                </a:solidFill>
              </a:rPr>
              <a:t>GRACIAS!!!</a:t>
            </a:r>
            <a:endParaRPr lang="es-A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7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Organizar la enseñanza.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12568"/>
          </a:xfrm>
        </p:spPr>
        <p:txBody>
          <a:bodyPr>
            <a:no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</a:rPr>
              <a:t>Planificación </a:t>
            </a:r>
            <a:r>
              <a:rPr lang="es-AR" sz="2800" b="1" dirty="0">
                <a:solidFill>
                  <a:schemeClr val="bg1"/>
                </a:solidFill>
              </a:rPr>
              <a:t>por </a:t>
            </a:r>
            <a:r>
              <a:rPr lang="es-AR" sz="2800" b="1" dirty="0" smtClean="0">
                <a:solidFill>
                  <a:schemeClr val="bg1"/>
                </a:solidFill>
              </a:rPr>
              <a:t>unidad didáctica. </a:t>
            </a:r>
          </a:p>
          <a:p>
            <a:r>
              <a:rPr lang="es-AR" sz="2800" b="1" dirty="0">
                <a:solidFill>
                  <a:schemeClr val="bg1"/>
                </a:solidFill>
              </a:rPr>
              <a:t>P</a:t>
            </a:r>
            <a:r>
              <a:rPr lang="es-AR" sz="2800" b="1" dirty="0" smtClean="0">
                <a:solidFill>
                  <a:schemeClr val="bg1"/>
                </a:solidFill>
              </a:rPr>
              <a:t>or proyecto</a:t>
            </a:r>
            <a:r>
              <a:rPr lang="es-AR" sz="2800" b="1" dirty="0">
                <a:solidFill>
                  <a:schemeClr val="bg1"/>
                </a:solidFill>
              </a:rPr>
              <a:t>.</a:t>
            </a:r>
            <a:endParaRPr lang="es-AR" sz="2800" b="1" dirty="0" smtClean="0">
              <a:solidFill>
                <a:schemeClr val="bg1"/>
              </a:solidFill>
            </a:endParaRPr>
          </a:p>
          <a:p>
            <a:r>
              <a:rPr lang="es-AR" sz="2800" b="1" dirty="0">
                <a:solidFill>
                  <a:schemeClr val="bg1"/>
                </a:solidFill>
              </a:rPr>
              <a:t>I</a:t>
            </a:r>
            <a:r>
              <a:rPr lang="es-AR" sz="2800" b="1" dirty="0" smtClean="0">
                <a:solidFill>
                  <a:schemeClr val="bg1"/>
                </a:solidFill>
              </a:rPr>
              <a:t>tinerarios didácticos.</a:t>
            </a:r>
            <a:r>
              <a:rPr lang="es-AR" sz="2800" b="1" dirty="0">
                <a:solidFill>
                  <a:schemeClr val="bg1"/>
                </a:solidFill>
              </a:rPr>
              <a:t> </a:t>
            </a:r>
            <a:endParaRPr lang="es-AR" sz="2800" b="1" dirty="0" smtClean="0">
              <a:solidFill>
                <a:schemeClr val="bg1"/>
              </a:solidFill>
            </a:endParaRPr>
          </a:p>
          <a:p>
            <a:r>
              <a:rPr lang="es-AR" sz="2800" b="1" dirty="0" smtClean="0">
                <a:solidFill>
                  <a:schemeClr val="bg1"/>
                </a:solidFill>
              </a:rPr>
              <a:t>Núcleo temático.</a:t>
            </a:r>
          </a:p>
          <a:p>
            <a:r>
              <a:rPr lang="es-AR" sz="2800" b="1" dirty="0" smtClean="0">
                <a:solidFill>
                  <a:schemeClr val="bg1"/>
                </a:solidFill>
              </a:rPr>
              <a:t>Resolución de problemas.</a:t>
            </a:r>
          </a:p>
          <a:p>
            <a:r>
              <a:rPr lang="es-AR" sz="2800" b="1" dirty="0">
                <a:solidFill>
                  <a:schemeClr val="bg1"/>
                </a:solidFill>
              </a:rPr>
              <a:t>S</a:t>
            </a:r>
            <a:r>
              <a:rPr lang="es-AR" sz="2800" b="1" dirty="0" smtClean="0">
                <a:solidFill>
                  <a:schemeClr val="bg1"/>
                </a:solidFill>
              </a:rPr>
              <a:t>ecuencia didáctica. </a:t>
            </a:r>
          </a:p>
          <a:p>
            <a:pPr marL="64008" indent="0">
              <a:buNone/>
            </a:pPr>
            <a:endParaRPr lang="es-AR" sz="2000" dirty="0" smtClean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es-AR" sz="2400" dirty="0" smtClean="0">
                <a:solidFill>
                  <a:schemeClr val="bg1"/>
                </a:solidFill>
              </a:rPr>
              <a:t>Todas </a:t>
            </a:r>
            <a:r>
              <a:rPr lang="es-AR" sz="2400" dirty="0">
                <a:solidFill>
                  <a:schemeClr val="bg1"/>
                </a:solidFill>
              </a:rPr>
              <a:t>las nombradas, </a:t>
            </a:r>
            <a:r>
              <a:rPr lang="es-AR" sz="2400" b="1" dirty="0">
                <a:solidFill>
                  <a:schemeClr val="bg1"/>
                </a:solidFill>
              </a:rPr>
              <a:t>constituyen formas de organizar el trabajo en el </a:t>
            </a:r>
            <a:r>
              <a:rPr lang="es-AR" sz="2400" b="1" dirty="0" smtClean="0">
                <a:solidFill>
                  <a:schemeClr val="bg1"/>
                </a:solidFill>
              </a:rPr>
              <a:t>aula. </a:t>
            </a:r>
            <a:r>
              <a:rPr lang="es-AR" sz="2400" dirty="0">
                <a:solidFill>
                  <a:schemeClr val="bg1"/>
                </a:solidFill>
              </a:rPr>
              <a:t>a partir </a:t>
            </a:r>
            <a:r>
              <a:rPr lang="es-AR" sz="2400" dirty="0" smtClean="0">
                <a:solidFill>
                  <a:schemeClr val="bg1"/>
                </a:solidFill>
              </a:rPr>
              <a:t>de actividades </a:t>
            </a:r>
            <a:r>
              <a:rPr lang="es-AR" sz="2400" dirty="0">
                <a:solidFill>
                  <a:schemeClr val="bg1"/>
                </a:solidFill>
              </a:rPr>
              <a:t>pensadas para que los alumnos </a:t>
            </a:r>
            <a:r>
              <a:rPr lang="es-AR" sz="2400" b="1" dirty="0">
                <a:solidFill>
                  <a:schemeClr val="bg1"/>
                </a:solidFill>
              </a:rPr>
              <a:t>construyan determinados </a:t>
            </a:r>
            <a:r>
              <a:rPr lang="es-AR" sz="2400" b="1" dirty="0" smtClean="0">
                <a:solidFill>
                  <a:schemeClr val="bg1"/>
                </a:solidFill>
              </a:rPr>
              <a:t>saberes.</a:t>
            </a:r>
            <a:endParaRPr lang="es-A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8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Aportes para pensar las secuencias didácticas en el aula.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772817"/>
            <a:ext cx="8363272" cy="4464495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s-AR" dirty="0">
                <a:solidFill>
                  <a:schemeClr val="bg1"/>
                </a:solidFill>
              </a:rPr>
              <a:t>Una preocupación </a:t>
            </a:r>
            <a:r>
              <a:rPr lang="es-AR" dirty="0" smtClean="0">
                <a:solidFill>
                  <a:schemeClr val="bg1"/>
                </a:solidFill>
              </a:rPr>
              <a:t>central constituye en los </a:t>
            </a:r>
            <a:r>
              <a:rPr lang="es-AR" dirty="0">
                <a:solidFill>
                  <a:schemeClr val="bg1"/>
                </a:solidFill>
              </a:rPr>
              <a:t>modos de </a:t>
            </a:r>
            <a:r>
              <a:rPr lang="es-AR" dirty="0" smtClean="0">
                <a:solidFill>
                  <a:schemeClr val="bg1"/>
                </a:solidFill>
              </a:rPr>
              <a:t>planificar una secuencia, </a:t>
            </a:r>
            <a:r>
              <a:rPr lang="es-AR" dirty="0">
                <a:solidFill>
                  <a:schemeClr val="bg1"/>
                </a:solidFill>
              </a:rPr>
              <a:t>que podría resumirse en los siguientes interrogantes: </a:t>
            </a:r>
            <a:endParaRPr lang="es-AR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solidFill>
                  <a:schemeClr val="bg1"/>
                </a:solidFill>
              </a:rPr>
              <a:t>¿</a:t>
            </a:r>
            <a:r>
              <a:rPr lang="es-AR" sz="3200" b="1" dirty="0">
                <a:solidFill>
                  <a:schemeClr val="bg1"/>
                </a:solidFill>
              </a:rPr>
              <a:t>Cómo organizar la clase? </a:t>
            </a:r>
            <a:endParaRPr lang="es-AR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solidFill>
                  <a:schemeClr val="bg1"/>
                </a:solidFill>
              </a:rPr>
              <a:t>¿</a:t>
            </a:r>
            <a:r>
              <a:rPr lang="es-AR" sz="3200" b="1" dirty="0">
                <a:solidFill>
                  <a:schemeClr val="bg1"/>
                </a:solidFill>
              </a:rPr>
              <a:t>Qué se </a:t>
            </a:r>
            <a:r>
              <a:rPr lang="es-AR" sz="3200" b="1" dirty="0" smtClean="0">
                <a:solidFill>
                  <a:schemeClr val="bg1"/>
                </a:solidFill>
              </a:rPr>
              <a:t>debería tener en cuenta? </a:t>
            </a: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solidFill>
                  <a:schemeClr val="bg1"/>
                </a:solidFill>
              </a:rPr>
              <a:t>¿Qué se puede ofrecer a los alumnos?</a:t>
            </a:r>
          </a:p>
          <a:p>
            <a:pPr>
              <a:buFont typeface="Wingdings" pitchFamily="2" charset="2"/>
              <a:buChar char="Ø"/>
            </a:pPr>
            <a:r>
              <a:rPr lang="es-AR" sz="3200" b="1" dirty="0" smtClean="0">
                <a:solidFill>
                  <a:schemeClr val="bg1"/>
                </a:solidFill>
              </a:rPr>
              <a:t>¿</a:t>
            </a:r>
            <a:r>
              <a:rPr lang="es-AR" sz="3200" b="1" dirty="0">
                <a:solidFill>
                  <a:schemeClr val="bg1"/>
                </a:solidFill>
              </a:rPr>
              <a:t>Qué elementos debe contener una secuencia didáctica</a:t>
            </a:r>
            <a:r>
              <a:rPr lang="es-AR" sz="3200" b="1" dirty="0" smtClean="0">
                <a:solidFill>
                  <a:schemeClr val="bg1"/>
                </a:solidFill>
              </a:rPr>
              <a:t>?.</a:t>
            </a:r>
          </a:p>
        </p:txBody>
      </p:sp>
    </p:spTree>
    <p:extLst>
      <p:ext uri="{BB962C8B-B14F-4D97-AF65-F5344CB8AC3E}">
        <p14:creationId xmlns:p14="http://schemas.microsoft.com/office/powerpoint/2010/main" val="42049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600" b="1" dirty="0" smtClean="0">
                <a:solidFill>
                  <a:schemeClr val="bg1"/>
                </a:solidFill>
              </a:rPr>
              <a:t>ALGUNAS CARACTERÍSTICAS QUE LA CONSTITUYEN: </a:t>
            </a:r>
            <a:endParaRPr lang="es-AR" sz="36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528392"/>
          </a:xfrm>
        </p:spPr>
        <p:txBody>
          <a:bodyPr>
            <a:noAutofit/>
          </a:bodyPr>
          <a:lstStyle/>
          <a:p>
            <a:r>
              <a:rPr lang="es-AR" sz="3600" b="1" dirty="0">
                <a:solidFill>
                  <a:schemeClr val="bg1"/>
                </a:solidFill>
              </a:rPr>
              <a:t>Implica construir un conjunto de intervenciones pedagógicas y actividades de aprendizaje que conservan una unidad de sentido otorgada por el propósito y los saberes a enseñar. </a:t>
            </a:r>
            <a:endParaRPr lang="es-AR" sz="3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1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IMPLICANCIA.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24536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solidFill>
                  <a:schemeClr val="bg1"/>
                </a:solidFill>
              </a:rPr>
              <a:t>Implica situaciones de enseñanza que incluyen una variedad de estrategias docentes y actividades para los alumnos.</a:t>
            </a:r>
          </a:p>
          <a:p>
            <a:pPr marL="64008" indent="0">
              <a:buNone/>
            </a:pPr>
            <a:endParaRPr lang="es-AR" sz="1200" b="1" dirty="0" smtClean="0">
              <a:solidFill>
                <a:schemeClr val="bg1"/>
              </a:solidFill>
            </a:endParaRPr>
          </a:p>
          <a:p>
            <a:r>
              <a:rPr lang="es-AR" sz="3600" b="1" dirty="0" smtClean="0">
                <a:solidFill>
                  <a:schemeClr val="bg1"/>
                </a:solidFill>
              </a:rPr>
              <a:t>Las actividades sientan bases para la o las siguientes, y a la vez recuperan saberes incorporados a las anteriores. </a:t>
            </a:r>
            <a:endParaRPr lang="es-A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9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399032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POSIBILIDADES.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352928" cy="2980927"/>
          </a:xfrm>
        </p:spPr>
        <p:txBody>
          <a:bodyPr/>
          <a:lstStyle/>
          <a:p>
            <a:r>
              <a:rPr lang="es-AR" sz="3600" b="1" dirty="0">
                <a:solidFill>
                  <a:schemeClr val="bg1"/>
                </a:solidFill>
              </a:rPr>
              <a:t>Posibilita presentar </a:t>
            </a:r>
            <a:r>
              <a:rPr lang="es-AR" sz="3600" b="1" dirty="0" smtClean="0">
                <a:solidFill>
                  <a:schemeClr val="bg1"/>
                </a:solidFill>
              </a:rPr>
              <a:t>variadas </a:t>
            </a:r>
            <a:r>
              <a:rPr lang="es-AR" sz="3600" b="1" dirty="0">
                <a:solidFill>
                  <a:schemeClr val="bg1"/>
                </a:solidFill>
              </a:rPr>
              <a:t>oportunidades para acercarse a un mismo objeto de estudio/conjunto </a:t>
            </a:r>
            <a:r>
              <a:rPr lang="es-AR" sz="3600" b="1" dirty="0" smtClean="0">
                <a:solidFill>
                  <a:schemeClr val="bg1"/>
                </a:solidFill>
              </a:rPr>
              <a:t>de saberes/capacidades. </a:t>
            </a:r>
            <a:endParaRPr lang="es-AR" sz="3600" b="1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81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399032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SIGNIFICATIVIDAD</a:t>
            </a:r>
            <a:r>
              <a:rPr lang="es-AR" dirty="0" smtClean="0"/>
              <a:t>.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3744416"/>
          </a:xfrm>
        </p:spPr>
        <p:txBody>
          <a:bodyPr/>
          <a:lstStyle/>
          <a:p>
            <a:r>
              <a:rPr lang="es-AR" sz="3600" b="1" dirty="0">
                <a:solidFill>
                  <a:schemeClr val="bg1"/>
                </a:solidFill>
              </a:rPr>
              <a:t>Prevé instancias de recuperación de lo enseñado/aprendido de tal modo que los alumnos puedan “hilvanar” los saberes y tener presente el sentido de las actividades en todo momento.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288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80728"/>
            <a:ext cx="7632848" cy="1143000"/>
          </a:xfrm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FLEXIBILIDAD.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420888"/>
            <a:ext cx="7848872" cy="2836912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bg1"/>
                </a:solidFill>
              </a:rPr>
              <a:t>Es flexible, permite efectuar cambios en el ordenamiento de la secuencia, sin perder de vista el propósito didáctico.</a:t>
            </a:r>
          </a:p>
          <a:p>
            <a:pPr marL="64008" indent="0">
              <a:buNone/>
            </a:pPr>
            <a:endParaRPr lang="es-A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1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8929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ELEMENTOS DE UNA SECUENCIA DIDÁCTICA.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465664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endParaRPr lang="es-AR" sz="900" dirty="0"/>
          </a:p>
          <a:p>
            <a:r>
              <a:rPr lang="es-AR" sz="3500" b="1" dirty="0">
                <a:solidFill>
                  <a:schemeClr val="bg1"/>
                </a:solidFill>
              </a:rPr>
              <a:t>Fundamentación.</a:t>
            </a:r>
          </a:p>
          <a:p>
            <a:r>
              <a:rPr lang="es-AR" sz="3500" b="1" dirty="0" smtClean="0">
                <a:solidFill>
                  <a:schemeClr val="bg1"/>
                </a:solidFill>
              </a:rPr>
              <a:t>Contenidos de aprendizajes.</a:t>
            </a:r>
            <a:endParaRPr lang="es-AR" sz="3500" b="1" dirty="0">
              <a:solidFill>
                <a:schemeClr val="bg1"/>
              </a:solidFill>
            </a:endParaRPr>
          </a:p>
          <a:p>
            <a:r>
              <a:rPr lang="es-AR" sz="3500" b="1" dirty="0">
                <a:solidFill>
                  <a:schemeClr val="bg1"/>
                </a:solidFill>
              </a:rPr>
              <a:t>Propósitos.</a:t>
            </a:r>
          </a:p>
          <a:p>
            <a:r>
              <a:rPr lang="es-AR" sz="3500" b="1" dirty="0">
                <a:solidFill>
                  <a:schemeClr val="bg1"/>
                </a:solidFill>
              </a:rPr>
              <a:t>Objetivos.</a:t>
            </a:r>
          </a:p>
          <a:p>
            <a:r>
              <a:rPr lang="es-AR" sz="3500" b="1" dirty="0">
                <a:solidFill>
                  <a:schemeClr val="bg1"/>
                </a:solidFill>
              </a:rPr>
              <a:t>Estrategias.</a:t>
            </a:r>
          </a:p>
          <a:p>
            <a:r>
              <a:rPr lang="es-AR" sz="3500" b="1" dirty="0" smtClean="0">
                <a:solidFill>
                  <a:schemeClr val="bg1"/>
                </a:solidFill>
              </a:rPr>
              <a:t>Actividades. (Apertura, desarrollo y cierre).</a:t>
            </a:r>
            <a:endParaRPr lang="es-AR" sz="3500" b="1" dirty="0">
              <a:solidFill>
                <a:schemeClr val="bg1"/>
              </a:solidFill>
            </a:endParaRPr>
          </a:p>
          <a:p>
            <a:r>
              <a:rPr lang="es-AR" sz="3500" b="1" dirty="0">
                <a:solidFill>
                  <a:schemeClr val="bg1"/>
                </a:solidFill>
              </a:rPr>
              <a:t>Evaluación</a:t>
            </a:r>
            <a:r>
              <a:rPr lang="es-AR" sz="3500" b="1" dirty="0" smtClean="0">
                <a:solidFill>
                  <a:schemeClr val="bg1"/>
                </a:solidFill>
              </a:rPr>
              <a:t>.</a:t>
            </a:r>
          </a:p>
          <a:p>
            <a:pPr marL="64008" indent="0" algn="ctr">
              <a:buNone/>
            </a:pPr>
            <a:r>
              <a:rPr lang="es-AR" b="1" dirty="0" smtClean="0">
                <a:solidFill>
                  <a:schemeClr val="accent5"/>
                </a:solidFill>
              </a:rPr>
              <a:t>«Aprender y hacer son acciones inseparables»</a:t>
            </a:r>
            <a:endParaRPr lang="es-AR" b="1" dirty="0">
              <a:solidFill>
                <a:schemeClr val="accent5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530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398</TotalTime>
  <Words>348</Words>
  <Application>Microsoft Office PowerPoint</Application>
  <PresentationFormat>Presentación en pantalla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Brío</vt:lpstr>
      <vt:lpstr>MANEJO DE SUELO Y PLANIFICACIÓN DE LA HUERTA.    </vt:lpstr>
      <vt:lpstr>Organizar la enseñanza.</vt:lpstr>
      <vt:lpstr>Aportes para pensar las secuencias didácticas en el aula.</vt:lpstr>
      <vt:lpstr>ALGUNAS CARACTERÍSTICAS QUE LA CONSTITUYEN: </vt:lpstr>
      <vt:lpstr>IMPLICANCIA.</vt:lpstr>
      <vt:lpstr>POSIBILIDADES.</vt:lpstr>
      <vt:lpstr>SIGNIFICATIVIDAD.</vt:lpstr>
      <vt:lpstr>FLEXIBILIDAD.</vt:lpstr>
      <vt:lpstr>ELEMENTOS DE UNA SECUENCIA DIDÁCTICA.</vt:lpstr>
      <vt:lpstr>  POSIBLES CONTENIDOS A TRABAJAR.  </vt:lpstr>
      <vt:lpstr>TIPOS DE ABONOS.</vt:lpstr>
      <vt:lpstr>MEDIDAS DE SEGURIDAD.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Manejo de suelo y planificación de la huerta.     </dc:title>
  <dc:creator>Usuario</dc:creator>
  <cp:lastModifiedBy>Usuario</cp:lastModifiedBy>
  <cp:revision>35</cp:revision>
  <dcterms:created xsi:type="dcterms:W3CDTF">2022-08-30T14:02:48Z</dcterms:created>
  <dcterms:modified xsi:type="dcterms:W3CDTF">2022-09-02T13:58:38Z</dcterms:modified>
</cp:coreProperties>
</file>